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7"/>
  </p:notesMasterIdLst>
  <p:sldIdLst>
    <p:sldId id="256" r:id="rId2"/>
    <p:sldId id="265" r:id="rId3"/>
    <p:sldId id="267" r:id="rId4"/>
    <p:sldId id="268" r:id="rId5"/>
    <p:sldId id="266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6" autoAdjust="0"/>
  </p:normalViewPr>
  <p:slideViewPr>
    <p:cSldViewPr>
      <p:cViewPr>
        <p:scale>
          <a:sx n="100" d="100"/>
          <a:sy n="100" d="100"/>
        </p:scale>
        <p:origin x="-294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92D5FE-85CA-40E6-8273-48A5F35DE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240" y="288"/>
            <a:chExt cx="5290" cy="3504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804" name="Rectangle 12"/>
          <p:cNvSpPr>
            <a:spLocks noChangeArrowheads="1"/>
          </p:cNvSpPr>
          <p:nvPr userDrawn="1"/>
        </p:nvSpPr>
        <p:spPr bwMode="auto">
          <a:xfrm>
            <a:off x="76200" y="6629400"/>
            <a:ext cx="571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© </a:t>
            </a:r>
            <a:r>
              <a:rPr lang="en-US" sz="600" b="1" dirty="0" smtClean="0"/>
              <a:t>2012 </a:t>
            </a:r>
            <a:r>
              <a:rPr lang="en-US" sz="600" b="1" dirty="0"/>
              <a:t>Health Level Seven ® International. All Rights Reserved. </a:t>
            </a:r>
          </a:p>
          <a:p>
            <a:r>
              <a:rPr lang="en-US" sz="600" b="1" dirty="0"/>
              <a:t>HL7 and Health Level Seven are registered trademarks of Health Level Seven International. Reg. U.S. TM Office.</a:t>
            </a:r>
          </a:p>
        </p:txBody>
      </p:sp>
      <p:pic>
        <p:nvPicPr>
          <p:cNvPr id="33805" name="Picture 13" descr="HL7 International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163" y="304800"/>
            <a:ext cx="1109662" cy="1143000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01/01/2011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3B471-FB90-46FA-8B98-F55B29ABD840}" type="datetime1">
              <a:rPr lang="en-US"/>
              <a:pPr/>
              <a:t>9/17/2014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DD071-FAF0-42AF-BCBC-4495406D1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73075"/>
            <a:ext cx="20955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3075"/>
            <a:ext cx="61341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D8C03-4B48-4E6D-AEDF-1A9300C7BAEF}" type="datetime1">
              <a:rPr lang="en-US"/>
              <a:pPr/>
              <a:t>9/17/2014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9C5E0-66B6-492B-B5B1-955EA64CE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01/01/2011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36790-EF9F-4521-A783-189BE19EE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2CAAC-72B4-49BF-8D8A-B248BD60D0AB}" type="datetime1">
              <a:rPr lang="en-US"/>
              <a:pPr/>
              <a:t>9/17/2014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17A56-5D33-48BC-B612-81C2A448B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8C14C-5A61-4D4D-B38C-096C9971D9C2}" type="datetime1">
              <a:rPr lang="en-US"/>
              <a:pPr/>
              <a:t>9/17/2014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22542-FAC0-4800-BAC9-80AE50E93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45C78-7BD8-47C0-88A0-6DA77AB0E0BB}" type="datetime1">
              <a:rPr lang="en-US"/>
              <a:pPr/>
              <a:t>9/17/2014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51A7F-C561-42D3-BDE2-6604AC35B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21641-DE6C-4460-BF47-734601E4A699}" type="datetime1">
              <a:rPr lang="en-US"/>
              <a:pPr/>
              <a:t>9/17/2014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9D7E7-1099-47AD-B3F2-624E90DDB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E83B5-0457-4AA6-A2AF-7E85AB57C9B7}" type="datetime1">
              <a:rPr lang="en-US"/>
              <a:pPr/>
              <a:t>9/17/2014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98B49-91C9-4AE6-BCDD-3C6B3DE25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80F34-8997-452F-82F9-376965C1575F}" type="datetime1">
              <a:rPr lang="en-US"/>
              <a:pPr/>
              <a:t>9/17/2014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01C3C-0F9F-4B82-B0E4-702459263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570FB-6AC0-4D6C-9E03-450BCCB52573}" type="datetime1">
              <a:rPr lang="en-US"/>
              <a:pPr/>
              <a:t>9/17/2014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1F142-224D-427D-930A-AAAE46FDA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chemeClr val="bg1"/>
          </a:solidFill>
          <a:ln w="444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231775" y="236538"/>
            <a:ext cx="8678863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61963" y="1600200"/>
            <a:ext cx="82962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781" name="Rectangle 13"/>
          <p:cNvSpPr>
            <a:spLocks noChangeArrowheads="1"/>
          </p:cNvSpPr>
          <p:nvPr userDrawn="1"/>
        </p:nvSpPr>
        <p:spPr bwMode="auto">
          <a:xfrm>
            <a:off x="228600" y="6629400"/>
            <a:ext cx="441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© </a:t>
            </a:r>
            <a:r>
              <a:rPr lang="en-US" sz="600" b="1" dirty="0" smtClean="0"/>
              <a:t>2012 </a:t>
            </a:r>
            <a:r>
              <a:rPr lang="en-US" sz="600" b="1" dirty="0"/>
              <a:t>Health Level Seven ® International. All Rights Reserved. </a:t>
            </a:r>
          </a:p>
          <a:p>
            <a:r>
              <a:rPr lang="en-US" sz="600" b="1" dirty="0"/>
              <a:t>HL7 and Health Level Seven are registered trademarks of Health Level Seven International. Reg. U.S. TM Office.</a:t>
            </a:r>
          </a:p>
        </p:txBody>
      </p:sp>
      <p:pic>
        <p:nvPicPr>
          <p:cNvPr id="32783" name="Picture 15" descr="HL7 International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629400"/>
            <a:ext cx="228600" cy="228600"/>
          </a:xfrm>
          <a:prstGeom prst="rect">
            <a:avLst/>
          </a:prstGeom>
          <a:noFill/>
        </p:spPr>
      </p:pic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77200" y="66294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/>
            </a:lvl1pPr>
          </a:lstStyle>
          <a:p>
            <a:r>
              <a:rPr lang="en-US" dirty="0" smtClean="0"/>
              <a:t>01/01/2011</a:t>
            </a:r>
            <a:endParaRPr lang="en-US" dirty="0"/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341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DD8FDF0E-2772-4D89-9F72-F3CB15D8B8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="ctr" anchorCtr="1"/>
          <a:lstStyle/>
          <a:p>
            <a:pPr algn="ctr"/>
            <a:r>
              <a:rPr lang="en-US" sz="4400" dirty="0" smtClean="0"/>
              <a:t>Patient Care WG</a:t>
            </a:r>
            <a:br>
              <a:rPr lang="en-US" sz="4400" dirty="0" smtClean="0"/>
            </a:br>
            <a:r>
              <a:rPr lang="en-US" sz="4400" dirty="0" smtClean="0"/>
              <a:t>Allergy </a:t>
            </a:r>
            <a:r>
              <a:rPr lang="en-US" sz="4400" dirty="0" smtClean="0"/>
              <a:t>and Intolerances Project</a:t>
            </a:r>
            <a:endParaRPr 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HL7 WG Meeting 2014</a:t>
            </a:r>
          </a:p>
          <a:p>
            <a:r>
              <a:rPr lang="en-US" sz="3200" dirty="0" smtClean="0"/>
              <a:t>Chicago</a:t>
            </a:r>
            <a:endParaRPr lang="en-US" sz="3200" dirty="0" smtClean="0"/>
          </a:p>
          <a:p>
            <a:r>
              <a:rPr lang="en-US" sz="3200" dirty="0" smtClean="0"/>
              <a:t>Update to EHR WG</a:t>
            </a:r>
          </a:p>
          <a:p>
            <a:r>
              <a:rPr lang="en-US" sz="3200" dirty="0" smtClean="0"/>
              <a:t>September 17, 2014 -- Q2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3075"/>
            <a:ext cx="8382000" cy="822325"/>
          </a:xfrm>
        </p:spPr>
        <p:txBody>
          <a:bodyPr/>
          <a:lstStyle/>
          <a:p>
            <a:r>
              <a:rPr lang="en-US" sz="3200" dirty="0" smtClean="0"/>
              <a:t>Status of Allergy &amp; Intolerances Project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82000" cy="3962400"/>
          </a:xfrm>
        </p:spPr>
        <p:txBody>
          <a:bodyPr/>
          <a:lstStyle/>
          <a:p>
            <a:r>
              <a:rPr lang="en-US" sz="2800" dirty="0" smtClean="0"/>
              <a:t>DAM  - published</a:t>
            </a:r>
          </a:p>
          <a:p>
            <a:r>
              <a:rPr lang="en-US" sz="2800" dirty="0" smtClean="0"/>
              <a:t>Clinical Models – published (DSTU)</a:t>
            </a:r>
            <a:endParaRPr lang="en-US" sz="2400" dirty="0" smtClean="0"/>
          </a:p>
          <a:p>
            <a:r>
              <a:rPr lang="en-US" sz="2800" dirty="0" smtClean="0"/>
              <a:t>Comparative analysis with C-CDA Allergy and Intolerance templates (R1.1)</a:t>
            </a:r>
          </a:p>
          <a:p>
            <a:r>
              <a:rPr lang="en-US" sz="2800" dirty="0" smtClean="0"/>
              <a:t>Question re EHR MU Profile ballot re allergies and intolerances</a:t>
            </a:r>
          </a:p>
          <a:p>
            <a:pPr lvl="1"/>
            <a:r>
              <a:rPr lang="en-US" sz="2300" dirty="0" smtClean="0"/>
              <a:t>Use of value sets </a:t>
            </a:r>
            <a:endParaRPr lang="en-US" sz="2300" dirty="0" smtClean="0"/>
          </a:p>
          <a:p>
            <a:r>
              <a:rPr lang="en-US" sz="2800" dirty="0" smtClean="0"/>
              <a:t>Meetings – Alternate Wednesdays – 5 PM EDT</a:t>
            </a:r>
            <a:endParaRPr lang="en-US" sz="2800" dirty="0" smtClean="0"/>
          </a:p>
          <a:p>
            <a:pPr marL="457200" lvl="1" indent="0">
              <a:buNone/>
            </a:pPr>
            <a:endParaRPr lang="en-US" sz="23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fld id="{2CD36790-EF9F-4521-A783-189BE19EEE4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C-CDA R1.1 Harmonization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Add criticality concept </a:t>
            </a:r>
          </a:p>
          <a:p>
            <a:r>
              <a:rPr lang="en-US" sz="2900" dirty="0"/>
              <a:t>Allergy and Intolerance Type Value Set </a:t>
            </a:r>
            <a:r>
              <a:rPr lang="en-US" sz="2800" dirty="0"/>
              <a:t>codes</a:t>
            </a:r>
          </a:p>
          <a:p>
            <a:pPr lvl="1"/>
            <a:r>
              <a:rPr lang="en-US" sz="2300" dirty="0"/>
              <a:t>LOINC for what type of allergy, intolerance or </a:t>
            </a:r>
            <a:r>
              <a:rPr lang="en-US" sz="2300" dirty="0" smtClean="0"/>
              <a:t>allergy/intolerance </a:t>
            </a:r>
            <a:r>
              <a:rPr lang="en-US" sz="2300" dirty="0"/>
              <a:t>(unknown)</a:t>
            </a:r>
          </a:p>
          <a:p>
            <a:pPr lvl="3"/>
            <a:r>
              <a:rPr lang="en-US" sz="1700" dirty="0"/>
              <a:t>Specific drug</a:t>
            </a:r>
          </a:p>
          <a:p>
            <a:pPr lvl="3"/>
            <a:r>
              <a:rPr lang="en-US" sz="1700" dirty="0"/>
              <a:t>Drug ingredient</a:t>
            </a:r>
          </a:p>
          <a:p>
            <a:pPr lvl="3"/>
            <a:r>
              <a:rPr lang="en-US" sz="1700" dirty="0"/>
              <a:t>Drug class</a:t>
            </a:r>
          </a:p>
          <a:p>
            <a:pPr lvl="3"/>
            <a:r>
              <a:rPr lang="en-US" sz="1700" dirty="0"/>
              <a:t>Food</a:t>
            </a:r>
          </a:p>
          <a:p>
            <a:pPr lvl="3"/>
            <a:r>
              <a:rPr lang="en-US" sz="1700" dirty="0"/>
              <a:t>Device</a:t>
            </a:r>
          </a:p>
          <a:p>
            <a:pPr lvl="3"/>
            <a:r>
              <a:rPr lang="en-US" sz="1700" dirty="0"/>
              <a:t>Environmental </a:t>
            </a:r>
            <a:r>
              <a:rPr lang="en-US" sz="1700" dirty="0" smtClean="0"/>
              <a:t>substance</a:t>
            </a:r>
          </a:p>
          <a:p>
            <a:pPr lvl="3"/>
            <a:r>
              <a:rPr lang="en-US" sz="1700" dirty="0" smtClean="0"/>
              <a:t>Biologic</a:t>
            </a:r>
          </a:p>
          <a:p>
            <a:pPr lvl="3"/>
            <a:r>
              <a:rPr lang="en-US" sz="1700" dirty="0" smtClean="0"/>
              <a:t>Blood product</a:t>
            </a:r>
          </a:p>
          <a:p>
            <a:pPr lvl="3"/>
            <a:r>
              <a:rPr lang="en-US" sz="1700" dirty="0" smtClean="0"/>
              <a:t>Synthetic substance</a:t>
            </a:r>
            <a:endParaRPr lang="en-US" sz="17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9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FHIR resources</a:t>
            </a:r>
          </a:p>
          <a:p>
            <a:pPr lvl="1"/>
            <a:r>
              <a:rPr lang="en-US" dirty="0" smtClean="0"/>
              <a:t>Adverse reaction</a:t>
            </a:r>
          </a:p>
          <a:p>
            <a:pPr lvl="1"/>
            <a:r>
              <a:rPr lang="en-US" dirty="0" smtClean="0"/>
              <a:t>Allergy and intolerance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Harmonization with </a:t>
            </a:r>
            <a:r>
              <a:rPr lang="en-US" dirty="0" err="1" smtClean="0"/>
              <a:t>OpenEHR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Calls – Every Thursday at 5 PM EDT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0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28600"/>
            <a:ext cx="89487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2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137</Words>
  <Application>Microsoft Office PowerPoint</Application>
  <PresentationFormat>On-screen Show (4:3)</PresentationFormat>
  <Paragraphs>46</Paragraphs>
  <Slides>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Refined</vt:lpstr>
      <vt:lpstr>Patient Care WG Allergy and Intolerances Project</vt:lpstr>
      <vt:lpstr>Status of Allergy &amp; Intolerances Project</vt:lpstr>
      <vt:lpstr>C-CDA R1.1 Harmonization</vt:lpstr>
      <vt:lpstr>FHIR</vt:lpstr>
      <vt:lpstr>Allergy Model</vt:lpstr>
    </vt:vector>
  </TitlesOfParts>
  <Company>Stewardshop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Shelly Ross</dc:creator>
  <cp:lastModifiedBy>Administrator</cp:lastModifiedBy>
  <cp:revision>71</cp:revision>
  <dcterms:created xsi:type="dcterms:W3CDTF">2008-01-21T06:12:12Z</dcterms:created>
  <dcterms:modified xsi:type="dcterms:W3CDTF">2014-09-17T16:36:24Z</dcterms:modified>
</cp:coreProperties>
</file>