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20CC-D728-45AD-85B3-654A0349D22D}" type="datetimeFigureOut">
              <a:rPr lang="en-AU" smtClean="0"/>
              <a:t>27/06/2012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7198-B8BD-4F1E-B129-6421FC6097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614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20CC-D728-45AD-85B3-654A0349D22D}" type="datetimeFigureOut">
              <a:rPr lang="en-AU" smtClean="0"/>
              <a:t>27/06/2012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7198-B8BD-4F1E-B129-6421FC6097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52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20CC-D728-45AD-85B3-654A0349D22D}" type="datetimeFigureOut">
              <a:rPr lang="en-AU" smtClean="0"/>
              <a:t>27/06/2012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7198-B8BD-4F1E-B129-6421FC6097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779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955800"/>
            <a:ext cx="8382000" cy="3733800"/>
          </a:xfrm>
          <a:prstGeom prst="rect">
            <a:avLst/>
          </a:prstGeom>
        </p:spPr>
        <p:txBody>
          <a:bodyPr vert="horz" lIns="0" bIns="0"/>
          <a:lstStyle>
            <a:lvl1pPr marL="0" indent="0">
              <a:defRPr sz="2000"/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7200" y="1270000"/>
            <a:ext cx="8382000" cy="533400"/>
          </a:xfrm>
          <a:prstGeom prst="rect">
            <a:avLst/>
          </a:prstGeom>
        </p:spPr>
        <p:txBody>
          <a:bodyPr vert="horz" lIns="0" tIns="0" bIns="0"/>
          <a:lstStyle>
            <a:lvl1pPr>
              <a:defRPr sz="1800" b="0">
                <a:solidFill>
                  <a:srgbClr val="DF0007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355600"/>
            <a:ext cx="5867400" cy="563562"/>
          </a:xfrm>
          <a:prstGeom prst="rect">
            <a:avLst/>
          </a:prstGeom>
        </p:spPr>
        <p:txBody>
          <a:bodyPr vert="horz" lIns="0" tIns="45720" rIns="91440" bIns="0" rtlCol="0" anchor="b">
            <a:noAutofit/>
          </a:bodyPr>
          <a:lstStyle>
            <a:lvl1pPr>
              <a:defRPr sz="2400" b="1">
                <a:solidFill>
                  <a:srgbClr val="5B5A5F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20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955800"/>
            <a:ext cx="8382000" cy="3733800"/>
          </a:xfrm>
          <a:prstGeom prst="rect">
            <a:avLst/>
          </a:prstGeom>
        </p:spPr>
        <p:txBody>
          <a:bodyPr vert="horz" lIns="0" bIns="0"/>
          <a:lstStyle>
            <a:lvl1pPr marL="0" indent="0">
              <a:defRPr sz="2000"/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7200" y="1270000"/>
            <a:ext cx="8382000" cy="533400"/>
          </a:xfrm>
          <a:prstGeom prst="rect">
            <a:avLst/>
          </a:prstGeom>
        </p:spPr>
        <p:txBody>
          <a:bodyPr vert="horz" lIns="0" tIns="0" bIns="0"/>
          <a:lstStyle>
            <a:lvl1pPr>
              <a:defRPr sz="1800" b="0">
                <a:solidFill>
                  <a:srgbClr val="DF0007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355600"/>
            <a:ext cx="5867400" cy="563562"/>
          </a:xfrm>
          <a:prstGeom prst="rect">
            <a:avLst/>
          </a:prstGeom>
        </p:spPr>
        <p:txBody>
          <a:bodyPr vert="horz" lIns="0" tIns="45720" rIns="91440" bIns="0" rtlCol="0" anchor="b">
            <a:noAutofit/>
          </a:bodyPr>
          <a:lstStyle>
            <a:lvl1pPr>
              <a:defRPr sz="2400" b="1">
                <a:solidFill>
                  <a:srgbClr val="5B5A5F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20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955800"/>
            <a:ext cx="8382000" cy="3733800"/>
          </a:xfrm>
          <a:prstGeom prst="rect">
            <a:avLst/>
          </a:prstGeom>
        </p:spPr>
        <p:txBody>
          <a:bodyPr vert="horz" lIns="0" bIns="0"/>
          <a:lstStyle>
            <a:lvl1pPr marL="0" indent="0">
              <a:defRPr sz="2000"/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7200" y="1270000"/>
            <a:ext cx="8382000" cy="533400"/>
          </a:xfrm>
          <a:prstGeom prst="rect">
            <a:avLst/>
          </a:prstGeom>
        </p:spPr>
        <p:txBody>
          <a:bodyPr vert="horz" lIns="0" tIns="0" bIns="0"/>
          <a:lstStyle>
            <a:lvl1pPr>
              <a:defRPr sz="1800" b="0">
                <a:solidFill>
                  <a:srgbClr val="DF0007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355600"/>
            <a:ext cx="5867400" cy="563562"/>
          </a:xfrm>
          <a:prstGeom prst="rect">
            <a:avLst/>
          </a:prstGeom>
        </p:spPr>
        <p:txBody>
          <a:bodyPr vert="horz" lIns="0" tIns="45720" rIns="91440" bIns="0" rtlCol="0" anchor="b">
            <a:noAutofit/>
          </a:bodyPr>
          <a:lstStyle>
            <a:lvl1pPr>
              <a:defRPr sz="2400" b="1">
                <a:solidFill>
                  <a:srgbClr val="5B5A5F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20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955800"/>
            <a:ext cx="8382000" cy="3733800"/>
          </a:xfrm>
          <a:prstGeom prst="rect">
            <a:avLst/>
          </a:prstGeom>
        </p:spPr>
        <p:txBody>
          <a:bodyPr vert="horz" lIns="0" bIns="0"/>
          <a:lstStyle>
            <a:lvl1pPr marL="0" indent="0">
              <a:defRPr sz="2000"/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7200" y="1270000"/>
            <a:ext cx="8382000" cy="533400"/>
          </a:xfrm>
          <a:prstGeom prst="rect">
            <a:avLst/>
          </a:prstGeom>
        </p:spPr>
        <p:txBody>
          <a:bodyPr vert="horz" lIns="0" tIns="0" bIns="0"/>
          <a:lstStyle>
            <a:lvl1pPr>
              <a:defRPr sz="1800" b="0">
                <a:solidFill>
                  <a:srgbClr val="DF0007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355600"/>
            <a:ext cx="5867400" cy="563562"/>
          </a:xfrm>
          <a:prstGeom prst="rect">
            <a:avLst/>
          </a:prstGeom>
        </p:spPr>
        <p:txBody>
          <a:bodyPr vert="horz" lIns="0" tIns="45720" rIns="91440" bIns="0" rtlCol="0" anchor="b">
            <a:noAutofit/>
          </a:bodyPr>
          <a:lstStyle>
            <a:lvl1pPr>
              <a:defRPr sz="2400" b="1">
                <a:solidFill>
                  <a:srgbClr val="5B5A5F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20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955800"/>
            <a:ext cx="8382000" cy="3733800"/>
          </a:xfrm>
          <a:prstGeom prst="rect">
            <a:avLst/>
          </a:prstGeom>
        </p:spPr>
        <p:txBody>
          <a:bodyPr vert="horz" lIns="0" bIns="0"/>
          <a:lstStyle>
            <a:lvl1pPr marL="0" indent="0">
              <a:defRPr sz="2000"/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7200" y="1270000"/>
            <a:ext cx="8382000" cy="533400"/>
          </a:xfrm>
          <a:prstGeom prst="rect">
            <a:avLst/>
          </a:prstGeom>
        </p:spPr>
        <p:txBody>
          <a:bodyPr vert="horz" lIns="0" tIns="0" bIns="0"/>
          <a:lstStyle>
            <a:lvl1pPr>
              <a:defRPr sz="1800" b="0">
                <a:solidFill>
                  <a:srgbClr val="DF0007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355600"/>
            <a:ext cx="5867400" cy="563562"/>
          </a:xfrm>
          <a:prstGeom prst="rect">
            <a:avLst/>
          </a:prstGeom>
        </p:spPr>
        <p:txBody>
          <a:bodyPr vert="horz" lIns="0" tIns="45720" rIns="91440" bIns="0" rtlCol="0" anchor="b">
            <a:noAutofit/>
          </a:bodyPr>
          <a:lstStyle>
            <a:lvl1pPr>
              <a:defRPr sz="2400" b="1">
                <a:solidFill>
                  <a:srgbClr val="5B5A5F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20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955800"/>
            <a:ext cx="8382000" cy="3733800"/>
          </a:xfrm>
          <a:prstGeom prst="rect">
            <a:avLst/>
          </a:prstGeom>
        </p:spPr>
        <p:txBody>
          <a:bodyPr vert="horz" lIns="0" bIns="0"/>
          <a:lstStyle>
            <a:lvl1pPr marL="0" indent="0">
              <a:defRPr sz="2000"/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7200" y="1270000"/>
            <a:ext cx="8382000" cy="533400"/>
          </a:xfrm>
          <a:prstGeom prst="rect">
            <a:avLst/>
          </a:prstGeom>
        </p:spPr>
        <p:txBody>
          <a:bodyPr vert="horz" lIns="0" tIns="0" bIns="0"/>
          <a:lstStyle>
            <a:lvl1pPr>
              <a:defRPr sz="1800" b="0">
                <a:solidFill>
                  <a:srgbClr val="DF0007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355600"/>
            <a:ext cx="5867400" cy="563562"/>
          </a:xfrm>
          <a:prstGeom prst="rect">
            <a:avLst/>
          </a:prstGeom>
        </p:spPr>
        <p:txBody>
          <a:bodyPr vert="horz" lIns="0" tIns="45720" rIns="91440" bIns="0" rtlCol="0" anchor="b">
            <a:noAutofit/>
          </a:bodyPr>
          <a:lstStyle>
            <a:lvl1pPr>
              <a:defRPr sz="2400" b="1">
                <a:solidFill>
                  <a:srgbClr val="5B5A5F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2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20CC-D728-45AD-85B3-654A0349D22D}" type="datetimeFigureOut">
              <a:rPr lang="en-AU" smtClean="0"/>
              <a:t>27/06/2012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7198-B8BD-4F1E-B129-6421FC6097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7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20CC-D728-45AD-85B3-654A0349D22D}" type="datetimeFigureOut">
              <a:rPr lang="en-AU" smtClean="0"/>
              <a:t>27/06/2012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7198-B8BD-4F1E-B129-6421FC6097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125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20CC-D728-45AD-85B3-654A0349D22D}" type="datetimeFigureOut">
              <a:rPr lang="en-AU" smtClean="0"/>
              <a:t>27/06/2012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7198-B8BD-4F1E-B129-6421FC6097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464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20CC-D728-45AD-85B3-654A0349D22D}" type="datetimeFigureOut">
              <a:rPr lang="en-AU" smtClean="0"/>
              <a:t>27/06/2012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7198-B8BD-4F1E-B129-6421FC6097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800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20CC-D728-45AD-85B3-654A0349D22D}" type="datetimeFigureOut">
              <a:rPr lang="en-AU" smtClean="0"/>
              <a:t>27/06/2012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7198-B8BD-4F1E-B129-6421FC6097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208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20CC-D728-45AD-85B3-654A0349D22D}" type="datetimeFigureOut">
              <a:rPr lang="en-AU" smtClean="0"/>
              <a:t>27/06/2012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7198-B8BD-4F1E-B129-6421FC6097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881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20CC-D728-45AD-85B3-654A0349D22D}" type="datetimeFigureOut">
              <a:rPr lang="en-AU" smtClean="0"/>
              <a:t>27/06/2012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7198-B8BD-4F1E-B129-6421FC6097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225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20CC-D728-45AD-85B3-654A0349D22D}" type="datetimeFigureOut">
              <a:rPr lang="en-AU" smtClean="0"/>
              <a:t>27/06/2012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7198-B8BD-4F1E-B129-6421FC6097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220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620CC-D728-45AD-85B3-654A0349D22D}" type="datetimeFigureOut">
              <a:rPr lang="en-AU" smtClean="0"/>
              <a:t>27/06/2012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E7198-B8BD-4F1E-B129-6421FC6097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195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Electronic Medication Management (</a:t>
            </a:r>
            <a:r>
              <a:rPr lang="en-US" dirty="0" err="1" smtClean="0">
                <a:latin typeface="Arial" charset="0"/>
              </a:rPr>
              <a:t>eMM</a:t>
            </a:r>
            <a:r>
              <a:rPr lang="en-US" dirty="0" smtClean="0">
                <a:latin typeface="Arial" charset="0"/>
              </a:rPr>
              <a:t>)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charset="0"/>
              </a:rPr>
              <a:t>International Activities/Projects</a:t>
            </a:r>
          </a:p>
          <a:p>
            <a:r>
              <a:rPr lang="en-US" sz="2400" dirty="0" err="1" smtClean="0">
                <a:latin typeface="Arial" charset="0"/>
              </a:rPr>
              <a:t>eMM</a:t>
            </a:r>
            <a:r>
              <a:rPr lang="en-US" sz="2400" dirty="0" smtClean="0">
                <a:latin typeface="Arial" charset="0"/>
              </a:rPr>
              <a:t> Landscape and Concepts</a:t>
            </a:r>
          </a:p>
          <a:p>
            <a:endParaRPr lang="en-AU" sz="2000" dirty="0" smtClean="0"/>
          </a:p>
          <a:p>
            <a:endParaRPr lang="en-AU" sz="2000" dirty="0"/>
          </a:p>
          <a:p>
            <a:r>
              <a:rPr lang="en-AU" sz="2000" dirty="0" smtClean="0"/>
              <a:t>Dr Stephen Chu</a:t>
            </a:r>
          </a:p>
          <a:p>
            <a:r>
              <a:rPr lang="en-AU" sz="2000" dirty="0" smtClean="0"/>
              <a:t>CTI, NEHTA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415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57200" y="1282534"/>
            <a:ext cx="8382000" cy="4845312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en-AU" sz="2800" dirty="0" smtClean="0">
                <a:latin typeface="+mn-lt"/>
              </a:rPr>
              <a:t>Electronic Medication Management</a:t>
            </a:r>
            <a:endParaRPr lang="en-AU" sz="2800" b="1" dirty="0" smtClean="0">
              <a:solidFill>
                <a:srgbClr val="FF0000"/>
              </a:solidFill>
              <a:latin typeface="+mn-lt"/>
            </a:endParaRPr>
          </a:p>
          <a:p>
            <a:pPr marL="1085850" lvl="1" indent="-342900">
              <a:buFont typeface="Arial" pitchFamily="34" charset="0"/>
              <a:buChar char="•"/>
            </a:pPr>
            <a:r>
              <a:rPr lang="en-AU" sz="2400" dirty="0" smtClean="0">
                <a:latin typeface="+mn-lt"/>
              </a:rPr>
              <a:t>Three key components</a:t>
            </a:r>
          </a:p>
          <a:p>
            <a:pPr marL="1485900" lvl="2" indent="-342900">
              <a:buFont typeface="Wingdings" pitchFamily="2" charset="2"/>
              <a:buChar char="v"/>
            </a:pPr>
            <a:r>
              <a:rPr lang="en-AU" dirty="0" smtClean="0">
                <a:latin typeface="+mn-lt"/>
              </a:rPr>
              <a:t>Contents</a:t>
            </a:r>
          </a:p>
          <a:p>
            <a:pPr marL="1485900" lvl="2" indent="-342900">
              <a:buFont typeface="Wingdings" pitchFamily="2" charset="2"/>
              <a:buChar char="v"/>
            </a:pPr>
            <a:r>
              <a:rPr lang="en-AU" dirty="0" smtClean="0">
                <a:latin typeface="+mn-lt"/>
              </a:rPr>
              <a:t>Infrastructures</a:t>
            </a:r>
          </a:p>
          <a:p>
            <a:pPr marL="1943100" lvl="3" indent="-342900">
              <a:buFont typeface="Courier New" pitchFamily="49" charset="0"/>
              <a:buChar char="o"/>
            </a:pPr>
            <a:r>
              <a:rPr lang="en-AU" sz="2400" dirty="0" smtClean="0">
                <a:latin typeface="+mn-lt"/>
              </a:rPr>
              <a:t>Trigger events; messages; services</a:t>
            </a:r>
          </a:p>
          <a:p>
            <a:pPr marL="1943100" lvl="3" indent="-342900">
              <a:buFont typeface="Courier New" pitchFamily="49" charset="0"/>
              <a:buChar char="o"/>
            </a:pPr>
            <a:r>
              <a:rPr lang="en-AU" sz="2400" dirty="0" smtClean="0">
                <a:latin typeface="+mn-lt"/>
              </a:rPr>
              <a:t>Registry; repository</a:t>
            </a:r>
          </a:p>
          <a:p>
            <a:pPr marL="1600200" lvl="2" indent="-457200">
              <a:buFont typeface="Wingdings" pitchFamily="2" charset="2"/>
              <a:buChar char="v"/>
            </a:pPr>
            <a:r>
              <a:rPr lang="en-AU" dirty="0" smtClean="0">
                <a:latin typeface="+mn-lt"/>
              </a:rPr>
              <a:t>Applications/User interface/viewer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eMM</a:t>
            </a:r>
            <a:r>
              <a:rPr lang="en-AU" dirty="0" smtClean="0"/>
              <a:t>: Landscape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402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57200" y="1200646"/>
            <a:ext cx="8382000" cy="1201359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en-AU" sz="2800" dirty="0" smtClean="0">
                <a:latin typeface="+mn-lt"/>
              </a:rPr>
              <a:t>Electronic Medication Management</a:t>
            </a:r>
            <a:endParaRPr lang="en-AU" sz="2800" b="1" dirty="0" smtClean="0">
              <a:solidFill>
                <a:srgbClr val="FF0000"/>
              </a:solidFill>
              <a:latin typeface="+mn-lt"/>
            </a:endParaRPr>
          </a:p>
          <a:p>
            <a:pPr marL="1085850" lvl="1" indent="-342900">
              <a:buFont typeface="Arial" pitchFamily="34" charset="0"/>
              <a:buChar char="•"/>
            </a:pPr>
            <a:r>
              <a:rPr lang="en-AU" sz="2400" dirty="0">
                <a:latin typeface="+mn-lt"/>
              </a:rPr>
              <a:t>K</a:t>
            </a:r>
            <a:r>
              <a:rPr lang="en-AU" sz="2400" dirty="0" smtClean="0">
                <a:latin typeface="+mn-lt"/>
              </a:rPr>
              <a:t>ey components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eMM</a:t>
            </a:r>
            <a:r>
              <a:rPr lang="en-AU" dirty="0" smtClean="0"/>
              <a:t>: Landscape</a:t>
            </a:r>
            <a:endParaRPr lang="en-AU" dirty="0"/>
          </a:p>
        </p:txBody>
      </p:sp>
      <p:grpSp>
        <p:nvGrpSpPr>
          <p:cNvPr id="25" name="Group 24"/>
          <p:cNvGrpSpPr/>
          <p:nvPr/>
        </p:nvGrpSpPr>
        <p:grpSpPr>
          <a:xfrm>
            <a:off x="2934268" y="2429305"/>
            <a:ext cx="3439236" cy="3193576"/>
            <a:chOff x="2975212" y="2333769"/>
            <a:chExt cx="3439236" cy="3193576"/>
          </a:xfrm>
        </p:grpSpPr>
        <p:sp>
          <p:nvSpPr>
            <p:cNvPr id="22" name="Oval 21"/>
            <p:cNvSpPr/>
            <p:nvPr/>
          </p:nvSpPr>
          <p:spPr>
            <a:xfrm>
              <a:off x="2975212" y="2333769"/>
              <a:ext cx="3439236" cy="319357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374468" y="2646827"/>
              <a:ext cx="2633396" cy="2471081"/>
              <a:chOff x="3374468" y="2646827"/>
              <a:chExt cx="2633396" cy="2471081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3384643" y="2702254"/>
                <a:ext cx="2606722" cy="2415654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3698540" y="2975215"/>
                <a:ext cx="1978926" cy="1801505"/>
                <a:chOff x="3835020" y="2893327"/>
                <a:chExt cx="1978926" cy="1801505"/>
              </a:xfrm>
            </p:grpSpPr>
            <p:sp>
              <p:nvSpPr>
                <p:cNvPr id="16" name="Oval 15"/>
                <p:cNvSpPr/>
                <p:nvPr/>
              </p:nvSpPr>
              <p:spPr>
                <a:xfrm>
                  <a:off x="3835020" y="2893327"/>
                  <a:ext cx="1978926" cy="1801505"/>
                </a:xfrm>
                <a:prstGeom prst="ellips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grpSp>
              <p:nvGrpSpPr>
                <p:cNvPr id="15" name="Group 14"/>
                <p:cNvGrpSpPr/>
                <p:nvPr/>
              </p:nvGrpSpPr>
              <p:grpSpPr>
                <a:xfrm>
                  <a:off x="3972484" y="2917739"/>
                  <a:ext cx="1573306" cy="1549778"/>
                  <a:chOff x="4032467" y="2722832"/>
                  <a:chExt cx="1573306" cy="1549778"/>
                </a:xfrm>
              </p:grpSpPr>
              <p:pic>
                <p:nvPicPr>
                  <p:cNvPr id="1026" name="Picture 2" descr="C:\Users\stephenchu\AppData\Local\Microsoft\Windows\Temporary Internet Files\Content.IE5\2YWPUKGV\MC900048283[1].wmf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207417" y="3506616"/>
                    <a:ext cx="619469" cy="765994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5" name="Picture 2" descr="C:\Users\stephenchu\AppData\Local\Microsoft\Windows\Temporary Internet Files\Content.IE5\2YWPUKGV\MC900048283[1].wmf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979286" y="3506616"/>
                    <a:ext cx="619469" cy="765994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3" name="TextBox 2"/>
                  <p:cNvSpPr txBox="1"/>
                  <p:nvPr/>
                </p:nvSpPr>
                <p:spPr>
                  <a:xfrm>
                    <a:off x="4032467" y="3628003"/>
                    <a:ext cx="96936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AU" sz="1400" dirty="0" err="1" smtClean="0"/>
                      <a:t>eMM</a:t>
                    </a:r>
                    <a:r>
                      <a:rPr lang="en-AU" sz="1400" dirty="0" smtClean="0"/>
                      <a:t> </a:t>
                    </a:r>
                  </a:p>
                  <a:p>
                    <a:pPr algn="ctr"/>
                    <a:r>
                      <a:rPr lang="en-AU" sz="1400" dirty="0" smtClean="0"/>
                      <a:t>Repository</a:t>
                    </a:r>
                    <a:endParaRPr lang="en-AU" sz="1400" dirty="0"/>
                  </a:p>
                </p:txBody>
              </p:sp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4972266" y="3628003"/>
                    <a:ext cx="633507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AU" sz="1400" dirty="0" smtClean="0"/>
                      <a:t>SEHR/</a:t>
                    </a:r>
                  </a:p>
                  <a:p>
                    <a:pPr algn="ctr"/>
                    <a:r>
                      <a:rPr lang="en-AU" sz="1400" dirty="0" smtClean="0"/>
                      <a:t>PHR</a:t>
                    </a:r>
                    <a:endParaRPr lang="en-AU" sz="1400" dirty="0"/>
                  </a:p>
                </p:txBody>
              </p:sp>
              <p:pic>
                <p:nvPicPr>
                  <p:cNvPr id="1027" name="Picture 3" descr="C:\Users\stephenchu\AppData\Local\Microsoft\Windows\Temporary Internet Files\Content.IE5\RDVO2KVF\MC900030293[1].wmf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428151" y="2722832"/>
                    <a:ext cx="933949" cy="715544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4464559" y="2846290"/>
                    <a:ext cx="877420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AU" sz="1400" b="1" dirty="0" smtClean="0"/>
                      <a:t>Registry/</a:t>
                    </a:r>
                  </a:p>
                  <a:p>
                    <a:r>
                      <a:rPr lang="en-AU" sz="1400" b="1" dirty="0" smtClean="0"/>
                      <a:t>Directory</a:t>
                    </a:r>
                    <a:endParaRPr lang="en-AU" sz="1400" b="1" dirty="0"/>
                  </a:p>
                </p:txBody>
              </p:sp>
              <p:cxnSp>
                <p:nvCxnSpPr>
                  <p:cNvPr id="12" name="Straight Arrow Connector 11"/>
                  <p:cNvCxnSpPr>
                    <a:stCxn id="1026" idx="0"/>
                  </p:cNvCxnSpPr>
                  <p:nvPr/>
                </p:nvCxnSpPr>
                <p:spPr>
                  <a:xfrm flipV="1">
                    <a:off x="4517152" y="3289110"/>
                    <a:ext cx="177678" cy="217506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Arrow Connector 13"/>
                  <p:cNvCxnSpPr>
                    <a:stCxn id="5" idx="0"/>
                  </p:cNvCxnSpPr>
                  <p:nvPr/>
                </p:nvCxnSpPr>
                <p:spPr>
                  <a:xfrm flipH="1" flipV="1">
                    <a:off x="5104263" y="3289110"/>
                    <a:ext cx="184758" cy="217506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9" name="TextBox 18"/>
              <p:cNvSpPr txBox="1"/>
              <p:nvPr/>
            </p:nvSpPr>
            <p:spPr>
              <a:xfrm>
                <a:off x="4230329" y="2646827"/>
                <a:ext cx="9151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dirty="0" smtClean="0"/>
                  <a:t>Triggers</a:t>
                </a:r>
                <a:endParaRPr lang="en-AU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 rot="16200000">
                <a:off x="3009304" y="3750984"/>
                <a:ext cx="1099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dirty="0" smtClean="0"/>
                  <a:t>Messages</a:t>
                </a:r>
                <a:endParaRPr lang="en-AU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 rot="5400000">
                <a:off x="5349094" y="3711989"/>
                <a:ext cx="9482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dirty="0" smtClean="0"/>
                  <a:t>Services</a:t>
                </a:r>
                <a:endParaRPr lang="en-AU" dirty="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4208339" y="5133250"/>
              <a:ext cx="10788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/>
                <a:t>Contents </a:t>
              </a:r>
              <a:endParaRPr lang="en-AU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140550" y="4847937"/>
            <a:ext cx="11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Interfaces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70961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57200" y="1200646"/>
            <a:ext cx="8382000" cy="1201359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en-AU" sz="2800" dirty="0" smtClean="0">
                <a:latin typeface="+mn-lt"/>
              </a:rPr>
              <a:t>Electronic Medication Management</a:t>
            </a:r>
            <a:endParaRPr lang="en-AU" sz="2800" b="1" dirty="0" smtClean="0">
              <a:solidFill>
                <a:srgbClr val="FF0000"/>
              </a:solidFill>
              <a:latin typeface="+mn-lt"/>
            </a:endParaRPr>
          </a:p>
          <a:p>
            <a:pPr marL="1085850" lvl="1" indent="-342900">
              <a:buFont typeface="Arial" pitchFamily="34" charset="0"/>
              <a:buChar char="•"/>
            </a:pPr>
            <a:r>
              <a:rPr lang="en-AU" sz="2400" dirty="0">
                <a:latin typeface="+mn-lt"/>
              </a:rPr>
              <a:t>K</a:t>
            </a:r>
            <a:r>
              <a:rPr lang="en-AU" sz="2400" dirty="0" smtClean="0">
                <a:latin typeface="+mn-lt"/>
              </a:rPr>
              <a:t>ey components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eMM</a:t>
            </a:r>
            <a:r>
              <a:rPr lang="en-AU" dirty="0" smtClean="0"/>
              <a:t>: Landscape</a:t>
            </a:r>
            <a:endParaRPr lang="en-AU" dirty="0"/>
          </a:p>
        </p:txBody>
      </p:sp>
      <p:grpSp>
        <p:nvGrpSpPr>
          <p:cNvPr id="1024" name="Group 1023"/>
          <p:cNvGrpSpPr/>
          <p:nvPr/>
        </p:nvGrpSpPr>
        <p:grpSpPr>
          <a:xfrm>
            <a:off x="934880" y="2129052"/>
            <a:ext cx="6694228" cy="3385475"/>
            <a:chOff x="375312" y="2524844"/>
            <a:chExt cx="6694228" cy="3385475"/>
          </a:xfrm>
        </p:grpSpPr>
        <p:grpSp>
          <p:nvGrpSpPr>
            <p:cNvPr id="9" name="Group 8"/>
            <p:cNvGrpSpPr/>
            <p:nvPr/>
          </p:nvGrpSpPr>
          <p:grpSpPr>
            <a:xfrm>
              <a:off x="1637720" y="3534771"/>
              <a:ext cx="5117912" cy="1910688"/>
              <a:chOff x="2210936" y="3411939"/>
              <a:chExt cx="5117912" cy="191068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210937" y="4844955"/>
                <a:ext cx="2361063" cy="47767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dirty="0" smtClean="0">
                    <a:solidFill>
                      <a:schemeClr val="tx1"/>
                    </a:solidFill>
                  </a:rPr>
                  <a:t>Medication History List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210936" y="4367283"/>
                <a:ext cx="3070748" cy="47767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dirty="0" smtClean="0">
                    <a:solidFill>
                      <a:schemeClr val="tx1"/>
                    </a:solidFill>
                  </a:rPr>
                  <a:t>Medication Review Record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210938" y="3889611"/>
                <a:ext cx="3998794" cy="47767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dirty="0" smtClean="0">
                    <a:solidFill>
                      <a:schemeClr val="tx1"/>
                    </a:solidFill>
                  </a:rPr>
                  <a:t>Medication Profile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210936" y="3411939"/>
                <a:ext cx="5117912" cy="477672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dirty="0" smtClean="0">
                    <a:solidFill>
                      <a:schemeClr val="tx1"/>
                    </a:solidFill>
                  </a:rPr>
                  <a:t>Medication Management Plan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 flipH="1" flipV="1">
              <a:off x="1637720" y="2524844"/>
              <a:ext cx="2" cy="292061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1637722" y="5445459"/>
              <a:ext cx="543181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75312" y="3985151"/>
              <a:ext cx="1287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/>
                <a:t>Complexity </a:t>
              </a:r>
              <a:endParaRPr lang="en-A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22129" y="5540987"/>
              <a:ext cx="18428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/>
                <a:t>Data components</a:t>
              </a:r>
              <a:endParaRPr lang="en-AU" dirty="0"/>
            </a:p>
          </p:txBody>
        </p:sp>
      </p:grpSp>
      <p:sp>
        <p:nvSpPr>
          <p:cNvPr id="1025" name="TextBox 1024"/>
          <p:cNvSpPr txBox="1"/>
          <p:nvPr/>
        </p:nvSpPr>
        <p:spPr>
          <a:xfrm>
            <a:off x="1016768" y="3937367"/>
            <a:ext cx="1062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/>
              <a:t>(processing,</a:t>
            </a:r>
          </a:p>
          <a:p>
            <a:r>
              <a:rPr lang="en-AU" sz="1400" dirty="0" smtClean="0"/>
              <a:t>… </a:t>
            </a:r>
            <a:r>
              <a:rPr lang="en-AU" sz="1400" dirty="0" err="1" smtClean="0"/>
              <a:t>etc</a:t>
            </a:r>
            <a:r>
              <a:rPr lang="en-AU" sz="1400" dirty="0" smtClean="0"/>
              <a:t>)</a:t>
            </a:r>
            <a:endParaRPr lang="en-A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2947918" y="5316213"/>
            <a:ext cx="20583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Long term</a:t>
            </a:r>
          </a:p>
          <a:p>
            <a:r>
              <a:rPr lang="en-AU" dirty="0" smtClean="0"/>
              <a:t>Short term/episodic</a:t>
            </a:r>
          </a:p>
          <a:p>
            <a:r>
              <a:rPr lang="en-AU" dirty="0" smtClean="0"/>
              <a:t>Intermittent</a:t>
            </a:r>
          </a:p>
          <a:p>
            <a:r>
              <a:rPr lang="en-AU" dirty="0" smtClean="0"/>
              <a:t>PRN</a:t>
            </a:r>
            <a:endParaRPr lang="en-AU" dirty="0"/>
          </a:p>
        </p:txBody>
      </p:sp>
      <p:sp>
        <p:nvSpPr>
          <p:cNvPr id="5" name="Left Brace 4"/>
          <p:cNvSpPr/>
          <p:nvPr/>
        </p:nvSpPr>
        <p:spPr>
          <a:xfrm>
            <a:off x="2729552" y="5514527"/>
            <a:ext cx="218366" cy="85897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Arrow Connector 7"/>
          <p:cNvCxnSpPr>
            <a:stCxn id="5" idx="1"/>
          </p:cNvCxnSpPr>
          <p:nvPr/>
        </p:nvCxnSpPr>
        <p:spPr>
          <a:xfrm flipV="1">
            <a:off x="2729552" y="5049667"/>
            <a:ext cx="0" cy="8943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98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57200" y="1200646"/>
            <a:ext cx="8382000" cy="1201359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en-AU" sz="2800" dirty="0" smtClean="0">
                <a:latin typeface="+mn-lt"/>
              </a:rPr>
              <a:t>Electronic Medication Management</a:t>
            </a:r>
            <a:endParaRPr lang="en-AU" sz="2800" b="1" dirty="0" smtClean="0">
              <a:solidFill>
                <a:srgbClr val="FF0000"/>
              </a:solidFill>
              <a:latin typeface="+mn-lt"/>
            </a:endParaRPr>
          </a:p>
          <a:p>
            <a:pPr marL="1085850" lvl="1" indent="-342900">
              <a:buFont typeface="Arial" pitchFamily="34" charset="0"/>
              <a:buChar char="•"/>
            </a:pPr>
            <a:r>
              <a:rPr lang="en-AU" sz="2400" dirty="0">
                <a:latin typeface="+mn-lt"/>
              </a:rPr>
              <a:t>K</a:t>
            </a:r>
            <a:r>
              <a:rPr lang="en-AU" sz="2400" dirty="0" smtClean="0">
                <a:latin typeface="+mn-lt"/>
              </a:rPr>
              <a:t>ey components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eMM</a:t>
            </a:r>
            <a:r>
              <a:rPr lang="en-AU" dirty="0" smtClean="0"/>
              <a:t>: Landscape</a:t>
            </a:r>
            <a:endParaRPr lang="en-AU" dirty="0"/>
          </a:p>
        </p:txBody>
      </p:sp>
      <p:grpSp>
        <p:nvGrpSpPr>
          <p:cNvPr id="6" name="Group 5"/>
          <p:cNvGrpSpPr/>
          <p:nvPr/>
        </p:nvGrpSpPr>
        <p:grpSpPr>
          <a:xfrm>
            <a:off x="156944" y="2074440"/>
            <a:ext cx="6380320" cy="2634855"/>
            <a:chOff x="607328" y="3179928"/>
            <a:chExt cx="6380320" cy="2634855"/>
          </a:xfrm>
        </p:grpSpPr>
        <p:grpSp>
          <p:nvGrpSpPr>
            <p:cNvPr id="9" name="Group 8"/>
            <p:cNvGrpSpPr/>
            <p:nvPr/>
          </p:nvGrpSpPr>
          <p:grpSpPr>
            <a:xfrm>
              <a:off x="1869736" y="3480179"/>
              <a:ext cx="5117912" cy="1910688"/>
              <a:chOff x="2210936" y="3411939"/>
              <a:chExt cx="5117912" cy="191068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210937" y="4844955"/>
                <a:ext cx="2361063" cy="47767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dirty="0" smtClean="0">
                    <a:solidFill>
                      <a:schemeClr val="tx1"/>
                    </a:solidFill>
                  </a:rPr>
                  <a:t>Medication History List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210936" y="4367283"/>
                <a:ext cx="3070748" cy="47767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dirty="0" smtClean="0">
                    <a:solidFill>
                      <a:schemeClr val="tx1"/>
                    </a:solidFill>
                  </a:rPr>
                  <a:t>Medication Review Record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210938" y="3889611"/>
                <a:ext cx="3998794" cy="47767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dirty="0" smtClean="0">
                    <a:solidFill>
                      <a:schemeClr val="tx1"/>
                    </a:solidFill>
                  </a:rPr>
                  <a:t>Medication Profile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210936" y="3411939"/>
                <a:ext cx="5117912" cy="477672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dirty="0" smtClean="0">
                    <a:solidFill>
                      <a:schemeClr val="tx1"/>
                    </a:solidFill>
                  </a:rPr>
                  <a:t>Medication Management Plan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 flipV="1">
              <a:off x="1869738" y="3179928"/>
              <a:ext cx="24865" cy="22109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1869738" y="5390867"/>
              <a:ext cx="511791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07328" y="3930559"/>
              <a:ext cx="1287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/>
                <a:t>Complexity </a:t>
              </a:r>
              <a:endParaRPr lang="en-A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49425" y="5445451"/>
              <a:ext cx="18428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/>
                <a:t>Data components</a:t>
              </a:r>
              <a:endParaRPr lang="en-AU" dirty="0"/>
            </a:p>
          </p:txBody>
        </p:sp>
        <p:sp>
          <p:nvSpPr>
            <p:cNvPr id="1025" name="TextBox 1024"/>
            <p:cNvSpPr txBox="1"/>
            <p:nvPr/>
          </p:nvSpPr>
          <p:spPr>
            <a:xfrm>
              <a:off x="689216" y="4278567"/>
              <a:ext cx="10622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dirty="0" smtClean="0"/>
                <a:t>(processing,</a:t>
              </a:r>
            </a:p>
            <a:p>
              <a:r>
                <a:rPr lang="en-AU" sz="1400" dirty="0" smtClean="0"/>
                <a:t>… </a:t>
              </a:r>
              <a:r>
                <a:rPr lang="en-AU" sz="1400" dirty="0" err="1" smtClean="0"/>
                <a:t>etc</a:t>
              </a:r>
              <a:r>
                <a:rPr lang="en-AU" sz="1400" dirty="0" smtClean="0"/>
                <a:t>)</a:t>
              </a:r>
              <a:endParaRPr lang="en-AU" sz="14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760561" y="4285379"/>
            <a:ext cx="2022773" cy="1328881"/>
            <a:chOff x="1760561" y="4435507"/>
            <a:chExt cx="2022773" cy="1328881"/>
          </a:xfrm>
        </p:grpSpPr>
        <p:sp>
          <p:nvSpPr>
            <p:cNvPr id="8" name="TextBox 7"/>
            <p:cNvSpPr txBox="1"/>
            <p:nvPr/>
          </p:nvSpPr>
          <p:spPr>
            <a:xfrm>
              <a:off x="1965272" y="4841058"/>
              <a:ext cx="18180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/>
                <a:t>Prescribed    √</a:t>
              </a:r>
            </a:p>
            <a:p>
              <a:r>
                <a:rPr lang="en-AU" dirty="0" smtClean="0"/>
                <a:t>Dispensed    √</a:t>
              </a:r>
            </a:p>
            <a:p>
              <a:r>
                <a:rPr lang="en-AU" dirty="0" smtClean="0"/>
                <a:t>Administered ???</a:t>
              </a:r>
              <a:endParaRPr lang="en-AU" dirty="0"/>
            </a:p>
          </p:txBody>
        </p:sp>
        <p:sp>
          <p:nvSpPr>
            <p:cNvPr id="10" name="Left Brace 9"/>
            <p:cNvSpPr/>
            <p:nvPr/>
          </p:nvSpPr>
          <p:spPr>
            <a:xfrm>
              <a:off x="1760561" y="4886719"/>
              <a:ext cx="300251" cy="79075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13" name="Straight Arrow Connector 12"/>
            <p:cNvCxnSpPr>
              <a:stCxn id="10" idx="1"/>
            </p:cNvCxnSpPr>
            <p:nvPr/>
          </p:nvCxnSpPr>
          <p:spPr>
            <a:xfrm flipV="1">
              <a:off x="1760561" y="4435507"/>
              <a:ext cx="0" cy="84658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4251268" y="4959503"/>
            <a:ext cx="35636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/>
              <a:t>Administration/conformance Profile:</a:t>
            </a:r>
          </a:p>
          <a:p>
            <a:r>
              <a:rPr lang="en-AU" sz="1600" dirty="0" smtClean="0"/>
              <a:t>Omission frequency + reasons</a:t>
            </a:r>
          </a:p>
          <a:p>
            <a:r>
              <a:rPr lang="en-AU" sz="1600" dirty="0" smtClean="0"/>
              <a:t>Dose variation frequency + reasons</a:t>
            </a:r>
          </a:p>
          <a:p>
            <a:r>
              <a:rPr lang="en-AU" sz="1600" dirty="0" smtClean="0"/>
              <a:t>Frequency variation frequency + reasons</a:t>
            </a:r>
          </a:p>
          <a:p>
            <a:r>
              <a:rPr lang="en-AU" sz="1600" dirty="0" smtClean="0"/>
              <a:t>Intermittent + PRN frequency + reasons</a:t>
            </a:r>
            <a:endParaRPr lang="en-AU" sz="1600" dirty="0"/>
          </a:p>
        </p:txBody>
      </p:sp>
      <p:sp>
        <p:nvSpPr>
          <p:cNvPr id="16" name="Left Brace 15"/>
          <p:cNvSpPr/>
          <p:nvPr/>
        </p:nvSpPr>
        <p:spPr>
          <a:xfrm>
            <a:off x="4094328" y="5131966"/>
            <a:ext cx="202659" cy="98222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8" name="Straight Arrow Connector 17"/>
          <p:cNvCxnSpPr>
            <a:stCxn id="8" idx="2"/>
            <a:endCxn id="16" idx="1"/>
          </p:cNvCxnSpPr>
          <p:nvPr/>
        </p:nvCxnSpPr>
        <p:spPr>
          <a:xfrm>
            <a:off x="2874303" y="5614260"/>
            <a:ext cx="1220025" cy="88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652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57200" y="1282534"/>
            <a:ext cx="8382000" cy="4845312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en-AU" sz="2800" dirty="0" smtClean="0">
                <a:latin typeface="+mn-lt"/>
              </a:rPr>
              <a:t>Electronic Medication Management</a:t>
            </a:r>
            <a:endParaRPr lang="en-AU" sz="2800" b="1" dirty="0" smtClean="0">
              <a:solidFill>
                <a:srgbClr val="FF0000"/>
              </a:solidFill>
              <a:latin typeface="+mn-lt"/>
            </a:endParaRPr>
          </a:p>
          <a:p>
            <a:pPr marL="1085850" lvl="1" indent="-342900">
              <a:buFont typeface="Arial" pitchFamily="34" charset="0"/>
              <a:buChar char="•"/>
            </a:pPr>
            <a:r>
              <a:rPr lang="en-AU" sz="2400" dirty="0" smtClean="0">
                <a:latin typeface="+mn-lt"/>
              </a:rPr>
              <a:t>Three key components</a:t>
            </a:r>
          </a:p>
          <a:p>
            <a:pPr marL="1485900" lvl="2" indent="-342900">
              <a:buFont typeface="Wingdings" pitchFamily="2" charset="2"/>
              <a:buChar char="v"/>
            </a:pPr>
            <a:r>
              <a:rPr lang="en-AU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Contents</a:t>
            </a:r>
          </a:p>
          <a:p>
            <a:pPr marL="1485900" lvl="2" indent="-342900">
              <a:buFont typeface="Wingdings" pitchFamily="2" charset="2"/>
              <a:buChar char="v"/>
            </a:pPr>
            <a:r>
              <a:rPr lang="en-AU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Infrastructures</a:t>
            </a:r>
          </a:p>
          <a:p>
            <a:pPr marL="1943100" lvl="3" indent="-342900">
              <a:buFont typeface="Courier New" pitchFamily="49" charset="0"/>
              <a:buChar char="o"/>
            </a:pPr>
            <a:r>
              <a:rPr lang="en-A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Trigger events; messages; services</a:t>
            </a:r>
          </a:p>
          <a:p>
            <a:pPr marL="1943100" lvl="3" indent="-342900">
              <a:buFont typeface="Courier New" pitchFamily="49" charset="0"/>
              <a:buChar char="o"/>
            </a:pPr>
            <a:r>
              <a:rPr lang="en-AU" sz="24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Registry; repository</a:t>
            </a:r>
          </a:p>
          <a:p>
            <a:pPr marL="1600200" lvl="2" indent="-457200">
              <a:buFont typeface="Wingdings" pitchFamily="2" charset="2"/>
              <a:buChar char="v"/>
            </a:pPr>
            <a:r>
              <a:rPr lang="en-AU" dirty="0" smtClean="0">
                <a:latin typeface="+mn-lt"/>
              </a:rPr>
              <a:t>Applications/User interface/viewer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eMM</a:t>
            </a:r>
            <a:r>
              <a:rPr lang="en-AU" dirty="0" smtClean="0"/>
              <a:t>: Landscape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4662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eMM</a:t>
            </a:r>
            <a:r>
              <a:rPr lang="en-AU" dirty="0" smtClean="0"/>
              <a:t>: Application/Interface</a:t>
            </a:r>
            <a:endParaRPr lang="en-A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" y="1125229"/>
            <a:ext cx="7800975" cy="570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932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177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Electronic Medication Management (eMM)</vt:lpstr>
      <vt:lpstr>eMM: Landscape</vt:lpstr>
      <vt:lpstr>eMM: Landscape</vt:lpstr>
      <vt:lpstr>eMM: Landscape</vt:lpstr>
      <vt:lpstr>eMM: Landscape</vt:lpstr>
      <vt:lpstr>eMM: Landscape</vt:lpstr>
      <vt:lpstr>eMM: Application/Interface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Medication Management (eMM)</dc:title>
  <dc:creator>Stephen Chu</dc:creator>
  <cp:lastModifiedBy>Stephen Chu</cp:lastModifiedBy>
  <cp:revision>1</cp:revision>
  <dcterms:created xsi:type="dcterms:W3CDTF">2012-06-27T02:06:29Z</dcterms:created>
  <dcterms:modified xsi:type="dcterms:W3CDTF">2012-06-27T02:12:55Z</dcterms:modified>
</cp:coreProperties>
</file>