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5" r:id="rId5"/>
    <p:sldId id="268" r:id="rId6"/>
    <p:sldId id="267" r:id="rId7"/>
    <p:sldId id="258" r:id="rId8"/>
    <p:sldId id="259" r:id="rId9"/>
    <p:sldId id="263" r:id="rId10"/>
    <p:sldId id="261" r:id="rId11"/>
    <p:sldId id="266" r:id="rId12"/>
    <p:sldId id="264" r:id="rId13"/>
    <p:sldId id="262" r:id="rId14"/>
    <p:sldId id="269" r:id="rId15"/>
    <p:sldId id="270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32ACDE-AB53-4D1F-8095-4D9563DDFC0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5D72EE-6F65-4F97-AFAD-367E63A054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vMR</a:t>
            </a:r>
            <a:r>
              <a:rPr lang="en-US" dirty="0" smtClean="0"/>
              <a:t> Update – Phase 1</a:t>
            </a:r>
            <a:br>
              <a:rPr lang="en-US" dirty="0" smtClean="0"/>
            </a:br>
            <a:r>
              <a:rPr lang="en-US" dirty="0" smtClean="0"/>
              <a:t>Changes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sz="2200" i="1" dirty="0" smtClean="0"/>
              <a:t>So many changes, so little time”</a:t>
            </a:r>
            <a:endParaRPr lang="en-US" sz="2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03/12/2013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8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Model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extensible mechanism for class attributes</a:t>
            </a:r>
          </a:p>
          <a:p>
            <a:pPr lvl="1"/>
            <a:r>
              <a:rPr lang="en-US" dirty="0" smtClean="0"/>
              <a:t>Entity, </a:t>
            </a:r>
            <a:r>
              <a:rPr lang="en-US" dirty="0" err="1" smtClean="0"/>
              <a:t>ClinicalStatement</a:t>
            </a:r>
            <a:r>
              <a:rPr lang="en-US" dirty="0" smtClean="0"/>
              <a:t>, and </a:t>
            </a:r>
            <a:r>
              <a:rPr lang="en-US" dirty="0" err="1" smtClean="0"/>
              <a:t>CdsContext</a:t>
            </a:r>
            <a:r>
              <a:rPr lang="en-US" dirty="0"/>
              <a:t> </a:t>
            </a:r>
            <a:r>
              <a:rPr lang="en-US" dirty="0" smtClean="0"/>
              <a:t>now include a new ‘attribute’ field of cardinality 0-*</a:t>
            </a:r>
          </a:p>
          <a:p>
            <a:pPr lvl="1"/>
            <a:r>
              <a:rPr lang="en-US" dirty="0" smtClean="0"/>
              <a:t>Attribute is a </a:t>
            </a:r>
            <a:r>
              <a:rPr lang="en-US" dirty="0" err="1" smtClean="0"/>
              <a:t>CodedNameValuePair</a:t>
            </a:r>
            <a:r>
              <a:rPr lang="en-US" dirty="0" smtClean="0"/>
              <a:t> consisting of:</a:t>
            </a:r>
          </a:p>
          <a:p>
            <a:pPr lvl="2"/>
            <a:r>
              <a:rPr lang="en-US" dirty="0" smtClean="0"/>
              <a:t>name – CD (1-1)</a:t>
            </a:r>
          </a:p>
          <a:p>
            <a:pPr lvl="2"/>
            <a:r>
              <a:rPr lang="en-US" dirty="0"/>
              <a:t>v</a:t>
            </a:r>
            <a:r>
              <a:rPr lang="en-US" dirty="0" smtClean="0"/>
              <a:t>alue – ANY (1-1)</a:t>
            </a:r>
          </a:p>
          <a:p>
            <a:pPr lvl="1"/>
            <a:r>
              <a:rPr lang="en-US" dirty="0" smtClean="0"/>
              <a:t>In schema, each have an ‘extension’ container section</a:t>
            </a:r>
          </a:p>
          <a:p>
            <a:r>
              <a:rPr lang="en-US" dirty="0" smtClean="0"/>
              <a:t>RTO type fixed to support ratios of QTY rather than PQ</a:t>
            </a:r>
          </a:p>
          <a:p>
            <a:pPr lvl="1"/>
            <a:r>
              <a:rPr lang="en-US" dirty="0" smtClean="0"/>
              <a:t>Needed to support more types of ratios such as ratios of integers found in titers.</a:t>
            </a:r>
          </a:p>
          <a:p>
            <a:pPr lvl="1"/>
            <a:r>
              <a:rPr lang="en-US" dirty="0" smtClean="0"/>
              <a:t>Fixed in XSD to support ratios of PQs. Only ‘decimal’ supported in v1.</a:t>
            </a:r>
          </a:p>
          <a:p>
            <a:pPr lvl="1"/>
            <a:r>
              <a:rPr lang="en-US" dirty="0" smtClean="0"/>
              <a:t>RTO_PQ and RTO_INT added to XSD</a:t>
            </a:r>
          </a:p>
        </p:txBody>
      </p:sp>
    </p:spTree>
    <p:extLst>
      <p:ext uri="{BB962C8B-B14F-4D97-AF65-F5344CB8AC3E}">
        <p14:creationId xmlns:p14="http://schemas.microsoft.com/office/powerpoint/2010/main" val="1149600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Model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IVL_PQ now support optional lower and upper bounds in XSD</a:t>
            </a:r>
          </a:p>
          <a:p>
            <a:pPr lvl="1"/>
            <a:r>
              <a:rPr lang="en-US" dirty="0" smtClean="0"/>
              <a:t>Allows the expression of unbounded upper and lower ranges</a:t>
            </a:r>
          </a:p>
          <a:p>
            <a:pPr lvl="1"/>
            <a:r>
              <a:rPr lang="en-US" dirty="0" smtClean="0"/>
              <a:t>Probably an oversight in current version of </a:t>
            </a:r>
            <a:r>
              <a:rPr lang="en-US" dirty="0" err="1" smtClean="0"/>
              <a:t>vMR</a:t>
            </a:r>
            <a:endParaRPr lang="en-US" dirty="0" smtClean="0"/>
          </a:p>
          <a:p>
            <a:r>
              <a:rPr lang="en-US" dirty="0" err="1" smtClean="0"/>
              <a:t>AdministrableSubstance.strength</a:t>
            </a:r>
            <a:endParaRPr lang="en-US" dirty="0" smtClean="0"/>
          </a:p>
          <a:p>
            <a:pPr lvl="1"/>
            <a:r>
              <a:rPr lang="en-US" dirty="0" smtClean="0"/>
              <a:t>No longer a ratio of decimals</a:t>
            </a:r>
          </a:p>
          <a:p>
            <a:pPr lvl="1"/>
            <a:r>
              <a:rPr lang="en-US" dirty="0" smtClean="0"/>
              <a:t>Now supports ratios of PQs</a:t>
            </a:r>
          </a:p>
          <a:p>
            <a:pPr lvl="1"/>
            <a:r>
              <a:rPr lang="en-US" dirty="0" smtClean="0"/>
              <a:t>Probably an oversight in current version of </a:t>
            </a:r>
            <a:r>
              <a:rPr lang="en-US" dirty="0" err="1" smtClean="0"/>
              <a:t>vMR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724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</a:t>
            </a:r>
            <a:r>
              <a:rPr lang="en-US" dirty="0" err="1" smtClean="0"/>
              <a:t>ClinicalStatement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ClinicalStatement.templateId</a:t>
            </a:r>
            <a:r>
              <a:rPr lang="en-US" dirty="0"/>
              <a:t> now a </a:t>
            </a:r>
            <a:r>
              <a:rPr lang="en-US" dirty="0" err="1"/>
              <a:t>CodedIdentifier</a:t>
            </a:r>
            <a:endParaRPr lang="en-US" dirty="0"/>
          </a:p>
          <a:p>
            <a:pPr lvl="1"/>
            <a:r>
              <a:rPr lang="en-US" dirty="0"/>
              <a:t>Allows code to be associated with II</a:t>
            </a:r>
          </a:p>
          <a:p>
            <a:r>
              <a:rPr lang="en-US" dirty="0" smtClean="0"/>
              <a:t>II now supports ‘</a:t>
            </a:r>
            <a:r>
              <a:rPr lang="en-US" dirty="0" err="1" smtClean="0"/>
              <a:t>identifierName</a:t>
            </a:r>
            <a:r>
              <a:rPr lang="en-US" dirty="0" smtClean="0"/>
              <a:t>’ – string (0-1)</a:t>
            </a:r>
          </a:p>
          <a:p>
            <a:pPr lvl="1"/>
            <a:r>
              <a:rPr lang="en-US" dirty="0" smtClean="0"/>
              <a:t>Templates can have a name just like we people do</a:t>
            </a:r>
          </a:p>
          <a:p>
            <a:r>
              <a:rPr lang="en-US" dirty="0" err="1" smtClean="0"/>
              <a:t>ClinicalStatement.evaluatedPersonId</a:t>
            </a:r>
            <a:endParaRPr lang="en-US" dirty="0" smtClean="0"/>
          </a:p>
          <a:p>
            <a:pPr lvl="1"/>
            <a:r>
              <a:rPr lang="en-US" dirty="0" smtClean="0"/>
              <a:t>Bidirectional association between a CS and its owner.</a:t>
            </a:r>
          </a:p>
          <a:p>
            <a:pPr lvl="1"/>
            <a:r>
              <a:rPr lang="en-US" dirty="0" smtClean="0"/>
              <a:t>Same change made to Entity class</a:t>
            </a:r>
          </a:p>
          <a:p>
            <a:pPr lvl="1"/>
            <a:r>
              <a:rPr lang="en-US" dirty="0" smtClean="0"/>
              <a:t>Supports flattening of data</a:t>
            </a:r>
          </a:p>
          <a:p>
            <a:r>
              <a:rPr lang="en-US" dirty="0" smtClean="0"/>
              <a:t>ClinicalStatement.id now optional</a:t>
            </a:r>
          </a:p>
          <a:p>
            <a:pPr lvl="1"/>
            <a:r>
              <a:rPr lang="en-US" dirty="0" smtClean="0"/>
              <a:t>Need to add documentation to IG to specify that it is required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Model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GoalBase.targetGoalValue</a:t>
            </a:r>
            <a:r>
              <a:rPr lang="en-US" dirty="0" smtClean="0"/>
              <a:t>, </a:t>
            </a:r>
            <a:r>
              <a:rPr lang="en-US" dirty="0" err="1" smtClean="0"/>
              <a:t>ObservationResult.observationValue</a:t>
            </a:r>
            <a:r>
              <a:rPr lang="en-US" dirty="0" smtClean="0"/>
              <a:t> are now of type ANY</a:t>
            </a:r>
          </a:p>
          <a:p>
            <a:pPr lvl="1"/>
            <a:r>
              <a:rPr lang="en-US" dirty="0" smtClean="0"/>
              <a:t>Supports polymorphism</a:t>
            </a:r>
          </a:p>
          <a:p>
            <a:r>
              <a:rPr lang="en-US" dirty="0" err="1" smtClean="0"/>
              <a:t>BodySite.bodySiteCode</a:t>
            </a:r>
            <a:r>
              <a:rPr lang="en-US" dirty="0" smtClean="0"/>
              <a:t> changed to optional</a:t>
            </a:r>
          </a:p>
          <a:p>
            <a:pPr lvl="1"/>
            <a:r>
              <a:rPr lang="en-US" dirty="0" smtClean="0"/>
              <a:t>Needed to support term </a:t>
            </a:r>
            <a:r>
              <a:rPr lang="en-US" dirty="0" err="1" smtClean="0"/>
              <a:t>precoordination</a:t>
            </a:r>
            <a:r>
              <a:rPr lang="en-US" dirty="0" smtClean="0"/>
              <a:t> use case where laterality only is post-coordinated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10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Considered for Phase 1 but Deferred for 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ImagingEvent</a:t>
            </a:r>
            <a:endParaRPr lang="en-US" dirty="0" smtClean="0"/>
          </a:p>
          <a:p>
            <a:pPr lvl="1"/>
            <a:r>
              <a:rPr lang="en-US" dirty="0" err="1" smtClean="0"/>
              <a:t>RadiationDose</a:t>
            </a:r>
            <a:endParaRPr lang="en-US" dirty="0" smtClean="0"/>
          </a:p>
          <a:p>
            <a:pPr lvl="1"/>
            <a:r>
              <a:rPr lang="en-US" dirty="0" err="1" smtClean="0"/>
              <a:t>RadiationDuration</a:t>
            </a:r>
            <a:endParaRPr lang="en-US" dirty="0" smtClean="0"/>
          </a:p>
          <a:p>
            <a:r>
              <a:rPr lang="en-US" dirty="0" smtClean="0"/>
              <a:t>Frequency</a:t>
            </a:r>
          </a:p>
          <a:p>
            <a:pPr lvl="1"/>
            <a:r>
              <a:rPr lang="en-US" dirty="0" smtClean="0"/>
              <a:t>Need consistency between </a:t>
            </a:r>
            <a:r>
              <a:rPr lang="en-US" dirty="0" err="1" smtClean="0"/>
              <a:t>SubstanceAdministration</a:t>
            </a:r>
            <a:r>
              <a:rPr lang="en-US" dirty="0" smtClean="0"/>
              <a:t> and </a:t>
            </a:r>
            <a:r>
              <a:rPr lang="en-US" dirty="0" err="1" smtClean="0"/>
              <a:t>ProcedureProposals</a:t>
            </a:r>
            <a:endParaRPr lang="en-US" dirty="0" smtClean="0"/>
          </a:p>
          <a:p>
            <a:pPr lvl="1"/>
            <a:r>
              <a:rPr lang="en-US" dirty="0" smtClean="0"/>
              <a:t>Need optional coded field such as ‘TID’, ‘</a:t>
            </a:r>
            <a:r>
              <a:rPr lang="en-US" dirty="0" err="1" smtClean="0"/>
              <a:t>qac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Immunization enhancements</a:t>
            </a:r>
          </a:p>
          <a:p>
            <a:pPr lvl="1"/>
            <a:r>
              <a:rPr lang="en-US" dirty="0" err="1" smtClean="0"/>
              <a:t>isValid</a:t>
            </a:r>
            <a:endParaRPr lang="en-US" dirty="0" smtClean="0"/>
          </a:p>
          <a:p>
            <a:pPr lvl="1"/>
            <a:r>
              <a:rPr lang="en-US" dirty="0" err="1" smtClean="0"/>
              <a:t>validAdministrationTimeInterval</a:t>
            </a:r>
            <a:endParaRPr lang="en-US" dirty="0" smtClean="0"/>
          </a:p>
          <a:p>
            <a:r>
              <a:rPr lang="en-US" dirty="0" smtClean="0"/>
              <a:t>Class extension mechanism</a:t>
            </a:r>
          </a:p>
          <a:p>
            <a:pPr lvl="1"/>
            <a:r>
              <a:rPr lang="en-US" dirty="0" smtClean="0"/>
              <a:t>Should </a:t>
            </a:r>
            <a:r>
              <a:rPr lang="en-US" dirty="0" err="1" smtClean="0"/>
              <a:t>ClinicalStatement</a:t>
            </a:r>
            <a:r>
              <a:rPr lang="en-US" dirty="0" smtClean="0"/>
              <a:t> be concrete rather than abstract? Other mechanism? Finer grained model?</a:t>
            </a:r>
          </a:p>
          <a:p>
            <a:r>
              <a:rPr lang="en-US" dirty="0" smtClean="0"/>
              <a:t>Bidirectional association between source and targets of relationships</a:t>
            </a:r>
          </a:p>
          <a:p>
            <a:pPr lvl="1"/>
            <a:r>
              <a:rPr lang="en-US" dirty="0" smtClean="0"/>
              <a:t>“I am the object of which relationship?”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644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Considered for Phase 1 but Deferred for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Chemotherapy</a:t>
            </a:r>
          </a:p>
          <a:p>
            <a:r>
              <a:rPr lang="en-US" dirty="0" smtClean="0"/>
              <a:t>Intervention/Patient Education</a:t>
            </a:r>
          </a:p>
          <a:p>
            <a:r>
              <a:rPr lang="en-US" dirty="0" smtClean="0"/>
              <a:t>Tube Feeding</a:t>
            </a:r>
          </a:p>
          <a:p>
            <a:r>
              <a:rPr lang="en-US" dirty="0" smtClean="0"/>
              <a:t>Other proposal types? Need a round 2 potentially.</a:t>
            </a:r>
          </a:p>
        </p:txBody>
      </p:sp>
    </p:spTree>
    <p:extLst>
      <p:ext uri="{BB962C8B-B14F-4D97-AF65-F5344CB8AC3E}">
        <p14:creationId xmlns:p14="http://schemas.microsoft.com/office/powerpoint/2010/main" val="2544287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Fleshing out ‘Events’ for QDM. What do we need to support </a:t>
            </a:r>
            <a:r>
              <a:rPr lang="en-US" dirty="0" err="1" smtClean="0"/>
              <a:t>eMeasures</a:t>
            </a:r>
            <a:endParaRPr lang="en-US" dirty="0" smtClean="0"/>
          </a:p>
          <a:p>
            <a:r>
              <a:rPr lang="en-US" dirty="0" smtClean="0"/>
              <a:t>How much can we assume about terminologies? CD is nice but has limits if no value sets exist.</a:t>
            </a:r>
          </a:p>
          <a:p>
            <a:r>
              <a:rPr lang="en-US" dirty="0" smtClean="0"/>
              <a:t>Can we enhance the </a:t>
            </a:r>
            <a:r>
              <a:rPr lang="en-US" dirty="0" err="1" smtClean="0"/>
              <a:t>vMR’s</a:t>
            </a:r>
            <a:r>
              <a:rPr lang="en-US" dirty="0" smtClean="0"/>
              <a:t> </a:t>
            </a:r>
            <a:r>
              <a:rPr lang="en-US" dirty="0" err="1" smtClean="0"/>
              <a:t>inferencing</a:t>
            </a:r>
            <a:r>
              <a:rPr lang="en-US" dirty="0" smtClean="0"/>
              <a:t> capabilities</a:t>
            </a:r>
          </a:p>
          <a:p>
            <a:pPr lvl="1"/>
            <a:r>
              <a:rPr lang="en-US" dirty="0" smtClean="0"/>
              <a:t>Rethinking the hierarchies</a:t>
            </a:r>
          </a:p>
          <a:p>
            <a:pPr lvl="1"/>
            <a:r>
              <a:rPr lang="en-US" dirty="0" smtClean="0"/>
              <a:t>Bridging by composition</a:t>
            </a:r>
          </a:p>
          <a:p>
            <a:r>
              <a:rPr lang="en-US" dirty="0" smtClean="0"/>
              <a:t>Equivalence relationships</a:t>
            </a:r>
          </a:p>
          <a:p>
            <a:r>
              <a:rPr lang="en-US" dirty="0" smtClean="0"/>
              <a:t>To OWL or not to OWL</a:t>
            </a:r>
          </a:p>
          <a:p>
            <a:r>
              <a:rPr lang="en-US" dirty="0" smtClean="0"/>
              <a:t>More pilot feedback</a:t>
            </a:r>
          </a:p>
          <a:p>
            <a:r>
              <a:rPr lang="en-US" dirty="0" smtClean="0"/>
              <a:t>Did we hit the 80%? </a:t>
            </a:r>
          </a:p>
          <a:p>
            <a:r>
              <a:rPr lang="en-US" dirty="0" smtClean="0"/>
              <a:t>Keeping </a:t>
            </a:r>
            <a:r>
              <a:rPr lang="en-US" dirty="0" err="1" smtClean="0"/>
              <a:t>vMR</a:t>
            </a:r>
            <a:r>
              <a:rPr lang="en-US" dirty="0" smtClean="0"/>
              <a:t> agile and backward compatibility</a:t>
            </a:r>
          </a:p>
          <a:p>
            <a:r>
              <a:rPr lang="en-US" dirty="0"/>
              <a:t>And last but not least …</a:t>
            </a:r>
          </a:p>
          <a:p>
            <a:pPr lvl="1"/>
            <a:r>
              <a:rPr lang="en-US" dirty="0"/>
              <a:t>Templates and profiles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4761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see our change log at:</a:t>
            </a:r>
          </a:p>
          <a:p>
            <a:r>
              <a:rPr lang="en-US" dirty="0"/>
              <a:t>https://docs.google.com/spreadsheet/ccc?key=0AkVg6OcD6S5NdHkxaVZUSDJzVTZuQUZkM3NmdUlkM3c#gid=0</a:t>
            </a:r>
          </a:p>
        </p:txBody>
      </p:sp>
    </p:spTree>
    <p:extLst>
      <p:ext uri="{BB962C8B-B14F-4D97-AF65-F5344CB8AC3E}">
        <p14:creationId xmlns:p14="http://schemas.microsoft.com/office/powerpoint/2010/main" val="1574966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2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ISO </a:t>
            </a:r>
            <a:r>
              <a:rPr lang="en-US" dirty="0" err="1" smtClean="0"/>
              <a:t>Datatype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 – </a:t>
            </a:r>
            <a:r>
              <a:rPr lang="en-US" dirty="0" err="1" smtClean="0"/>
              <a:t>EncapsulatedData</a:t>
            </a:r>
            <a:endParaRPr lang="en-US" dirty="0" smtClean="0"/>
          </a:p>
          <a:p>
            <a:pPr lvl="1"/>
            <a:r>
              <a:rPr lang="en-US" dirty="0" smtClean="0"/>
              <a:t>Allows for support of richer documentation than just free text</a:t>
            </a:r>
          </a:p>
          <a:p>
            <a:pPr lvl="1"/>
            <a:r>
              <a:rPr lang="en-US" dirty="0" smtClean="0"/>
              <a:t>Used in Documentation type to support various types of proposal comments (see upcoming slide on proposal changes)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1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Extended </a:t>
            </a:r>
            <a:r>
              <a:rPr lang="en-US" dirty="0" err="1" smtClean="0"/>
              <a:t>vMR</a:t>
            </a:r>
            <a:r>
              <a:rPr lang="en-US" dirty="0" smtClean="0"/>
              <a:t> </a:t>
            </a:r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CodedIdentifier</a:t>
            </a:r>
            <a:endParaRPr lang="en-US" dirty="0" smtClean="0"/>
          </a:p>
          <a:p>
            <a:pPr lvl="1"/>
            <a:r>
              <a:rPr lang="en-US" dirty="0" smtClean="0"/>
              <a:t>Associate an II with a relevant concept from a terminology</a:t>
            </a:r>
          </a:p>
          <a:p>
            <a:r>
              <a:rPr lang="en-US" dirty="0" err="1" smtClean="0"/>
              <a:t>CodedNameValuePair</a:t>
            </a:r>
            <a:endParaRPr lang="en-US" dirty="0" smtClean="0"/>
          </a:p>
          <a:p>
            <a:pPr lvl="1"/>
            <a:r>
              <a:rPr lang="en-US" dirty="0" smtClean="0"/>
              <a:t>Any coded name-attribute pair</a:t>
            </a:r>
          </a:p>
          <a:p>
            <a:pPr lvl="1"/>
            <a:r>
              <a:rPr lang="en-US" dirty="0" smtClean="0"/>
              <a:t>Used to support attribute extension</a:t>
            </a:r>
          </a:p>
          <a:p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Currently used in ‘comment’ attribute to support various comment types.</a:t>
            </a:r>
          </a:p>
          <a:p>
            <a:r>
              <a:rPr lang="en-US" dirty="0" smtClean="0"/>
              <a:t>Dose</a:t>
            </a:r>
          </a:p>
          <a:p>
            <a:pPr lvl="1"/>
            <a:r>
              <a:rPr lang="en-US" dirty="0" smtClean="0"/>
              <a:t>Encapsulation of </a:t>
            </a:r>
            <a:r>
              <a:rPr lang="en-US" dirty="0" err="1" smtClean="0"/>
              <a:t>administeredDose</a:t>
            </a:r>
            <a:r>
              <a:rPr lang="en-US" dirty="0" smtClean="0"/>
              <a:t> and </a:t>
            </a:r>
            <a:r>
              <a:rPr lang="en-US" dirty="0" err="1" smtClean="0"/>
              <a:t>doseType</a:t>
            </a:r>
            <a:r>
              <a:rPr lang="en-US" dirty="0" smtClean="0"/>
              <a:t> to support multiple cardinality</a:t>
            </a:r>
          </a:p>
          <a:p>
            <a:r>
              <a:rPr lang="en-US" dirty="0" err="1" smtClean="0"/>
              <a:t>DietQualifier</a:t>
            </a:r>
            <a:endParaRPr lang="en-US" dirty="0" smtClean="0"/>
          </a:p>
          <a:p>
            <a:pPr lvl="1"/>
            <a:r>
              <a:rPr lang="en-US" dirty="0" smtClean="0"/>
              <a:t>Generic way to add diet components to post-coordinated diets such as levels of fat, carbohydrates, fluids, fibers, nutrients, etc…</a:t>
            </a:r>
          </a:p>
        </p:txBody>
      </p:sp>
    </p:spTree>
    <p:extLst>
      <p:ext uri="{BB962C8B-B14F-4D97-AF65-F5344CB8AC3E}">
        <p14:creationId xmlns:p14="http://schemas.microsoft.com/office/powerpoint/2010/main" val="308730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ProcedureProposal</a:t>
            </a:r>
            <a:r>
              <a:rPr lang="en-US" dirty="0" smtClean="0"/>
              <a:t> Enhanced with New Attributes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Needed to support more kinds of </a:t>
            </a:r>
            <a:r>
              <a:rPr lang="en-US" dirty="0" err="1" smtClean="0"/>
              <a:t>orderables</a:t>
            </a:r>
            <a:endParaRPr lang="en-US" dirty="0" smtClean="0"/>
          </a:p>
          <a:p>
            <a:r>
              <a:rPr lang="en-US" dirty="0" err="1" smtClean="0"/>
              <a:t>originationMode</a:t>
            </a:r>
            <a:endParaRPr lang="en-US" dirty="0" smtClean="0"/>
          </a:p>
          <a:p>
            <a:r>
              <a:rPr lang="en-US" dirty="0" smtClean="0"/>
              <a:t>frequency</a:t>
            </a:r>
          </a:p>
          <a:p>
            <a:r>
              <a:rPr lang="en-US" dirty="0" smtClean="0"/>
              <a:t>timing</a:t>
            </a:r>
          </a:p>
          <a:p>
            <a:r>
              <a:rPr lang="en-US" dirty="0" err="1" smtClean="0"/>
              <a:t>prnReason</a:t>
            </a:r>
            <a:endParaRPr lang="en-US" dirty="0" smtClean="0"/>
          </a:p>
          <a:p>
            <a:r>
              <a:rPr lang="en-US" dirty="0" smtClean="0"/>
              <a:t>comment (0-*)</a:t>
            </a:r>
          </a:p>
          <a:p>
            <a:pPr lvl="1"/>
            <a:r>
              <a:rPr lang="en-US" dirty="0" smtClean="0"/>
              <a:t>Can support any number of comments</a:t>
            </a:r>
          </a:p>
          <a:p>
            <a:pPr lvl="1"/>
            <a:r>
              <a:rPr lang="en-US" dirty="0" smtClean="0"/>
              <a:t>Comments are typed – e.g., ‘Consult Note’, ‘Provider Instructions’, ‘PRN Instruction’, other…</a:t>
            </a:r>
          </a:p>
          <a:p>
            <a:pPr lvl="1"/>
            <a:r>
              <a:rPr lang="en-US" dirty="0" smtClean="0"/>
              <a:t>Supports both free text and structured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9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SubstanceAdministrationProposal</a:t>
            </a:r>
            <a:r>
              <a:rPr lang="en-US" dirty="0" smtClean="0"/>
              <a:t> Enhanced with New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Needed to support more kinds of </a:t>
            </a:r>
            <a:r>
              <a:rPr lang="en-US" dirty="0" err="1" smtClean="0"/>
              <a:t>orderables</a:t>
            </a:r>
            <a:endParaRPr lang="en-US" dirty="0" smtClean="0"/>
          </a:p>
          <a:p>
            <a:r>
              <a:rPr lang="en-US" dirty="0" err="1" smtClean="0"/>
              <a:t>originationMode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omment</a:t>
            </a:r>
          </a:p>
          <a:p>
            <a:r>
              <a:rPr lang="en-US" dirty="0" err="1" smtClean="0"/>
              <a:t>prnReason</a:t>
            </a:r>
            <a:endParaRPr lang="en-US" dirty="0" smtClean="0"/>
          </a:p>
          <a:p>
            <a:r>
              <a:rPr lang="en-US" dirty="0" err="1" smtClean="0"/>
              <a:t>infuseOver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iming</a:t>
            </a:r>
          </a:p>
          <a:p>
            <a:r>
              <a:rPr lang="en-US" dirty="0" smtClean="0"/>
              <a:t>Note – no ‘frequency’ as this is already captured by </a:t>
            </a:r>
            <a:r>
              <a:rPr lang="en-US" dirty="0" err="1" smtClean="0"/>
              <a:t>dosingPeriod</a:t>
            </a:r>
            <a:r>
              <a:rPr lang="en-US" dirty="0" smtClean="0"/>
              <a:t> and </a:t>
            </a:r>
            <a:r>
              <a:rPr lang="en-US" dirty="0" err="1" smtClean="0"/>
              <a:t>dosingPeriodIntervalIsImportant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76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SubstanceAdministrationBase</a:t>
            </a:r>
            <a:r>
              <a:rPr lang="en-US" dirty="0" smtClean="0"/>
              <a:t> Generalized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than one dose can now be defined</a:t>
            </a:r>
          </a:p>
          <a:p>
            <a:pPr lvl="1"/>
            <a:r>
              <a:rPr lang="en-US" dirty="0" smtClean="0"/>
              <a:t>E.g., starting dose, maintenance dose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35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Procedure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LaboratoryProposal</a:t>
            </a:r>
            <a:endParaRPr lang="en-US" dirty="0" smtClean="0"/>
          </a:p>
          <a:p>
            <a:r>
              <a:rPr lang="en-US" dirty="0" err="1" smtClean="0"/>
              <a:t>ImagingProposal</a:t>
            </a:r>
            <a:endParaRPr lang="en-US" dirty="0" smtClean="0"/>
          </a:p>
          <a:p>
            <a:r>
              <a:rPr lang="en-US" dirty="0" err="1" smtClean="0"/>
              <a:t>RespiratoryCareProposal</a:t>
            </a:r>
            <a:endParaRPr lang="en-US" dirty="0" smtClean="0"/>
          </a:p>
          <a:p>
            <a:r>
              <a:rPr lang="en-US" dirty="0" err="1" smtClean="0"/>
              <a:t>DietProposal</a:t>
            </a:r>
            <a:endParaRPr lang="en-US" dirty="0" smtClean="0"/>
          </a:p>
          <a:p>
            <a:r>
              <a:rPr lang="en-US" dirty="0" err="1" smtClean="0"/>
              <a:t>PatientCareProposal</a:t>
            </a:r>
            <a:r>
              <a:rPr lang="en-US" dirty="0" smtClean="0"/>
              <a:t>? Will probably be dropped as it is now covered by </a:t>
            </a:r>
            <a:r>
              <a:rPr lang="en-US" dirty="0" err="1" smtClean="0"/>
              <a:t>ProcedureProposal</a:t>
            </a:r>
            <a:r>
              <a:rPr lang="en-US" dirty="0" smtClean="0"/>
              <a:t>. May be revived in Phase 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SubstanceAdministrationProposals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ComplexIVProposal</a:t>
            </a:r>
            <a:endParaRPr lang="en-US" dirty="0" smtClean="0"/>
          </a:p>
          <a:p>
            <a:r>
              <a:rPr lang="en-US" dirty="0" err="1" smtClean="0"/>
              <a:t>PCAProposal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5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Attributes to Support </a:t>
            </a:r>
            <a:r>
              <a:rPr lang="en-US" dirty="0" err="1" smtClean="0"/>
              <a:t>InfoButton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CdsContext</a:t>
            </a:r>
            <a:r>
              <a:rPr lang="en-US" dirty="0" smtClean="0"/>
              <a:t> has the following new fields</a:t>
            </a:r>
          </a:p>
          <a:p>
            <a:pPr lvl="1"/>
            <a:r>
              <a:rPr lang="en-US" dirty="0" err="1" smtClean="0"/>
              <a:t>cdsSubTopic</a:t>
            </a:r>
            <a:endParaRPr lang="en-US" dirty="0" smtClean="0"/>
          </a:p>
          <a:p>
            <a:pPr lvl="1"/>
            <a:r>
              <a:rPr lang="en-US" dirty="0" err="1" smtClean="0"/>
              <a:t>cdsEncounterType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86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6447</TotalTime>
  <Words>714</Words>
  <Application>Microsoft Office PowerPoint</Application>
  <PresentationFormat>On-screen Show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vMR Update – Phase 1 Changes “So many changes, so little time”</vt:lpstr>
      <vt:lpstr>New ISO Datatype</vt:lpstr>
      <vt:lpstr>New Extended vMR Datatypes</vt:lpstr>
      <vt:lpstr>ProcedureProposal Enhanced with New Attributes </vt:lpstr>
      <vt:lpstr>SubstanceAdministrationProposal Enhanced with New Attributes</vt:lpstr>
      <vt:lpstr>SubstanceAdministrationBase Generalized</vt:lpstr>
      <vt:lpstr>New Procedure Proposals</vt:lpstr>
      <vt:lpstr>New SubstanceAdministrationProposals</vt:lpstr>
      <vt:lpstr>New Attributes to Support InfoButton</vt:lpstr>
      <vt:lpstr>Important Model Enhancements</vt:lpstr>
      <vt:lpstr>Important Model Enhancements</vt:lpstr>
      <vt:lpstr>Changes to ClinicalStatement</vt:lpstr>
      <vt:lpstr>Important Model Enhancements</vt:lpstr>
      <vt:lpstr>Considered for Phase 1 but Deferred for Phase 2</vt:lpstr>
      <vt:lpstr>Considered for Phase 1 but Deferred for Phase 2</vt:lpstr>
      <vt:lpstr>Questions for Phase 2</vt:lpstr>
      <vt:lpstr>For More Information…</vt:lpstr>
      <vt:lpstr>Thank you!</vt:lpstr>
    </vt:vector>
  </TitlesOfParts>
  <Company>Zynx Health,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Nanjo, Claude</dc:creator>
  <cp:lastModifiedBy>Nanjo, Claude</cp:lastModifiedBy>
  <cp:revision>20</cp:revision>
  <dcterms:created xsi:type="dcterms:W3CDTF">2013-02-27T22:00:49Z</dcterms:created>
  <dcterms:modified xsi:type="dcterms:W3CDTF">2013-03-12T05:54:05Z</dcterms:modified>
</cp:coreProperties>
</file>