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3"/>
  </p:notesMasterIdLst>
  <p:sldIdLst>
    <p:sldId id="256" r:id="rId2"/>
    <p:sldId id="282" r:id="rId3"/>
    <p:sldId id="283" r:id="rId4"/>
    <p:sldId id="286" r:id="rId5"/>
    <p:sldId id="284" r:id="rId6"/>
    <p:sldId id="285" r:id="rId7"/>
    <p:sldId id="289" r:id="rId8"/>
    <p:sldId id="291" r:id="rId9"/>
    <p:sldId id="290" r:id="rId10"/>
    <p:sldId id="292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>
      <p:cViewPr varScale="1">
        <p:scale>
          <a:sx n="163" d="100"/>
          <a:sy n="163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04" name="Rectangle 12"/>
          <p:cNvSpPr>
            <a:spLocks noChangeArrowheads="1"/>
          </p:cNvSpPr>
          <p:nvPr userDrawn="1"/>
        </p:nvSpPr>
        <p:spPr bwMode="auto">
          <a:xfrm>
            <a:off x="76200" y="66294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</a:t>
            </a:r>
            <a:r>
              <a:rPr lang="en-US" sz="600" b="1" dirty="0" smtClean="0"/>
              <a:t>2013 </a:t>
            </a:r>
            <a:r>
              <a:rPr lang="en-US" sz="600" b="1" dirty="0"/>
              <a:t>Health Level Seven ® International. All Rights Reserved. </a:t>
            </a:r>
          </a:p>
          <a:p>
            <a:r>
              <a:rPr lang="en-US" sz="600" b="1" dirty="0"/>
              <a:t>HL7 and Health Level Seven are registered trademarks of Health Level Seven International. Reg. U.S. TM Office.</a:t>
            </a:r>
          </a:p>
        </p:txBody>
      </p:sp>
      <p:pic>
        <p:nvPicPr>
          <p:cNvPr id="33805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63" y="304800"/>
            <a:ext cx="1109662" cy="114300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09.05.13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228600" y="6629400"/>
            <a:ext cx="441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</a:t>
            </a:r>
            <a:r>
              <a:rPr lang="en-US" sz="600" b="1" dirty="0" smtClean="0"/>
              <a:t>2013 </a:t>
            </a:r>
            <a:r>
              <a:rPr lang="en-US" sz="600" b="1" dirty="0"/>
              <a:t>Health Level Seven ® International. All Rights Reserved. </a:t>
            </a:r>
          </a:p>
          <a:p>
            <a:r>
              <a:rPr lang="en-US" sz="600" b="1" dirty="0"/>
              <a:t>HL7 and Health Level Seven are registered trademarks of Health Level Seven International. Reg. U.S. TM Office.</a:t>
            </a:r>
          </a:p>
        </p:txBody>
      </p:sp>
      <p:pic>
        <p:nvPicPr>
          <p:cNvPr id="32783" name="Picture 15" descr="HL7 International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629400"/>
            <a:ext cx="228600" cy="228600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 smtClean="0"/>
              <a:t>01/01/2011</a:t>
            </a:r>
            <a:endParaRPr lang="en-US" dirty="0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HL7 </a:t>
            </a:r>
            <a:r>
              <a:rPr lang="en-US" dirty="0" smtClean="0"/>
              <a:t>Templates WG</a:t>
            </a:r>
          </a:p>
          <a:p>
            <a:r>
              <a:rPr lang="en-US" sz="2000" dirty="0" smtClean="0"/>
              <a:t>2013-05-09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HL7 Working Group Meeting</a:t>
            </a:r>
            <a:br>
              <a:rPr lang="en-US" sz="2400" dirty="0" smtClean="0"/>
            </a:br>
            <a:r>
              <a:rPr lang="en-US" sz="2400" dirty="0" smtClean="0"/>
              <a:t>Atlanta GA (US), May 2013</a:t>
            </a:r>
            <a:endParaRPr lang="en-US" sz="2400" dirty="0"/>
          </a:p>
        </p:txBody>
      </p:sp>
      <p:sp>
        <p:nvSpPr>
          <p:cNvPr id="4" name="Titel 5"/>
          <p:cNvSpPr txBox="1">
            <a:spLocks/>
          </p:cNvSpPr>
          <p:nvPr/>
        </p:nvSpPr>
        <p:spPr bwMode="auto">
          <a:xfrm>
            <a:off x="685800" y="21336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66CCFF"/>
                </a:solidFill>
              </a:rPr>
              <a:t>HL7 Templates</a:t>
            </a:r>
          </a:p>
          <a:p>
            <a:r>
              <a:rPr lang="en-US" dirty="0" smtClean="0">
                <a:solidFill>
                  <a:srgbClr val="66CCFF"/>
                </a:solidFill>
              </a:rPr>
              <a:t>Versioning and Relationships</a:t>
            </a:r>
            <a:endParaRPr lang="en-US" sz="36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ART-DECOR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7162800" cy="45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Questions?</a:t>
            </a:r>
            <a:endParaRPr lang="de-DE" sz="40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HL7 Working Group Meeting</a:t>
            </a:r>
            <a:br>
              <a:rPr lang="en-US" sz="2400" dirty="0"/>
            </a:br>
            <a:r>
              <a:rPr lang="en-US" sz="2400" dirty="0"/>
              <a:t>Atlanta GA (US), May 2013</a:t>
            </a:r>
          </a:p>
        </p:txBody>
      </p:sp>
      <p:sp>
        <p:nvSpPr>
          <p:cNvPr id="4" name="Titel 5"/>
          <p:cNvSpPr txBox="1">
            <a:spLocks/>
          </p:cNvSpPr>
          <p:nvPr/>
        </p:nvSpPr>
        <p:spPr bwMode="auto">
          <a:xfrm>
            <a:off x="685800" y="21336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66CCFF"/>
                </a:solidFill>
              </a:rPr>
              <a:t>HL7 Templates</a:t>
            </a:r>
          </a:p>
          <a:p>
            <a:r>
              <a:rPr lang="en-US" dirty="0" smtClean="0">
                <a:solidFill>
                  <a:srgbClr val="66CCFF"/>
                </a:solidFill>
              </a:rPr>
              <a:t>Versioning and Relationships</a:t>
            </a:r>
            <a:endParaRPr lang="en-US" sz="36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Glossary</a:t>
            </a:r>
          </a:p>
          <a:p>
            <a:r>
              <a:rPr lang="en-US" b="1" dirty="0" smtClean="0"/>
              <a:t>Templates </a:t>
            </a:r>
            <a:r>
              <a:rPr lang="en-US" b="1" dirty="0"/>
              <a:t>Versioning </a:t>
            </a:r>
          </a:p>
          <a:p>
            <a:r>
              <a:rPr lang="en-US" b="1" dirty="0"/>
              <a:t>Templates </a:t>
            </a:r>
            <a:r>
              <a:rPr lang="en-US" b="1" dirty="0" smtClean="0"/>
              <a:t>Relationships</a:t>
            </a:r>
          </a:p>
          <a:p>
            <a:r>
              <a:rPr lang="en-US" b="1" dirty="0" smtClean="0"/>
              <a:t>Templates in Instances</a:t>
            </a:r>
          </a:p>
          <a:p>
            <a:r>
              <a:rPr lang="en-US" b="1" dirty="0" smtClean="0"/>
              <a:t>Exchange Format for Templates</a:t>
            </a:r>
          </a:p>
          <a:p>
            <a:r>
              <a:rPr lang="en-US" b="1" dirty="0" smtClean="0"/>
              <a:t>Contributions to Harmonization with IHE</a:t>
            </a:r>
            <a:endParaRPr lang="en-US" b="1" dirty="0"/>
          </a:p>
          <a:p>
            <a:r>
              <a:rPr lang="en-US" dirty="0" smtClean="0"/>
              <a:t>Templates WG discussion on weekly calls </a:t>
            </a:r>
            <a:r>
              <a:rPr lang="en-US" dirty="0" err="1" smtClean="0"/>
              <a:t>etc</a:t>
            </a:r>
            <a:r>
              <a:rPr lang="en-US" dirty="0" smtClean="0"/>
              <a:t> from October 2012 to May 2013</a:t>
            </a:r>
            <a:endParaRPr lang="de-DE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" name="Gruppierung 8"/>
          <p:cNvGrpSpPr/>
          <p:nvPr/>
        </p:nvGrpSpPr>
        <p:grpSpPr>
          <a:xfrm>
            <a:off x="6477000" y="609600"/>
            <a:ext cx="1828800" cy="2209800"/>
            <a:chOff x="6477000" y="1828800"/>
            <a:chExt cx="1828800" cy="2209800"/>
          </a:xfrm>
        </p:grpSpPr>
        <p:sp>
          <p:nvSpPr>
            <p:cNvPr id="6" name="Gefaltete Ecke 5"/>
            <p:cNvSpPr/>
            <p:nvPr/>
          </p:nvSpPr>
          <p:spPr bwMode="auto">
            <a:xfrm>
              <a:off x="6477000" y="1828800"/>
              <a:ext cx="1828800" cy="2209800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Template</a:t>
              </a:r>
            </a:p>
          </p:txBody>
        </p: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3200" y="2286000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5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DSTU ballot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…is part of the</a:t>
            </a:r>
            <a:br>
              <a:rPr lang="en-US" dirty="0" smtClean="0"/>
            </a:br>
            <a:r>
              <a:rPr lang="en-US" dirty="0" smtClean="0"/>
              <a:t>upcoming</a:t>
            </a:r>
            <a:br>
              <a:rPr lang="en-US" dirty="0" smtClean="0"/>
            </a:br>
            <a:r>
              <a:rPr lang="en-US" dirty="0" smtClean="0"/>
              <a:t>Templates DSTU R2</a:t>
            </a:r>
            <a:br>
              <a:rPr lang="en-US" dirty="0" smtClean="0"/>
            </a:br>
            <a:r>
              <a:rPr lang="en-US" dirty="0" smtClean="0"/>
              <a:t>ballot</a:t>
            </a:r>
          </a:p>
          <a:p>
            <a:pPr lvl="1"/>
            <a:r>
              <a:rPr lang="en-US" dirty="0" smtClean="0"/>
              <a:t>Planned for the</a:t>
            </a:r>
            <a:br>
              <a:rPr lang="en-US" dirty="0" smtClean="0"/>
            </a:br>
            <a:r>
              <a:rPr lang="en-US" dirty="0" smtClean="0"/>
              <a:t>Cambridge meeting</a:t>
            </a:r>
            <a:br>
              <a:rPr lang="en-US" dirty="0" smtClean="0"/>
            </a:br>
            <a:r>
              <a:rPr lang="en-US" dirty="0" smtClean="0"/>
              <a:t>September 2013</a:t>
            </a:r>
            <a:br>
              <a:rPr lang="en-US" dirty="0" smtClean="0"/>
            </a:br>
            <a:r>
              <a:rPr lang="en-US" dirty="0" smtClean="0"/>
              <a:t>as Ballot for Comments</a:t>
            </a:r>
          </a:p>
          <a:p>
            <a:pPr lvl="1"/>
            <a:r>
              <a:rPr lang="en-US" dirty="0" smtClean="0"/>
              <a:t>DSTU (normative) ballot for the January Orlando meeting</a:t>
            </a:r>
            <a:endParaRPr lang="de-DE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00" y="838200"/>
            <a:ext cx="306000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9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Versioning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Dimensions:</a:t>
            </a:r>
          </a:p>
          <a:p>
            <a:pPr lvl="1"/>
            <a:r>
              <a:rPr lang="en-US" dirty="0" smtClean="0"/>
              <a:t>Governance group</a:t>
            </a:r>
            <a:endParaRPr lang="en-US" dirty="0"/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Template Design (Meta Data and Body)</a:t>
            </a:r>
            <a:endParaRPr lang="en-US" dirty="0"/>
          </a:p>
          <a:p>
            <a:pPr lvl="1"/>
            <a:r>
              <a:rPr lang="en-US" dirty="0" smtClean="0"/>
              <a:t>Validated Instance (Fragments)</a:t>
            </a:r>
          </a:p>
          <a:p>
            <a:r>
              <a:rPr lang="en-US" dirty="0" smtClean="0"/>
              <a:t>New </a:t>
            </a:r>
            <a:r>
              <a:rPr lang="en-US" dirty="0"/>
              <a:t>T</a:t>
            </a:r>
            <a:r>
              <a:rPr lang="en-US" dirty="0" smtClean="0"/>
              <a:t>emplate </a:t>
            </a:r>
            <a:r>
              <a:rPr lang="en-US" dirty="0" err="1" smtClean="0"/>
              <a:t>vs</a:t>
            </a:r>
            <a:r>
              <a:rPr lang="en-US" dirty="0"/>
              <a:t> V</a:t>
            </a:r>
            <a:r>
              <a:rPr lang="en-US" dirty="0" smtClean="0"/>
              <a:t>ersion of a </a:t>
            </a:r>
            <a:r>
              <a:rPr lang="en-US" dirty="0"/>
              <a:t>T</a:t>
            </a:r>
            <a:r>
              <a:rPr lang="en-US" dirty="0" smtClean="0"/>
              <a:t>emplate</a:t>
            </a:r>
          </a:p>
          <a:p>
            <a:r>
              <a:rPr lang="en-US" dirty="0" smtClean="0"/>
              <a:t>Link to Relationship between templates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Relationships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Applies to Template Design Work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Summary I: inter-template relationships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Replacement (replaces)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Specializations / </a:t>
            </a:r>
            <a:r>
              <a:rPr lang="en-US" dirty="0" smtClean="0"/>
              <a:t>Generalizations (specializes, generalizes)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Copy (copies)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Adaptation (adapts)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Equivalency (equals)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Backwards compatibility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Containment / Inclusion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Relationships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Summary II: relationships to other </a:t>
            </a:r>
            <a:r>
              <a:rPr lang="en-US" dirty="0" err="1" smtClean="0"/>
              <a:t>artefacts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Model Derivation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Examples: conceptual model, Detailed Clinical Model, HL7 R-MIM, HL7 CMET,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Adoption / Usage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Means “I like”, “I follow”, “I use”, “I wish to review”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ART-DECOR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95" y="304800"/>
            <a:ext cx="2612205" cy="246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419600"/>
          </a:xfrm>
        </p:spPr>
        <p:txBody>
          <a:bodyPr/>
          <a:lstStyle/>
          <a:p>
            <a:r>
              <a:rPr lang="en-US" dirty="0" smtClean="0"/>
              <a:t>More than 12 projects (EU)</a:t>
            </a:r>
          </a:p>
          <a:p>
            <a:r>
              <a:rPr lang="en-US" dirty="0" smtClean="0"/>
              <a:t>Introduction “</a:t>
            </a:r>
            <a:r>
              <a:rPr lang="en-US" dirty="0" err="1" smtClean="0"/>
              <a:t>MyCommunity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Draft version of Template editor</a:t>
            </a:r>
          </a:p>
          <a:p>
            <a:r>
              <a:rPr lang="en-US" dirty="0" smtClean="0"/>
              <a:t>Version management, Template relationships</a:t>
            </a:r>
          </a:p>
          <a:p>
            <a:r>
              <a:rPr lang="en-US" dirty="0" smtClean="0"/>
              <a:t>Building Block Repository (BBR)</a:t>
            </a:r>
          </a:p>
          <a:p>
            <a:pPr lvl="1"/>
            <a:r>
              <a:rPr lang="en-US" dirty="0" smtClean="0"/>
              <a:t>“Refs” to other projects, to C-CDA, </a:t>
            </a:r>
            <a:r>
              <a:rPr lang="en-US" dirty="0" err="1" smtClean="0"/>
              <a:t>epSOS</a:t>
            </a:r>
            <a:r>
              <a:rPr lang="en-US" dirty="0" smtClean="0"/>
              <a:t>, IHE</a:t>
            </a:r>
          </a:p>
          <a:p>
            <a:r>
              <a:rPr lang="en-US" dirty="0" smtClean="0"/>
              <a:t>Further Development on </a:t>
            </a:r>
            <a:r>
              <a:rPr lang="en-US" dirty="0" err="1" smtClean="0"/>
              <a:t>Schematron</a:t>
            </a:r>
            <a:r>
              <a:rPr lang="en-US" dirty="0" smtClean="0"/>
              <a:t>-Engine</a:t>
            </a:r>
          </a:p>
          <a:p>
            <a:pPr lvl="1"/>
            <a:r>
              <a:rPr lang="en-US" dirty="0" smtClean="0"/>
              <a:t>Open </a:t>
            </a:r>
            <a:r>
              <a:rPr lang="en-US" dirty="0" err="1" smtClean="0"/>
              <a:t>vs</a:t>
            </a:r>
            <a:r>
              <a:rPr lang="en-US" dirty="0" smtClean="0"/>
              <a:t> closed templates, use of repositories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6705600" y="2743200"/>
            <a:ext cx="2083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art-</a:t>
            </a:r>
            <a:r>
              <a:rPr lang="en-US" sz="2400" b="1" dirty="0" err="1" smtClean="0">
                <a:solidFill>
                  <a:srgbClr val="FF0000"/>
                </a:solidFill>
              </a:rPr>
              <a:t>decor.org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8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ART-DECOR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356610" cy="45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ART-DECOR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01/01/2011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467600" cy="43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5952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Macintosh PowerPoint</Application>
  <PresentationFormat>Bildschirmpräsentation (4:3)</PresentationFormat>
  <Paragraphs>74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Refined</vt:lpstr>
      <vt:lpstr>HL7 Working Group Meeting Atlanta GA (US), May 2013</vt:lpstr>
      <vt:lpstr>Scope of Work</vt:lpstr>
      <vt:lpstr>DSTU ballot</vt:lpstr>
      <vt:lpstr>Template Versioning</vt:lpstr>
      <vt:lpstr>Template Relationships </vt:lpstr>
      <vt:lpstr>Template Relationships </vt:lpstr>
      <vt:lpstr>Update ART-DECOR</vt:lpstr>
      <vt:lpstr>Update ART-DECOR</vt:lpstr>
      <vt:lpstr>Update ART-DECOR</vt:lpstr>
      <vt:lpstr>Update ART-DECOR</vt:lpstr>
      <vt:lpstr>HL7 Working Group Meeting Atlanta GA (US), May 2013</vt:lpstr>
    </vt:vector>
  </TitlesOfParts>
  <Company>Stewardshop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Ross</dc:creator>
  <cp:lastModifiedBy>Kai U. Heitmann</cp:lastModifiedBy>
  <cp:revision>230</cp:revision>
  <dcterms:created xsi:type="dcterms:W3CDTF">2008-01-21T06:12:12Z</dcterms:created>
  <dcterms:modified xsi:type="dcterms:W3CDTF">2013-05-09T15:01:06Z</dcterms:modified>
</cp:coreProperties>
</file>