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7"/>
  </p:notesMasterIdLst>
  <p:sldIdLst>
    <p:sldId id="256" r:id="rId2"/>
    <p:sldId id="258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6" autoAdjust="0"/>
  </p:normalViewPr>
  <p:slideViewPr>
    <p:cSldViewPr>
      <p:cViewPr varScale="1">
        <p:scale>
          <a:sx n="70" d="100"/>
          <a:sy n="70" d="100"/>
        </p:scale>
        <p:origin x="-138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592D5FE-85CA-40E6-8273-48A5F35DE0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10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EFF599-57A5-464D-BBDE-DD73E3C700F9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2D5FE-85CA-40E6-8273-48A5F35DE01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4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2D5FE-85CA-40E6-8273-48A5F35DE01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45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152400" y="152400"/>
            <a:ext cx="8839200" cy="6477000"/>
            <a:chOff x="240" y="288"/>
            <a:chExt cx="5290" cy="3504"/>
          </a:xfrm>
        </p:grpSpPr>
        <p:sp>
          <p:nvSpPr>
            <p:cNvPr id="3379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79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79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7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3804" name="Rectangle 12"/>
          <p:cNvSpPr>
            <a:spLocks noChangeArrowheads="1"/>
          </p:cNvSpPr>
          <p:nvPr userDrawn="1"/>
        </p:nvSpPr>
        <p:spPr bwMode="auto">
          <a:xfrm>
            <a:off x="76200" y="6629400"/>
            <a:ext cx="571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600" b="1" dirty="0"/>
              <a:t>© </a:t>
            </a:r>
            <a:r>
              <a:rPr lang="en-US" sz="600" b="1" dirty="0" smtClean="0"/>
              <a:t>2014 </a:t>
            </a:r>
            <a:r>
              <a:rPr lang="en-US" sz="600" b="1" dirty="0"/>
              <a:t>Health Level Seven ® International. All Rights Reserved. </a:t>
            </a:r>
          </a:p>
          <a:p>
            <a:r>
              <a:rPr lang="en-US" sz="600" b="1" dirty="0"/>
              <a:t>HL7 and Health Level Seven are registered trademarks of Health Level Seven International. Reg. U.S. TM Office.</a:t>
            </a:r>
          </a:p>
        </p:txBody>
      </p:sp>
      <p:pic>
        <p:nvPicPr>
          <p:cNvPr id="33805" name="Picture 13" descr="HL7 International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0163" y="304800"/>
            <a:ext cx="1109662" cy="1143000"/>
          </a:xfrm>
          <a:prstGeom prst="rect">
            <a:avLst/>
          </a:prstGeom>
          <a:noFill/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01/01/2014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8FDF0E-2772-4D89-9F72-F3CB15D8B8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3B471-FB90-46FA-8B98-F55B29ABD840}" type="datetime1">
              <a:rPr lang="en-US"/>
              <a:pPr/>
              <a:t>2/2/2015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7DD071-FAF0-42AF-BCBC-4495406D14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473075"/>
            <a:ext cx="2095500" cy="5775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473075"/>
            <a:ext cx="6134100" cy="5775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DD8C03-4B48-4E6D-AEDF-1A9300C7BAEF}" type="datetime1">
              <a:rPr lang="en-US"/>
              <a:pPr/>
              <a:t>2/2/2015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69C5E0-66B6-492B-B5B1-955EA64CE5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955A95-33DE-47FA-8BBF-7739EFDB6290}" type="datetime1">
              <a:rPr lang="en-US" smtClean="0"/>
              <a:t>2/2/2015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D36790-EF9F-4521-A783-189BE19EE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22CAAC-72B4-49BF-8D8A-B248BD60D0AB}" type="datetime1">
              <a:rPr lang="en-US"/>
              <a:pPr/>
              <a:t>2/2/2015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717A56-5D33-48BC-B612-81C2A448BE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828800"/>
            <a:ext cx="41148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1148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08C14C-5A61-4D4D-B38C-096C9971D9C2}" type="datetime1">
              <a:rPr lang="en-US"/>
              <a:pPr/>
              <a:t>2/2/2015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422542-FAC0-4800-BAC9-80AE50E939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C45C78-7BD8-47C0-88A0-6DA77AB0E0BB}" type="datetime1">
              <a:rPr lang="en-US"/>
              <a:pPr/>
              <a:t>2/2/2015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E51A7F-C561-42D3-BDE2-6604AC35B1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621641-DE6C-4460-BF47-734601E4A699}" type="datetime1">
              <a:rPr lang="en-US"/>
              <a:pPr/>
              <a:t>2/2/2015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29D7E7-1099-47AD-B3F2-624E90DDB7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0E83B5-0457-4AA6-A2AF-7E85AB57C9B7}" type="datetime1">
              <a:rPr lang="en-US"/>
              <a:pPr/>
              <a:t>2/2/2015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098B49-91C9-4AE6-BCDD-3C6B3DE25E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B80F34-8997-452F-82F9-376965C1575F}" type="datetime1">
              <a:rPr lang="en-US"/>
              <a:pPr/>
              <a:t>2/2/2015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501C3C-0F9F-4B82-B0E4-702459263B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570FB-6AC0-4D6C-9E03-450BCCB52573}" type="datetime1">
              <a:rPr lang="en-US"/>
              <a:pPr/>
              <a:t>2/2/2015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1F142-224D-427D-930A-AAAE46FDA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52400" y="152400"/>
            <a:ext cx="8839200" cy="6477000"/>
          </a:xfrm>
          <a:prstGeom prst="rect">
            <a:avLst/>
          </a:prstGeom>
          <a:solidFill>
            <a:schemeClr val="bg1"/>
          </a:solidFill>
          <a:ln w="444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blackWhite">
          <a:xfrm>
            <a:off x="231775" y="236538"/>
            <a:ext cx="8678863" cy="6289675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461963" y="1600200"/>
            <a:ext cx="8296275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8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2781" name="Rectangle 13"/>
          <p:cNvSpPr>
            <a:spLocks noChangeArrowheads="1"/>
          </p:cNvSpPr>
          <p:nvPr userDrawn="1"/>
        </p:nvSpPr>
        <p:spPr bwMode="auto">
          <a:xfrm>
            <a:off x="228600" y="6629400"/>
            <a:ext cx="4419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600" b="1" dirty="0"/>
              <a:t>© </a:t>
            </a:r>
            <a:r>
              <a:rPr lang="en-US" sz="600" b="1" dirty="0" smtClean="0"/>
              <a:t>2014 </a:t>
            </a:r>
            <a:r>
              <a:rPr lang="en-US" sz="600" b="1" dirty="0"/>
              <a:t>Health Level Seven ® International. All Rights Reserved. </a:t>
            </a:r>
          </a:p>
          <a:p>
            <a:r>
              <a:rPr lang="en-US" sz="600" b="1" dirty="0"/>
              <a:t>HL7 and Health Level Seven are registered trademarks of Health Level Seven International. Reg. U.S. TM Office.</a:t>
            </a:r>
          </a:p>
        </p:txBody>
      </p:sp>
      <p:pic>
        <p:nvPicPr>
          <p:cNvPr id="32783" name="Picture 15" descr="HL7 International 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6629400"/>
            <a:ext cx="228600" cy="228600"/>
          </a:xfrm>
          <a:prstGeom prst="rect">
            <a:avLst/>
          </a:prstGeom>
          <a:noFill/>
        </p:spPr>
      </p:pic>
      <p:sp>
        <p:nvSpPr>
          <p:cNvPr id="327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77200" y="6629400"/>
            <a:ext cx="838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00"/>
            </a:lvl1pPr>
          </a:lstStyle>
          <a:p>
            <a:r>
              <a:rPr lang="en-US" dirty="0" smtClean="0"/>
              <a:t>1/7/2014</a:t>
            </a:r>
            <a:endParaRPr lang="en-US" dirty="0"/>
          </a:p>
        </p:txBody>
      </p:sp>
      <p:sp>
        <p:nvSpPr>
          <p:cNvPr id="32786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34150"/>
            <a:ext cx="533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/>
            </a:lvl1pPr>
          </a:lstStyle>
          <a:p>
            <a:fld id="{DD8FDF0E-2772-4D89-9F72-F3CB15D8B8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Ø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/>
          <a:lstStyle/>
          <a:p>
            <a:r>
              <a:rPr lang="en-US" dirty="0" smtClean="0"/>
              <a:t>HL7/College/University Internship Program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Maroon</a:t>
            </a:r>
          </a:p>
          <a:p>
            <a:r>
              <a:rPr lang="en-US" dirty="0" smtClean="0"/>
              <a:t>Project Manager – Internship Program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Concept of the internship program</a:t>
            </a:r>
          </a:p>
          <a:p>
            <a:pPr lvl="1"/>
            <a:r>
              <a:rPr lang="en-US" sz="1900" dirty="0" smtClean="0"/>
              <a:t>Engagement with students who might need to know more about HL7</a:t>
            </a:r>
          </a:p>
          <a:p>
            <a:pPr lvl="1"/>
            <a:r>
              <a:rPr lang="en-US" sz="1900" dirty="0" smtClean="0"/>
              <a:t>Provide students an experience that may lead them to be members at HL7</a:t>
            </a:r>
          </a:p>
          <a:p>
            <a:pPr lvl="1"/>
            <a:r>
              <a:rPr lang="en-US" sz="1900" dirty="0" smtClean="0"/>
              <a:t>HL7 could have a work force willing to learn and expand projects as an outcome of gaining experience</a:t>
            </a:r>
          </a:p>
          <a:p>
            <a:r>
              <a:rPr lang="en-US" sz="2400" dirty="0" smtClean="0"/>
              <a:t>Intended outcomes</a:t>
            </a:r>
          </a:p>
          <a:p>
            <a:pPr lvl="1"/>
            <a:r>
              <a:rPr lang="en-US" sz="1900" dirty="0" smtClean="0"/>
              <a:t>Provide educational experiences for students in healthcare</a:t>
            </a:r>
          </a:p>
          <a:p>
            <a:pPr lvl="1"/>
            <a:r>
              <a:rPr lang="en-US" sz="1900" dirty="0" smtClean="0"/>
              <a:t>Build relationships with potential future members</a:t>
            </a:r>
          </a:p>
          <a:p>
            <a:pPr lvl="1"/>
            <a:r>
              <a:rPr lang="en-US" sz="1900" dirty="0" smtClean="0"/>
              <a:t>Move Work Group </a:t>
            </a:r>
            <a:r>
              <a:rPr lang="en-US" sz="1900" dirty="0"/>
              <a:t>p</a:t>
            </a:r>
            <a:r>
              <a:rPr lang="en-US" sz="1900" dirty="0" smtClean="0"/>
              <a:t>rojects forward that might not be done more timely with volunteer efforts</a:t>
            </a:r>
          </a:p>
          <a:p>
            <a:pPr lvl="1"/>
            <a:r>
              <a:rPr lang="en-US" sz="1900" dirty="0" smtClean="0"/>
              <a:t>Build team work across a wide variety of experiences to help mentor the future </a:t>
            </a:r>
            <a:r>
              <a:rPr lang="en-US" sz="1900" smtClean="0"/>
              <a:t>of HL7</a:t>
            </a:r>
            <a:endParaRPr lang="en-US" sz="19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5A95-33DE-47FA-8BBF-7739EFDB6290}" type="datetime1">
              <a:rPr lang="en-US" smtClean="0"/>
              <a:t>2/2/2015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D36790-EF9F-4521-A783-189BE19EEE4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2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Internship Workflow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5A95-33DE-47FA-8BBF-7739EFDB6290}" type="datetime1">
              <a:rPr lang="en-US" smtClean="0"/>
              <a:t>2/2/2015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D36790-EF9F-4521-A783-189BE19EEE4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825653" y="2073891"/>
            <a:ext cx="1524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Work Group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Project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598756" y="2395182"/>
            <a:ext cx="1828800" cy="881418"/>
            <a:chOff x="2362200" y="1937982"/>
            <a:chExt cx="1828800" cy="881418"/>
          </a:xfrm>
        </p:grpSpPr>
        <p:sp>
          <p:nvSpPr>
            <p:cNvPr id="7" name="Rectangle 6"/>
            <p:cNvSpPr/>
            <p:nvPr/>
          </p:nvSpPr>
          <p:spPr bwMode="auto">
            <a:xfrm>
              <a:off x="2362200" y="1937982"/>
              <a:ext cx="1524000" cy="57661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Work Group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Sub-Project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514600" y="2090382"/>
              <a:ext cx="1524000" cy="57661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Work Group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Sub-Project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667000" y="2242782"/>
              <a:ext cx="1524000" cy="57661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Work Group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Sub-Project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4" name="Bent Arrow 13"/>
          <p:cNvSpPr/>
          <p:nvPr/>
        </p:nvSpPr>
        <p:spPr bwMode="auto">
          <a:xfrm rot="2922885">
            <a:off x="4295095" y="1964709"/>
            <a:ext cx="762000" cy="490182"/>
          </a:xfrm>
          <a:prstGeom prst="ben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47783" y="1802791"/>
            <a:ext cx="1371600" cy="127890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University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Provides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Class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Description</a:t>
            </a:r>
          </a:p>
        </p:txBody>
      </p:sp>
      <p:cxnSp>
        <p:nvCxnSpPr>
          <p:cNvPr id="18" name="Straight Arrow Connector 17"/>
          <p:cNvCxnSpPr>
            <a:stCxn id="15" idx="3"/>
          </p:cNvCxnSpPr>
          <p:nvPr/>
        </p:nvCxnSpPr>
        <p:spPr bwMode="auto">
          <a:xfrm flipV="1">
            <a:off x="2119383" y="2442245"/>
            <a:ext cx="727879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7015517" y="1730631"/>
            <a:ext cx="1676400" cy="2515319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Professor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Stages sub-projects on class web page directing the students to HL7 wiki for internships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Straight Arrow Connector 20"/>
          <p:cNvCxnSpPr>
            <a:stCxn id="12" idx="3"/>
            <a:endCxn id="19" idx="1"/>
          </p:cNvCxnSpPr>
          <p:nvPr/>
        </p:nvCxnSpPr>
        <p:spPr bwMode="auto">
          <a:xfrm>
            <a:off x="6427556" y="2988291"/>
            <a:ext cx="58796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4903556" y="3445490"/>
            <a:ext cx="1676400" cy="8004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Student(s)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en-US" sz="1600" baseline="0" dirty="0" smtClean="0"/>
              <a:t>Select</a:t>
            </a:r>
            <a:r>
              <a:rPr lang="en-US" sz="1600" dirty="0" smtClean="0"/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Sub-Project</a:t>
            </a:r>
          </a:p>
        </p:txBody>
      </p:sp>
      <p:cxnSp>
        <p:nvCxnSpPr>
          <p:cNvPr id="25" name="Straight Arrow Connector 24"/>
          <p:cNvCxnSpPr>
            <a:endCxn id="23" idx="3"/>
          </p:cNvCxnSpPr>
          <p:nvPr/>
        </p:nvCxnSpPr>
        <p:spPr bwMode="auto">
          <a:xfrm flipH="1">
            <a:off x="6579956" y="3845720"/>
            <a:ext cx="43556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2756277" y="3445490"/>
            <a:ext cx="1676400" cy="8004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Approval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Professor &amp;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Work Group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18614" y="3445490"/>
            <a:ext cx="1676400" cy="8004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Student(s)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Join Work Group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32831" y="4519520"/>
            <a:ext cx="1676400" cy="8004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Student(s) Draft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Plan and get approval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770494" y="4519520"/>
            <a:ext cx="1676400" cy="8004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Student(s)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deliver their work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979756" y="4519520"/>
            <a:ext cx="1524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Work Group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validates work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029734" y="4519520"/>
            <a:ext cx="1524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Work Group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submits info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" name="Straight Arrow Connector 39"/>
          <p:cNvCxnSpPr>
            <a:stCxn id="23" idx="1"/>
            <a:endCxn id="31" idx="3"/>
          </p:cNvCxnSpPr>
          <p:nvPr/>
        </p:nvCxnSpPr>
        <p:spPr bwMode="auto">
          <a:xfrm flipH="1">
            <a:off x="4432677" y="3845720"/>
            <a:ext cx="47087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31" idx="1"/>
            <a:endCxn id="34" idx="3"/>
          </p:cNvCxnSpPr>
          <p:nvPr/>
        </p:nvCxnSpPr>
        <p:spPr bwMode="auto">
          <a:xfrm flipH="1">
            <a:off x="2195014" y="3845720"/>
            <a:ext cx="56126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34" idx="2"/>
            <a:endCxn id="35" idx="0"/>
          </p:cNvCxnSpPr>
          <p:nvPr/>
        </p:nvCxnSpPr>
        <p:spPr bwMode="auto">
          <a:xfrm>
            <a:off x="1356814" y="4245950"/>
            <a:ext cx="14217" cy="2735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35" idx="3"/>
            <a:endCxn id="36" idx="1"/>
          </p:cNvCxnSpPr>
          <p:nvPr/>
        </p:nvCxnSpPr>
        <p:spPr bwMode="auto">
          <a:xfrm>
            <a:off x="2209231" y="4919750"/>
            <a:ext cx="56126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6" idx="3"/>
            <a:endCxn id="37" idx="1"/>
          </p:cNvCxnSpPr>
          <p:nvPr/>
        </p:nvCxnSpPr>
        <p:spPr bwMode="auto">
          <a:xfrm flipV="1">
            <a:off x="4446894" y="4900520"/>
            <a:ext cx="532862" cy="192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37" idx="3"/>
            <a:endCxn id="38" idx="1"/>
          </p:cNvCxnSpPr>
          <p:nvPr/>
        </p:nvCxnSpPr>
        <p:spPr bwMode="auto">
          <a:xfrm>
            <a:off x="6503756" y="4900520"/>
            <a:ext cx="52597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7028595" y="5636525"/>
            <a:ext cx="1524001" cy="7620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Professor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Closes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program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4" name="Straight Arrow Connector 63"/>
          <p:cNvCxnSpPr>
            <a:stCxn id="38" idx="2"/>
            <a:endCxn id="62" idx="0"/>
          </p:cNvCxnSpPr>
          <p:nvPr/>
        </p:nvCxnSpPr>
        <p:spPr bwMode="auto">
          <a:xfrm flipH="1">
            <a:off x="7790596" y="5281520"/>
            <a:ext cx="1138" cy="3550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4979756" y="5620230"/>
            <a:ext cx="1524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Work Group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Closes sub-projects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5" name="Straight Arrow Connector 74"/>
          <p:cNvCxnSpPr>
            <a:stCxn id="62" idx="1"/>
            <a:endCxn id="73" idx="3"/>
          </p:cNvCxnSpPr>
          <p:nvPr/>
        </p:nvCxnSpPr>
        <p:spPr bwMode="auto">
          <a:xfrm flipH="1" flipV="1">
            <a:off x="6503756" y="6001230"/>
            <a:ext cx="524839" cy="162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554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Internship Timelines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5A95-33DE-47FA-8BBF-7739EFDB6290}" type="datetime1">
              <a:rPr lang="en-US" smtClean="0"/>
              <a:t>2/2/2015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D36790-EF9F-4521-A783-189BE19EEE4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7" name="Rectangle 46"/>
          <p:cNvSpPr/>
          <p:nvPr/>
        </p:nvSpPr>
        <p:spPr bwMode="auto">
          <a:xfrm>
            <a:off x="1047468" y="2209800"/>
            <a:ext cx="1174844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JUL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Class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List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2222312" y="2209800"/>
            <a:ext cx="1174844" cy="13716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1"/>
                </a:solidFill>
              </a:rPr>
              <a:t>AUG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Sub-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Project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List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Created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397156" y="2209800"/>
            <a:ext cx="1174844" cy="1371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SEP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Publish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List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572000" y="2209800"/>
            <a:ext cx="1174844" cy="1371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OCT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Approvals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5746844" y="2209800"/>
            <a:ext cx="1174844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Nov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Work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921688" y="2209800"/>
            <a:ext cx="1174844" cy="13716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DEC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Close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1047468" y="4267200"/>
            <a:ext cx="1174844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1"/>
                </a:solidFill>
              </a:rPr>
              <a:t>NOV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Class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List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2222312" y="4267200"/>
            <a:ext cx="1174844" cy="13716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1"/>
                </a:solidFill>
              </a:rPr>
              <a:t>DEC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Sub-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Project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List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Created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3397156" y="4267200"/>
            <a:ext cx="1174844" cy="1371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JAN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Publish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List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572000" y="4267200"/>
            <a:ext cx="1174844" cy="1371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FEB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Approvals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746844" y="4267200"/>
            <a:ext cx="1174844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MAR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Work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6921688" y="4267200"/>
            <a:ext cx="1174844" cy="13716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APR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Close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8976" y="1720334"/>
            <a:ext cx="6866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year, timing subject to minor adjustments by each institution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190337" y="3715308"/>
            <a:ext cx="681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Assumes 16 week programs could be adjusted by each institution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83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Features of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Develop Project Scope Statement (PSS) for components of existing PSSs</a:t>
            </a:r>
          </a:p>
          <a:p>
            <a:r>
              <a:rPr lang="en-US" sz="2000" dirty="0" smtClean="0"/>
              <a:t>Provide Work Group with guidance on breaking existing projects into project components</a:t>
            </a:r>
          </a:p>
          <a:p>
            <a:r>
              <a:rPr lang="en-US" sz="2000" dirty="0" smtClean="0"/>
              <a:t>Develop process for working with university professors</a:t>
            </a:r>
          </a:p>
          <a:p>
            <a:r>
              <a:rPr lang="en-US" sz="2000" dirty="0" smtClean="0"/>
              <a:t>Develop process for connecting components to the project using existing HL7 tools (</a:t>
            </a:r>
            <a:r>
              <a:rPr lang="en-US" sz="2000" dirty="0" err="1" smtClean="0"/>
              <a:t>gForge</a:t>
            </a:r>
            <a:r>
              <a:rPr lang="en-US" sz="2000" dirty="0" smtClean="0"/>
              <a:t> and/or Project Insight)</a:t>
            </a:r>
          </a:p>
          <a:p>
            <a:r>
              <a:rPr lang="en-US" sz="2000" dirty="0" smtClean="0"/>
              <a:t>Provide wiki pages to be references by university for students to register for projects with HL7 and their professor</a:t>
            </a:r>
          </a:p>
          <a:p>
            <a:r>
              <a:rPr lang="en-US" sz="2000" dirty="0" smtClean="0"/>
              <a:t>Provide students with a guide to assist in their engagement with HL7</a:t>
            </a:r>
          </a:p>
          <a:p>
            <a:r>
              <a:rPr lang="en-US" sz="2000" dirty="0" smtClean="0"/>
              <a:t>Evaluate program and determine if the project was a success and should continue as an on going program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5A95-33DE-47FA-8BBF-7739EFDB6290}" type="datetime1">
              <a:rPr lang="en-US" smtClean="0"/>
              <a:t>2/2/2015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D36790-EF9F-4521-A783-189BE19EEE4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35102"/>
      </p:ext>
    </p:extLst>
  </p:cSld>
  <p:clrMapOvr>
    <a:masterClrMapping/>
  </p:clrMapOvr>
</p:sld>
</file>

<file path=ppt/theme/theme1.xml><?xml version="1.0" encoding="utf-8"?>
<a:theme xmlns:a="http://schemas.openxmlformats.org/drawingml/2006/main" name="Refined">
  <a:themeElements>
    <a:clrScheme name="Refined 6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CC3300"/>
      </a:accent1>
      <a:accent2>
        <a:srgbClr val="666699"/>
      </a:accent2>
      <a:accent3>
        <a:srgbClr val="FFFFFF"/>
      </a:accent3>
      <a:accent4>
        <a:srgbClr val="000000"/>
      </a:accent4>
      <a:accent5>
        <a:srgbClr val="E2ADAA"/>
      </a:accent5>
      <a:accent6>
        <a:srgbClr val="5C5C8A"/>
      </a:accent6>
      <a:hlink>
        <a:srgbClr val="999900"/>
      </a:hlink>
      <a:folHlink>
        <a:srgbClr val="4D4D4D"/>
      </a:folHlink>
    </a:clrScheme>
    <a:fontScheme name="Refined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349</Words>
  <Application>Microsoft Office PowerPoint</Application>
  <PresentationFormat>On-screen Show (4:3)</PresentationFormat>
  <Paragraphs>99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Refined</vt:lpstr>
      <vt:lpstr>HL7/College/University Internship Program</vt:lpstr>
      <vt:lpstr>Overview</vt:lpstr>
      <vt:lpstr>Internship Workflow</vt:lpstr>
      <vt:lpstr>Internship Timelines</vt:lpstr>
      <vt:lpstr>Key Features of Project</vt:lpstr>
    </vt:vector>
  </TitlesOfParts>
  <Company>Stewardshop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Shelly Ross</dc:creator>
  <cp:lastModifiedBy>Ken McCaslin</cp:lastModifiedBy>
  <cp:revision>35</cp:revision>
  <dcterms:created xsi:type="dcterms:W3CDTF">2008-01-21T06:12:12Z</dcterms:created>
  <dcterms:modified xsi:type="dcterms:W3CDTF">2015-02-03T00:09:31Z</dcterms:modified>
</cp:coreProperties>
</file>