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3" r:id="rId1"/>
  </p:sldMasterIdLst>
  <p:notesMasterIdLst>
    <p:notesMasterId r:id="rId7"/>
  </p:notesMasterIdLst>
  <p:sldIdLst>
    <p:sldId id="256" r:id="rId2"/>
    <p:sldId id="258" r:id="rId3"/>
    <p:sldId id="266" r:id="rId4"/>
    <p:sldId id="267" r:id="rId5"/>
    <p:sldId id="268" r:id="rId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56" autoAdjust="0"/>
  </p:normalViewPr>
  <p:slideViewPr>
    <p:cSldViewPr>
      <p:cViewPr varScale="1">
        <p:scale>
          <a:sx n="70" d="100"/>
          <a:sy n="70" d="100"/>
        </p:scale>
        <p:origin x="-1386" y="-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E592D5FE-85CA-40E6-8273-48A5F35DE01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51093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8EFF599-57A5-464D-BBDE-DD73E3C700F9}" type="slidenum">
              <a:rPr lang="en-US"/>
              <a:pPr/>
              <a:t>1</a:t>
            </a:fld>
            <a:endParaRPr lang="en-US"/>
          </a:p>
        </p:txBody>
      </p:sp>
      <p:sp>
        <p:nvSpPr>
          <p:cNvPr id="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92D5FE-85CA-40E6-8273-48A5F35DE016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1452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92D5FE-85CA-40E6-8273-48A5F35DE016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1452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794" name="Group 2"/>
          <p:cNvGrpSpPr>
            <a:grpSpLocks/>
          </p:cNvGrpSpPr>
          <p:nvPr/>
        </p:nvGrpSpPr>
        <p:grpSpPr bwMode="auto">
          <a:xfrm>
            <a:off x="152400" y="152400"/>
            <a:ext cx="8839200" cy="6477000"/>
            <a:chOff x="240" y="288"/>
            <a:chExt cx="5290" cy="3504"/>
          </a:xfrm>
        </p:grpSpPr>
        <p:sp>
          <p:nvSpPr>
            <p:cNvPr id="33795" name="Rectangle 3"/>
            <p:cNvSpPr>
              <a:spLocks noChangeArrowheads="1"/>
            </p:cNvSpPr>
            <p:nvPr/>
          </p:nvSpPr>
          <p:spPr bwMode="blackWhite">
            <a:xfrm>
              <a:off x="240" y="288"/>
              <a:ext cx="5290" cy="3504"/>
            </a:xfrm>
            <a:prstGeom prst="rect">
              <a:avLst/>
            </a:prstGeom>
            <a:solidFill>
              <a:schemeClr val="bg1"/>
            </a:solidFill>
            <a:ln w="50800">
              <a:solidFill>
                <a:schemeClr val="fol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3796" name="Rectangle 4"/>
            <p:cNvSpPr>
              <a:spLocks noChangeArrowheads="1"/>
            </p:cNvSpPr>
            <p:nvPr/>
          </p:nvSpPr>
          <p:spPr bwMode="auto">
            <a:xfrm>
              <a:off x="285" y="336"/>
              <a:ext cx="5184" cy="3408"/>
            </a:xfrm>
            <a:prstGeom prst="rect">
              <a:avLst/>
            </a:prstGeom>
            <a:noFill/>
            <a:ln w="9525">
              <a:solidFill>
                <a:schemeClr val="fol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3797" name="Line 5"/>
            <p:cNvSpPr>
              <a:spLocks noChangeShapeType="1"/>
            </p:cNvSpPr>
            <p:nvPr/>
          </p:nvSpPr>
          <p:spPr bwMode="auto">
            <a:xfrm>
              <a:off x="576" y="2256"/>
              <a:ext cx="4608" cy="0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3799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6400800" cy="187325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0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3804" name="Rectangle 12"/>
          <p:cNvSpPr>
            <a:spLocks noChangeArrowheads="1"/>
          </p:cNvSpPr>
          <p:nvPr userDrawn="1"/>
        </p:nvSpPr>
        <p:spPr bwMode="auto">
          <a:xfrm>
            <a:off x="76200" y="6629400"/>
            <a:ext cx="57150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600" b="1" dirty="0"/>
              <a:t>© </a:t>
            </a:r>
            <a:r>
              <a:rPr lang="en-US" sz="600" b="1" dirty="0" smtClean="0"/>
              <a:t>2014 </a:t>
            </a:r>
            <a:r>
              <a:rPr lang="en-US" sz="600" b="1" dirty="0"/>
              <a:t>Health Level Seven ® International. All Rights Reserved. </a:t>
            </a:r>
          </a:p>
          <a:p>
            <a:r>
              <a:rPr lang="en-US" sz="600" b="1" dirty="0"/>
              <a:t>HL7 and Health Level Seven are registered trademarks of Health Level Seven International. Reg. U.S. TM Office.</a:t>
            </a:r>
          </a:p>
        </p:txBody>
      </p:sp>
      <p:pic>
        <p:nvPicPr>
          <p:cNvPr id="33805" name="Picture 13" descr="HL7 International Logo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50163" y="304800"/>
            <a:ext cx="1109662" cy="1143000"/>
          </a:xfrm>
          <a:prstGeom prst="rect">
            <a:avLst/>
          </a:prstGeom>
          <a:noFill/>
        </p:spPr>
      </p:pic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01/01/2014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D8FDF0E-2772-4D89-9F72-F3CB15D8B8A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543B471-FB90-46FA-8B98-F55B29ABD840}" type="datetime1">
              <a:rPr lang="en-US"/>
              <a:pPr/>
              <a:t>2/2/2015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07DD071-FAF0-42AF-BCBC-4495406D14E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473075"/>
            <a:ext cx="2095500" cy="5775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473075"/>
            <a:ext cx="6134100" cy="57753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9DD8C03-4B48-4E6D-AEDF-1A9300C7BAEF}" type="datetime1">
              <a:rPr lang="en-US"/>
              <a:pPr/>
              <a:t>2/2/2015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E69C5E0-66B6-492B-B5B1-955EA64CE5F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1955A95-33DE-47FA-8BBF-7739EFDB6290}" type="datetime1">
              <a:rPr lang="en-US" smtClean="0"/>
              <a:t>2/2/2015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CD36790-EF9F-4521-A783-189BE19EEE4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hf hdr="0" ft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A22CAAC-72B4-49BF-8D8A-B248BD60D0AB}" type="datetime1">
              <a:rPr lang="en-US"/>
              <a:pPr/>
              <a:t>2/2/2015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9717A56-5D33-48BC-B612-81C2A448BE8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828800"/>
            <a:ext cx="41148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8800"/>
            <a:ext cx="41148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B08C14C-5A61-4D4D-B38C-096C9971D9C2}" type="datetime1">
              <a:rPr lang="en-US"/>
              <a:pPr/>
              <a:t>2/2/2015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9422542-FAC0-4800-BAC9-80AE50E939A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C45C78-7BD8-47C0-88A0-6DA77AB0E0BB}" type="datetime1">
              <a:rPr lang="en-US"/>
              <a:pPr/>
              <a:t>2/2/2015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4E51A7F-C561-42D3-BDE2-6604AC35B10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6621641-DE6C-4460-BF47-734601E4A699}" type="datetime1">
              <a:rPr lang="en-US"/>
              <a:pPr/>
              <a:t>2/2/2015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429D7E7-1099-47AD-B3F2-624E90DDB7C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60E83B5-0457-4AA6-A2AF-7E85AB57C9B7}" type="datetime1">
              <a:rPr lang="en-US"/>
              <a:pPr/>
              <a:t>2/2/2015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E098B49-91C9-4AE6-BCDD-3C6B3DE25ED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6B80F34-8997-452F-82F9-376965C1575F}" type="datetime1">
              <a:rPr lang="en-US"/>
              <a:pPr/>
              <a:t>2/2/2015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6501C3C-0F9F-4B82-B0E4-702459263B1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7C570FB-6AC0-4D6C-9E03-450BCCB52573}" type="datetime1">
              <a:rPr lang="en-US"/>
              <a:pPr/>
              <a:t>2/2/2015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511F142-224D-427D-930A-AAAE46FDAB7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3"/>
          <p:cNvSpPr>
            <a:spLocks noChangeArrowheads="1"/>
          </p:cNvSpPr>
          <p:nvPr/>
        </p:nvSpPr>
        <p:spPr bwMode="auto">
          <a:xfrm>
            <a:off x="152400" y="152400"/>
            <a:ext cx="8839200" cy="6477000"/>
          </a:xfrm>
          <a:prstGeom prst="rect">
            <a:avLst/>
          </a:prstGeom>
          <a:solidFill>
            <a:schemeClr val="bg1"/>
          </a:solidFill>
          <a:ln w="44450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pitchFamily="18" charset="0"/>
            </a:endParaRPr>
          </a:p>
        </p:txBody>
      </p:sp>
      <p:sp>
        <p:nvSpPr>
          <p:cNvPr id="32772" name="Rectangle 4"/>
          <p:cNvSpPr>
            <a:spLocks noChangeArrowheads="1"/>
          </p:cNvSpPr>
          <p:nvPr/>
        </p:nvSpPr>
        <p:spPr bwMode="blackWhite">
          <a:xfrm>
            <a:off x="231775" y="236538"/>
            <a:ext cx="8678863" cy="6289675"/>
          </a:xfrm>
          <a:prstGeom prst="rect">
            <a:avLst/>
          </a:prstGeom>
          <a:solidFill>
            <a:schemeClr val="bg1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pitchFamily="18" charset="0"/>
            </a:endParaRPr>
          </a:p>
        </p:txBody>
      </p:sp>
      <p:sp>
        <p:nvSpPr>
          <p:cNvPr id="32773" name="Line 5"/>
          <p:cNvSpPr>
            <a:spLocks noChangeShapeType="1"/>
          </p:cNvSpPr>
          <p:nvPr/>
        </p:nvSpPr>
        <p:spPr bwMode="auto">
          <a:xfrm>
            <a:off x="461963" y="1600200"/>
            <a:ext cx="8296275" cy="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473075"/>
            <a:ext cx="81534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828800"/>
            <a:ext cx="83820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32781" name="Rectangle 13"/>
          <p:cNvSpPr>
            <a:spLocks noChangeArrowheads="1"/>
          </p:cNvSpPr>
          <p:nvPr userDrawn="1"/>
        </p:nvSpPr>
        <p:spPr bwMode="auto">
          <a:xfrm>
            <a:off x="228600" y="6629400"/>
            <a:ext cx="44196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600" b="1" dirty="0"/>
              <a:t>© </a:t>
            </a:r>
            <a:r>
              <a:rPr lang="en-US" sz="600" b="1" dirty="0" smtClean="0"/>
              <a:t>2014 </a:t>
            </a:r>
            <a:r>
              <a:rPr lang="en-US" sz="600" b="1" dirty="0"/>
              <a:t>Health Level Seven ® International. All Rights Reserved. </a:t>
            </a:r>
          </a:p>
          <a:p>
            <a:r>
              <a:rPr lang="en-US" sz="600" b="1" dirty="0"/>
              <a:t>HL7 and Health Level Seven are registered trademarks of Health Level Seven International. Reg. U.S. TM Office.</a:t>
            </a:r>
          </a:p>
        </p:txBody>
      </p:sp>
      <p:pic>
        <p:nvPicPr>
          <p:cNvPr id="32783" name="Picture 15" descr="HL7 International Logo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6200" y="6629400"/>
            <a:ext cx="228600" cy="228600"/>
          </a:xfrm>
          <a:prstGeom prst="rect">
            <a:avLst/>
          </a:prstGeom>
          <a:noFill/>
        </p:spPr>
      </p:pic>
      <p:sp>
        <p:nvSpPr>
          <p:cNvPr id="32784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077200" y="6629400"/>
            <a:ext cx="8382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600"/>
            </a:lvl1pPr>
          </a:lstStyle>
          <a:p>
            <a:r>
              <a:rPr lang="en-US" dirty="0" smtClean="0"/>
              <a:t>1/7/2014</a:t>
            </a:r>
            <a:endParaRPr lang="en-US" dirty="0"/>
          </a:p>
        </p:txBody>
      </p:sp>
      <p:sp>
        <p:nvSpPr>
          <p:cNvPr id="32786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3400" y="6534150"/>
            <a:ext cx="533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800"/>
            </a:lvl1pPr>
          </a:lstStyle>
          <a:p>
            <a:fld id="{DD8FDF0E-2772-4D89-9F72-F3CB15D8B8A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hf hdr="0" ftr="0"/>
  <p:txStyles>
    <p:titleStyle>
      <a:lvl1pPr algn="l" rtl="0" fontAlgn="base">
        <a:lnSpc>
          <a:spcPct val="80000"/>
        </a:lnSpc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lnSpc>
          <a:spcPct val="80000"/>
        </a:lnSpc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</a:defRPr>
      </a:lvl2pPr>
      <a:lvl3pPr algn="l" rtl="0" fontAlgn="base">
        <a:lnSpc>
          <a:spcPct val="80000"/>
        </a:lnSpc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</a:defRPr>
      </a:lvl3pPr>
      <a:lvl4pPr algn="l" rtl="0" fontAlgn="base">
        <a:lnSpc>
          <a:spcPct val="80000"/>
        </a:lnSpc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</a:defRPr>
      </a:lvl4pPr>
      <a:lvl5pPr algn="l" rtl="0" fontAlgn="base">
        <a:lnSpc>
          <a:spcPct val="80000"/>
        </a:lnSpc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</a:defRPr>
      </a:lvl5pPr>
      <a:lvl6pPr marL="457200" algn="l" rtl="0" fontAlgn="base">
        <a:lnSpc>
          <a:spcPct val="80000"/>
        </a:lnSpc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</a:defRPr>
      </a:lvl6pPr>
      <a:lvl7pPr marL="914400" algn="l" rtl="0" fontAlgn="base">
        <a:lnSpc>
          <a:spcPct val="80000"/>
        </a:lnSpc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</a:defRPr>
      </a:lvl7pPr>
      <a:lvl8pPr marL="1371600" algn="l" rtl="0" fontAlgn="base">
        <a:lnSpc>
          <a:spcPct val="80000"/>
        </a:lnSpc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</a:defRPr>
      </a:lvl8pPr>
      <a:lvl9pPr marL="1828800" algn="l" rtl="0" fontAlgn="base">
        <a:lnSpc>
          <a:spcPct val="80000"/>
        </a:lnSpc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31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Ø"/>
        <a:defRPr sz="26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5000"/>
        <a:buFont typeface="Wingdings" pitchFamily="2" charset="2"/>
        <a:buChar char="ü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5000"/>
        <a:buFont typeface="Wingdings" pitchFamily="2" charset="2"/>
        <a:buChar char="ü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5000"/>
        <a:buFont typeface="Wingdings" pitchFamily="2" charset="2"/>
        <a:buChar char="ü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5000"/>
        <a:buFont typeface="Wingdings" pitchFamily="2" charset="2"/>
        <a:buChar char="ü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5000"/>
        <a:buFont typeface="Wingdings" pitchFamily="2" charset="2"/>
        <a:buChar char="ü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19200" y="838200"/>
            <a:ext cx="6781800" cy="2559050"/>
          </a:xfrm>
        </p:spPr>
        <p:txBody>
          <a:bodyPr/>
          <a:lstStyle/>
          <a:p>
            <a:r>
              <a:rPr lang="en-US" dirty="0" smtClean="0"/>
              <a:t>HL7/College/University Internship Program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Thomas Maroon</a:t>
            </a:r>
          </a:p>
          <a:p>
            <a:r>
              <a:rPr lang="en-US" dirty="0" smtClean="0"/>
              <a:t>Project Manager – Internship Program Development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Concept of the internship program</a:t>
            </a:r>
          </a:p>
          <a:p>
            <a:pPr lvl="1"/>
            <a:r>
              <a:rPr lang="en-US" sz="1900" dirty="0" smtClean="0"/>
              <a:t>Engagement with students who might need to know more about HL7</a:t>
            </a:r>
          </a:p>
          <a:p>
            <a:pPr lvl="1"/>
            <a:r>
              <a:rPr lang="en-US" sz="1900" dirty="0" smtClean="0"/>
              <a:t>Provide students an experience that may lead them to be members at HL7</a:t>
            </a:r>
          </a:p>
          <a:p>
            <a:pPr lvl="1"/>
            <a:r>
              <a:rPr lang="en-US" sz="1900" dirty="0" smtClean="0"/>
              <a:t>HL7 could have a work force willing to learn and expand projects as an outcome of gaining experience</a:t>
            </a:r>
          </a:p>
          <a:p>
            <a:r>
              <a:rPr lang="en-US" sz="2400" dirty="0" smtClean="0"/>
              <a:t>Intended outcomes</a:t>
            </a:r>
          </a:p>
          <a:p>
            <a:pPr lvl="1"/>
            <a:r>
              <a:rPr lang="en-US" sz="1900" dirty="0" smtClean="0"/>
              <a:t>Provide educational experiences for students in healthcare</a:t>
            </a:r>
          </a:p>
          <a:p>
            <a:pPr lvl="1"/>
            <a:r>
              <a:rPr lang="en-US" sz="1900" dirty="0" smtClean="0"/>
              <a:t>Build relationships with potential future members</a:t>
            </a:r>
          </a:p>
          <a:p>
            <a:pPr lvl="1"/>
            <a:r>
              <a:rPr lang="en-US" sz="1900" dirty="0" smtClean="0"/>
              <a:t>Move Work Group </a:t>
            </a:r>
            <a:r>
              <a:rPr lang="en-US" sz="1900" dirty="0"/>
              <a:t>p</a:t>
            </a:r>
            <a:r>
              <a:rPr lang="en-US" sz="1900" dirty="0" smtClean="0"/>
              <a:t>rojects forward that might not be done more timely with volunteer efforts</a:t>
            </a:r>
          </a:p>
          <a:p>
            <a:pPr lvl="1"/>
            <a:r>
              <a:rPr lang="en-US" sz="1900" dirty="0" smtClean="0"/>
              <a:t>Build team work across a wide variety of experiences to help mentor the future </a:t>
            </a:r>
            <a:r>
              <a:rPr lang="en-US" sz="1900" smtClean="0"/>
              <a:t>of HL7</a:t>
            </a:r>
            <a:endParaRPr lang="en-US" sz="19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55A95-33DE-47FA-8BBF-7739EFDB6290}" type="datetime1">
              <a:rPr lang="en-US" smtClean="0"/>
              <a:t>2/2/2015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D36790-EF9F-4521-A783-189BE19EEE4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2249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Internship Workflow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55A95-33DE-47FA-8BBF-7739EFDB6290}" type="datetime1">
              <a:rPr lang="en-US" smtClean="0"/>
              <a:t>2/2/2015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D36790-EF9F-4521-A783-189BE19EEE4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2825653" y="2073891"/>
            <a:ext cx="1524000" cy="762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Work Group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Project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4598756" y="2395182"/>
            <a:ext cx="1828800" cy="881418"/>
            <a:chOff x="2362200" y="1937982"/>
            <a:chExt cx="1828800" cy="881418"/>
          </a:xfrm>
        </p:grpSpPr>
        <p:sp>
          <p:nvSpPr>
            <p:cNvPr id="7" name="Rectangle 6"/>
            <p:cNvSpPr/>
            <p:nvPr/>
          </p:nvSpPr>
          <p:spPr bwMode="auto">
            <a:xfrm>
              <a:off x="2362200" y="1937982"/>
              <a:ext cx="1524000" cy="576618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Work Group</a:t>
              </a:r>
            </a:p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/>
                <a:t>Sub-Project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1" name="Rectangle 10"/>
            <p:cNvSpPr/>
            <p:nvPr/>
          </p:nvSpPr>
          <p:spPr bwMode="auto">
            <a:xfrm>
              <a:off x="2514600" y="2090382"/>
              <a:ext cx="1524000" cy="576618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Work Group</a:t>
              </a:r>
            </a:p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/>
                <a:t>Sub-Project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2" name="Rectangle 11"/>
            <p:cNvSpPr/>
            <p:nvPr/>
          </p:nvSpPr>
          <p:spPr bwMode="auto">
            <a:xfrm>
              <a:off x="2667000" y="2242782"/>
              <a:ext cx="1524000" cy="576618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Work Group</a:t>
              </a:r>
            </a:p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/>
                <a:t>Sub-Project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14" name="Bent Arrow 13"/>
          <p:cNvSpPr/>
          <p:nvPr/>
        </p:nvSpPr>
        <p:spPr bwMode="auto">
          <a:xfrm rot="2922885">
            <a:off x="4295095" y="1964709"/>
            <a:ext cx="762000" cy="490182"/>
          </a:xfrm>
          <a:prstGeom prst="ben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747783" y="1802791"/>
            <a:ext cx="1371600" cy="1278909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University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Provides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Class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Description</a:t>
            </a:r>
          </a:p>
        </p:txBody>
      </p:sp>
      <p:cxnSp>
        <p:nvCxnSpPr>
          <p:cNvPr id="18" name="Straight Arrow Connector 17"/>
          <p:cNvCxnSpPr>
            <a:stCxn id="15" idx="3"/>
          </p:cNvCxnSpPr>
          <p:nvPr/>
        </p:nvCxnSpPr>
        <p:spPr bwMode="auto">
          <a:xfrm flipV="1">
            <a:off x="2119383" y="2442245"/>
            <a:ext cx="727879" cy="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9" name="Rectangle 18"/>
          <p:cNvSpPr/>
          <p:nvPr/>
        </p:nvSpPr>
        <p:spPr bwMode="auto">
          <a:xfrm>
            <a:off x="7015517" y="1730631"/>
            <a:ext cx="1676400" cy="2515319"/>
          </a:xfrm>
          <a:prstGeom prst="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Professor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Stages sub-projects on class web page directing the students to HL7 wiki for internships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21" name="Straight Arrow Connector 20"/>
          <p:cNvCxnSpPr>
            <a:stCxn id="12" idx="3"/>
            <a:endCxn id="19" idx="1"/>
          </p:cNvCxnSpPr>
          <p:nvPr/>
        </p:nvCxnSpPr>
        <p:spPr bwMode="auto">
          <a:xfrm>
            <a:off x="6427556" y="2988291"/>
            <a:ext cx="587961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3" name="Rectangle 22"/>
          <p:cNvSpPr/>
          <p:nvPr/>
        </p:nvSpPr>
        <p:spPr bwMode="auto">
          <a:xfrm>
            <a:off x="4903556" y="3445490"/>
            <a:ext cx="1676400" cy="80046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Student(s)</a:t>
            </a:r>
            <a:r>
              <a:rPr kumimoji="0" lang="en-US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</a:t>
            </a:r>
            <a:r>
              <a:rPr lang="en-US" sz="1600" baseline="0" dirty="0" smtClean="0"/>
              <a:t>Select</a:t>
            </a:r>
            <a:r>
              <a:rPr lang="en-US" sz="1600" dirty="0" smtClean="0"/>
              <a:t>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Sub-Project</a:t>
            </a:r>
          </a:p>
        </p:txBody>
      </p:sp>
      <p:cxnSp>
        <p:nvCxnSpPr>
          <p:cNvPr id="25" name="Straight Arrow Connector 24"/>
          <p:cNvCxnSpPr>
            <a:endCxn id="23" idx="3"/>
          </p:cNvCxnSpPr>
          <p:nvPr/>
        </p:nvCxnSpPr>
        <p:spPr bwMode="auto">
          <a:xfrm flipH="1">
            <a:off x="6579956" y="3845720"/>
            <a:ext cx="435561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1" name="Rectangle 30"/>
          <p:cNvSpPr/>
          <p:nvPr/>
        </p:nvSpPr>
        <p:spPr bwMode="auto">
          <a:xfrm>
            <a:off x="2756277" y="3445490"/>
            <a:ext cx="1676400" cy="80046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Approval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/>
              <a:t>Professor &amp;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Work Group</a:t>
            </a:r>
          </a:p>
        </p:txBody>
      </p:sp>
      <p:sp>
        <p:nvSpPr>
          <p:cNvPr id="34" name="Rectangle 33"/>
          <p:cNvSpPr/>
          <p:nvPr/>
        </p:nvSpPr>
        <p:spPr bwMode="auto">
          <a:xfrm>
            <a:off x="518614" y="3445490"/>
            <a:ext cx="1676400" cy="80046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Student(s)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/>
              <a:t>Join Work Group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5" name="Rectangle 34"/>
          <p:cNvSpPr/>
          <p:nvPr/>
        </p:nvSpPr>
        <p:spPr bwMode="auto">
          <a:xfrm>
            <a:off x="532831" y="4519520"/>
            <a:ext cx="1676400" cy="80046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Student(s) Draft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/>
              <a:t>Plan and get approval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6" name="Rectangle 35"/>
          <p:cNvSpPr/>
          <p:nvPr/>
        </p:nvSpPr>
        <p:spPr bwMode="auto">
          <a:xfrm>
            <a:off x="2770494" y="4519520"/>
            <a:ext cx="1676400" cy="80046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Student(s)</a:t>
            </a:r>
            <a:r>
              <a:rPr kumimoji="0" lang="en-US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deliver their work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7" name="Rectangle 36"/>
          <p:cNvSpPr/>
          <p:nvPr/>
        </p:nvSpPr>
        <p:spPr bwMode="auto">
          <a:xfrm>
            <a:off x="4979756" y="4519520"/>
            <a:ext cx="1524000" cy="762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Work Group</a:t>
            </a:r>
            <a:r>
              <a:rPr kumimoji="0" lang="en-US" sz="1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</a:t>
            </a:r>
            <a:r>
              <a:rPr kumimoji="0" lang="en-US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validates work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8" name="Rectangle 37"/>
          <p:cNvSpPr/>
          <p:nvPr/>
        </p:nvSpPr>
        <p:spPr bwMode="auto">
          <a:xfrm>
            <a:off x="7029734" y="4519520"/>
            <a:ext cx="1524000" cy="762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Work Group</a:t>
            </a:r>
            <a:r>
              <a:rPr kumimoji="0" lang="en-US" sz="1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</a:t>
            </a:r>
            <a:r>
              <a:rPr kumimoji="0" lang="en-US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submits info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40" name="Straight Arrow Connector 39"/>
          <p:cNvCxnSpPr>
            <a:stCxn id="23" idx="1"/>
            <a:endCxn id="31" idx="3"/>
          </p:cNvCxnSpPr>
          <p:nvPr/>
        </p:nvCxnSpPr>
        <p:spPr bwMode="auto">
          <a:xfrm flipH="1">
            <a:off x="4432677" y="3845720"/>
            <a:ext cx="470879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3" name="Straight Arrow Connector 42"/>
          <p:cNvCxnSpPr>
            <a:stCxn id="31" idx="1"/>
            <a:endCxn id="34" idx="3"/>
          </p:cNvCxnSpPr>
          <p:nvPr/>
        </p:nvCxnSpPr>
        <p:spPr bwMode="auto">
          <a:xfrm flipH="1">
            <a:off x="2195014" y="3845720"/>
            <a:ext cx="561263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6" name="Straight Arrow Connector 45"/>
          <p:cNvCxnSpPr>
            <a:stCxn id="34" idx="2"/>
            <a:endCxn id="35" idx="0"/>
          </p:cNvCxnSpPr>
          <p:nvPr/>
        </p:nvCxnSpPr>
        <p:spPr bwMode="auto">
          <a:xfrm>
            <a:off x="1356814" y="4245950"/>
            <a:ext cx="14217" cy="27357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8" name="Straight Arrow Connector 47"/>
          <p:cNvCxnSpPr>
            <a:stCxn id="35" idx="3"/>
            <a:endCxn id="36" idx="1"/>
          </p:cNvCxnSpPr>
          <p:nvPr/>
        </p:nvCxnSpPr>
        <p:spPr bwMode="auto">
          <a:xfrm>
            <a:off x="2209231" y="4919750"/>
            <a:ext cx="561263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1" name="Straight Arrow Connector 50"/>
          <p:cNvCxnSpPr>
            <a:stCxn id="36" idx="3"/>
            <a:endCxn id="37" idx="1"/>
          </p:cNvCxnSpPr>
          <p:nvPr/>
        </p:nvCxnSpPr>
        <p:spPr bwMode="auto">
          <a:xfrm flipV="1">
            <a:off x="4446894" y="4900520"/>
            <a:ext cx="532862" cy="1923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3" name="Straight Arrow Connector 52"/>
          <p:cNvCxnSpPr>
            <a:stCxn id="37" idx="3"/>
            <a:endCxn id="38" idx="1"/>
          </p:cNvCxnSpPr>
          <p:nvPr/>
        </p:nvCxnSpPr>
        <p:spPr bwMode="auto">
          <a:xfrm>
            <a:off x="6503756" y="4900520"/>
            <a:ext cx="525978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2" name="Rectangle 61"/>
          <p:cNvSpPr/>
          <p:nvPr/>
        </p:nvSpPr>
        <p:spPr bwMode="auto">
          <a:xfrm>
            <a:off x="7028595" y="5636525"/>
            <a:ext cx="1524001" cy="762000"/>
          </a:xfrm>
          <a:prstGeom prst="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Professor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Closes</a:t>
            </a:r>
            <a:r>
              <a:rPr kumimoji="0" lang="en-US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program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64" name="Straight Arrow Connector 63"/>
          <p:cNvCxnSpPr>
            <a:stCxn id="38" idx="2"/>
            <a:endCxn id="62" idx="0"/>
          </p:cNvCxnSpPr>
          <p:nvPr/>
        </p:nvCxnSpPr>
        <p:spPr bwMode="auto">
          <a:xfrm flipH="1">
            <a:off x="7790596" y="5281520"/>
            <a:ext cx="1138" cy="35500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3" name="Rectangle 72"/>
          <p:cNvSpPr/>
          <p:nvPr/>
        </p:nvSpPr>
        <p:spPr bwMode="auto">
          <a:xfrm>
            <a:off x="4979756" y="5620230"/>
            <a:ext cx="1524000" cy="762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Work Group</a:t>
            </a:r>
            <a:r>
              <a:rPr kumimoji="0" lang="en-US" sz="1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</a:t>
            </a:r>
            <a:r>
              <a:rPr kumimoji="0" lang="en-US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Closes sub-projects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75" name="Straight Arrow Connector 74"/>
          <p:cNvCxnSpPr>
            <a:stCxn id="62" idx="1"/>
            <a:endCxn id="73" idx="3"/>
          </p:cNvCxnSpPr>
          <p:nvPr/>
        </p:nvCxnSpPr>
        <p:spPr bwMode="auto">
          <a:xfrm flipH="1" flipV="1">
            <a:off x="6503756" y="6001230"/>
            <a:ext cx="524839" cy="1629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655451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Internship Timelines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55A95-33DE-47FA-8BBF-7739EFDB6290}" type="datetime1">
              <a:rPr lang="en-US" smtClean="0"/>
              <a:t>2/2/2015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D36790-EF9F-4521-A783-189BE19EEE4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47" name="Rectangle 46"/>
          <p:cNvSpPr/>
          <p:nvPr/>
        </p:nvSpPr>
        <p:spPr bwMode="auto">
          <a:xfrm>
            <a:off x="1047468" y="2209800"/>
            <a:ext cx="1174844" cy="13716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</a:rPr>
              <a:t>JUL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b="1" dirty="0" smtClean="0">
                <a:solidFill>
                  <a:schemeClr val="bg1"/>
                </a:solidFill>
              </a:rPr>
              <a:t>Class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</a:rPr>
              <a:t>List</a:t>
            </a:r>
          </a:p>
        </p:txBody>
      </p:sp>
      <p:sp>
        <p:nvSpPr>
          <p:cNvPr id="50" name="Rectangle 49"/>
          <p:cNvSpPr/>
          <p:nvPr/>
        </p:nvSpPr>
        <p:spPr bwMode="auto">
          <a:xfrm>
            <a:off x="2222312" y="2209800"/>
            <a:ext cx="1174844" cy="13716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chemeClr val="bg1"/>
                </a:solidFill>
              </a:rPr>
              <a:t>AUG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b="1" dirty="0" smtClean="0">
                <a:solidFill>
                  <a:schemeClr val="bg1"/>
                </a:solidFill>
              </a:rPr>
              <a:t>Sub-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b="1" dirty="0" smtClean="0">
                <a:solidFill>
                  <a:schemeClr val="bg1"/>
                </a:solidFill>
              </a:rPr>
              <a:t>Project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</a:rPr>
              <a:t>List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b="1" dirty="0" smtClean="0">
                <a:solidFill>
                  <a:schemeClr val="bg1"/>
                </a:solidFill>
              </a:rPr>
              <a:t>Created</a:t>
            </a: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  <p:sp>
        <p:nvSpPr>
          <p:cNvPr id="52" name="Rectangle 51"/>
          <p:cNvSpPr/>
          <p:nvPr/>
        </p:nvSpPr>
        <p:spPr bwMode="auto">
          <a:xfrm>
            <a:off x="3397156" y="2209800"/>
            <a:ext cx="1174844" cy="13716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SEP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smtClean="0"/>
              <a:t>Publish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List</a:t>
            </a:r>
          </a:p>
        </p:txBody>
      </p:sp>
      <p:sp>
        <p:nvSpPr>
          <p:cNvPr id="54" name="Rectangle 53"/>
          <p:cNvSpPr/>
          <p:nvPr/>
        </p:nvSpPr>
        <p:spPr bwMode="auto">
          <a:xfrm>
            <a:off x="4572000" y="2209800"/>
            <a:ext cx="1174844" cy="1371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OCT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smtClean="0"/>
              <a:t>Approvals</a:t>
            </a:r>
          </a:p>
        </p:txBody>
      </p:sp>
      <p:sp>
        <p:nvSpPr>
          <p:cNvPr id="55" name="Rectangle 54"/>
          <p:cNvSpPr/>
          <p:nvPr/>
        </p:nvSpPr>
        <p:spPr bwMode="auto">
          <a:xfrm>
            <a:off x="5746844" y="2209800"/>
            <a:ext cx="1174844" cy="1371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Nov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smtClean="0"/>
              <a:t>Work</a:t>
            </a:r>
          </a:p>
        </p:txBody>
      </p:sp>
      <p:sp>
        <p:nvSpPr>
          <p:cNvPr id="56" name="Rectangle 55"/>
          <p:cNvSpPr/>
          <p:nvPr/>
        </p:nvSpPr>
        <p:spPr bwMode="auto">
          <a:xfrm>
            <a:off x="6921688" y="2209800"/>
            <a:ext cx="1174844" cy="1371600"/>
          </a:xfrm>
          <a:prstGeom prst="rect">
            <a:avLst/>
          </a:prstGeom>
          <a:solidFill>
            <a:schemeClr val="accent3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DEC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smtClean="0"/>
              <a:t>Close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63" name="Rectangle 62"/>
          <p:cNvSpPr/>
          <p:nvPr/>
        </p:nvSpPr>
        <p:spPr bwMode="auto">
          <a:xfrm>
            <a:off x="1047468" y="4267200"/>
            <a:ext cx="1174844" cy="13716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chemeClr val="bg1"/>
                </a:solidFill>
              </a:rPr>
              <a:t>NOV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b="1" dirty="0" smtClean="0">
                <a:solidFill>
                  <a:schemeClr val="bg1"/>
                </a:solidFill>
              </a:rPr>
              <a:t>Class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</a:rPr>
              <a:t>List</a:t>
            </a:r>
          </a:p>
        </p:txBody>
      </p:sp>
      <p:sp>
        <p:nvSpPr>
          <p:cNvPr id="65" name="Rectangle 64"/>
          <p:cNvSpPr/>
          <p:nvPr/>
        </p:nvSpPr>
        <p:spPr bwMode="auto">
          <a:xfrm>
            <a:off x="2222312" y="4267200"/>
            <a:ext cx="1174844" cy="13716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chemeClr val="bg1"/>
                </a:solidFill>
              </a:rPr>
              <a:t>DEC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b="1" dirty="0" smtClean="0">
                <a:solidFill>
                  <a:schemeClr val="bg1"/>
                </a:solidFill>
              </a:rPr>
              <a:t>Sub-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b="1" dirty="0" smtClean="0">
                <a:solidFill>
                  <a:schemeClr val="bg1"/>
                </a:solidFill>
              </a:rPr>
              <a:t>Project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</a:rPr>
              <a:t>List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b="1" dirty="0" smtClean="0">
                <a:solidFill>
                  <a:schemeClr val="bg1"/>
                </a:solidFill>
              </a:rPr>
              <a:t>Created</a:t>
            </a: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  <p:sp>
        <p:nvSpPr>
          <p:cNvPr id="66" name="Rectangle 65"/>
          <p:cNvSpPr/>
          <p:nvPr/>
        </p:nvSpPr>
        <p:spPr bwMode="auto">
          <a:xfrm>
            <a:off x="3397156" y="4267200"/>
            <a:ext cx="1174844" cy="13716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JAN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smtClean="0"/>
              <a:t>Publish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List</a:t>
            </a:r>
          </a:p>
        </p:txBody>
      </p:sp>
      <p:sp>
        <p:nvSpPr>
          <p:cNvPr id="67" name="Rectangle 66"/>
          <p:cNvSpPr/>
          <p:nvPr/>
        </p:nvSpPr>
        <p:spPr bwMode="auto">
          <a:xfrm>
            <a:off x="4572000" y="4267200"/>
            <a:ext cx="1174844" cy="1371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FEB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smtClean="0"/>
              <a:t>Approvals</a:t>
            </a:r>
          </a:p>
        </p:txBody>
      </p:sp>
      <p:sp>
        <p:nvSpPr>
          <p:cNvPr id="68" name="Rectangle 67"/>
          <p:cNvSpPr/>
          <p:nvPr/>
        </p:nvSpPr>
        <p:spPr bwMode="auto">
          <a:xfrm>
            <a:off x="5746844" y="4267200"/>
            <a:ext cx="1174844" cy="1371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MAR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smtClean="0"/>
              <a:t>Work</a:t>
            </a:r>
          </a:p>
        </p:txBody>
      </p:sp>
      <p:sp>
        <p:nvSpPr>
          <p:cNvPr id="69" name="Rectangle 68"/>
          <p:cNvSpPr/>
          <p:nvPr/>
        </p:nvSpPr>
        <p:spPr bwMode="auto">
          <a:xfrm>
            <a:off x="6921688" y="4267200"/>
            <a:ext cx="1174844" cy="1371600"/>
          </a:xfrm>
          <a:prstGeom prst="rect">
            <a:avLst/>
          </a:prstGeom>
          <a:solidFill>
            <a:schemeClr val="accent3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APR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smtClean="0"/>
              <a:t>Close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38976" y="1720334"/>
            <a:ext cx="68660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Each year, timing subject to minor adjustments by each institution</a:t>
            </a:r>
            <a:endParaRPr lang="en-US" dirty="0"/>
          </a:p>
        </p:txBody>
      </p:sp>
      <p:sp>
        <p:nvSpPr>
          <p:cNvPr id="70" name="TextBox 69"/>
          <p:cNvSpPr txBox="1"/>
          <p:nvPr/>
        </p:nvSpPr>
        <p:spPr>
          <a:xfrm>
            <a:off x="1190337" y="3715308"/>
            <a:ext cx="6814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Assumes 16 week programs could be adjusted by each institution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68376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Features of Project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Develop Project Scope Statement (PSS) for components of existing PSSs</a:t>
            </a:r>
          </a:p>
          <a:p>
            <a:r>
              <a:rPr lang="en-US" sz="2000" dirty="0" smtClean="0"/>
              <a:t>Provide Work Group with guidance on breaking existing projects into project components</a:t>
            </a:r>
          </a:p>
          <a:p>
            <a:r>
              <a:rPr lang="en-US" sz="2000" dirty="0" smtClean="0"/>
              <a:t>Develop process for working with university professors</a:t>
            </a:r>
          </a:p>
          <a:p>
            <a:r>
              <a:rPr lang="en-US" sz="2000" dirty="0" smtClean="0"/>
              <a:t>Develop process for connecting components to the project using existing HL7 tools (</a:t>
            </a:r>
            <a:r>
              <a:rPr lang="en-US" sz="2000" dirty="0" err="1" smtClean="0"/>
              <a:t>gForge</a:t>
            </a:r>
            <a:r>
              <a:rPr lang="en-US" sz="2000" dirty="0" smtClean="0"/>
              <a:t> and/or Project Insight)</a:t>
            </a:r>
          </a:p>
          <a:p>
            <a:r>
              <a:rPr lang="en-US" sz="2000" dirty="0" smtClean="0"/>
              <a:t>Provide wiki pages to be references by university for students to register for projects with HL7 and their professor</a:t>
            </a:r>
          </a:p>
          <a:p>
            <a:r>
              <a:rPr lang="en-US" sz="2000" dirty="0" smtClean="0"/>
              <a:t>Provide students with a guide to assist in their engagement with HL7</a:t>
            </a:r>
          </a:p>
          <a:p>
            <a:r>
              <a:rPr lang="en-US" sz="2000" dirty="0" smtClean="0"/>
              <a:t>Evaluate program and determine if the project was a success and should continue as an on going program</a:t>
            </a:r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55A95-33DE-47FA-8BBF-7739EFDB6290}" type="datetime1">
              <a:rPr lang="en-US" smtClean="0"/>
              <a:t>2/2/2015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D36790-EF9F-4521-A783-189BE19EEE4B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135102"/>
      </p:ext>
    </p:extLst>
  </p:cSld>
  <p:clrMapOvr>
    <a:masterClrMapping/>
  </p:clrMapOvr>
</p:sld>
</file>

<file path=ppt/theme/theme1.xml><?xml version="1.0" encoding="utf-8"?>
<a:theme xmlns:a="http://schemas.openxmlformats.org/drawingml/2006/main" name="Refined">
  <a:themeElements>
    <a:clrScheme name="Refined 6">
      <a:dk1>
        <a:srgbClr val="000000"/>
      </a:dk1>
      <a:lt1>
        <a:srgbClr val="FFFFFF"/>
      </a:lt1>
      <a:dk2>
        <a:srgbClr val="000000"/>
      </a:dk2>
      <a:lt2>
        <a:srgbClr val="C0C0C0"/>
      </a:lt2>
      <a:accent1>
        <a:srgbClr val="CC3300"/>
      </a:accent1>
      <a:accent2>
        <a:srgbClr val="666699"/>
      </a:accent2>
      <a:accent3>
        <a:srgbClr val="FFFFFF"/>
      </a:accent3>
      <a:accent4>
        <a:srgbClr val="000000"/>
      </a:accent4>
      <a:accent5>
        <a:srgbClr val="E2ADAA"/>
      </a:accent5>
      <a:accent6>
        <a:srgbClr val="5C5C8A"/>
      </a:accent6>
      <a:hlink>
        <a:srgbClr val="999900"/>
      </a:hlink>
      <a:folHlink>
        <a:srgbClr val="4D4D4D"/>
      </a:folHlink>
    </a:clrScheme>
    <a:fontScheme name="Refined">
      <a:majorFont>
        <a:latin typeface="Verdan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Refined 1">
        <a:dk1>
          <a:srgbClr val="666633"/>
        </a:dk1>
        <a:lt1>
          <a:srgbClr val="FFFFFF"/>
        </a:lt1>
        <a:dk2>
          <a:srgbClr val="000000"/>
        </a:dk2>
        <a:lt2>
          <a:srgbClr val="FFFFFF"/>
        </a:lt2>
        <a:accent1>
          <a:srgbClr val="666699"/>
        </a:accent1>
        <a:accent2>
          <a:srgbClr val="990000"/>
        </a:accent2>
        <a:accent3>
          <a:srgbClr val="AAAAAA"/>
        </a:accent3>
        <a:accent4>
          <a:srgbClr val="DADADA"/>
        </a:accent4>
        <a:accent5>
          <a:srgbClr val="B8B8CA"/>
        </a:accent5>
        <a:accent6>
          <a:srgbClr val="8A0000"/>
        </a:accent6>
        <a:hlink>
          <a:srgbClr val="999900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fined 2">
        <a:dk1>
          <a:srgbClr val="4D4D4D"/>
        </a:dk1>
        <a:lt1>
          <a:srgbClr val="FFFFFF"/>
        </a:lt1>
        <a:dk2>
          <a:srgbClr val="4A1102"/>
        </a:dk2>
        <a:lt2>
          <a:srgbClr val="FFFFFF"/>
        </a:lt2>
        <a:accent1>
          <a:srgbClr val="CC3300"/>
        </a:accent1>
        <a:accent2>
          <a:srgbClr val="666699"/>
        </a:accent2>
        <a:accent3>
          <a:srgbClr val="B1AAAA"/>
        </a:accent3>
        <a:accent4>
          <a:srgbClr val="DADADA"/>
        </a:accent4>
        <a:accent5>
          <a:srgbClr val="E2ADAA"/>
        </a:accent5>
        <a:accent6>
          <a:srgbClr val="5C5C8A"/>
        </a:accent6>
        <a:hlink>
          <a:srgbClr val="FF9900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fined 3">
        <a:dk1>
          <a:srgbClr val="666699"/>
        </a:dk1>
        <a:lt1>
          <a:srgbClr val="FFFFFF"/>
        </a:lt1>
        <a:dk2>
          <a:srgbClr val="400040"/>
        </a:dk2>
        <a:lt2>
          <a:srgbClr val="FFFFFF"/>
        </a:lt2>
        <a:accent1>
          <a:srgbClr val="FFCC00"/>
        </a:accent1>
        <a:accent2>
          <a:srgbClr val="FF3300"/>
        </a:accent2>
        <a:accent3>
          <a:srgbClr val="AFAAAF"/>
        </a:accent3>
        <a:accent4>
          <a:srgbClr val="DADADA"/>
        </a:accent4>
        <a:accent5>
          <a:srgbClr val="FFE2AA"/>
        </a:accent5>
        <a:accent6>
          <a:srgbClr val="E72D00"/>
        </a:accent6>
        <a:hlink>
          <a:srgbClr val="CC99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fined 4">
        <a:dk1>
          <a:srgbClr val="4D4D4D"/>
        </a:dk1>
        <a:lt1>
          <a:srgbClr val="FFFFFF"/>
        </a:lt1>
        <a:dk2>
          <a:srgbClr val="006699"/>
        </a:dk2>
        <a:lt2>
          <a:srgbClr val="CCECFF"/>
        </a:lt2>
        <a:accent1>
          <a:srgbClr val="339966"/>
        </a:accent1>
        <a:accent2>
          <a:srgbClr val="3366FF"/>
        </a:accent2>
        <a:accent3>
          <a:srgbClr val="AAB8CA"/>
        </a:accent3>
        <a:accent4>
          <a:srgbClr val="DADADA"/>
        </a:accent4>
        <a:accent5>
          <a:srgbClr val="ADCAB8"/>
        </a:accent5>
        <a:accent6>
          <a:srgbClr val="2D5CE7"/>
        </a:accent6>
        <a:hlink>
          <a:srgbClr val="33CCFF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fined 5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FF6600"/>
        </a:accent1>
        <a:accent2>
          <a:srgbClr val="FF9933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8A2D"/>
        </a:accent6>
        <a:hlink>
          <a:srgbClr val="FFCC00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fined 6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CC3300"/>
        </a:accent1>
        <a:accent2>
          <a:srgbClr val="666699"/>
        </a:accent2>
        <a:accent3>
          <a:srgbClr val="FFFFFF"/>
        </a:accent3>
        <a:accent4>
          <a:srgbClr val="000000"/>
        </a:accent4>
        <a:accent5>
          <a:srgbClr val="E2ADAA"/>
        </a:accent5>
        <a:accent6>
          <a:srgbClr val="5C5C8A"/>
        </a:accent6>
        <a:hlink>
          <a:srgbClr val="999900"/>
        </a:hlink>
        <a:folHlink>
          <a:srgbClr val="4D4D4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fined 7">
        <a:dk1>
          <a:srgbClr val="000000"/>
        </a:dk1>
        <a:lt1>
          <a:srgbClr val="FFFFFF"/>
        </a:lt1>
        <a:dk2>
          <a:srgbClr val="000066"/>
        </a:dk2>
        <a:lt2>
          <a:srgbClr val="333399"/>
        </a:lt2>
        <a:accent1>
          <a:srgbClr val="3399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8AE7"/>
        </a:accent6>
        <a:hlink>
          <a:srgbClr val="00CCFF"/>
        </a:hlink>
        <a:folHlink>
          <a:srgbClr val="5F5F5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437</TotalTime>
  <Words>349</Words>
  <Application>Microsoft Office PowerPoint</Application>
  <PresentationFormat>On-screen Show (4:3)</PresentationFormat>
  <Paragraphs>99</Paragraphs>
  <Slides>5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Refined</vt:lpstr>
      <vt:lpstr>HL7/College/University Internship Program</vt:lpstr>
      <vt:lpstr>Overview</vt:lpstr>
      <vt:lpstr>Internship Workflow</vt:lpstr>
      <vt:lpstr>Internship Timelines</vt:lpstr>
      <vt:lpstr>Key Features of Project</vt:lpstr>
    </vt:vector>
  </TitlesOfParts>
  <Company>Stewardshop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Shelly Ross</dc:creator>
  <cp:lastModifiedBy>Ken McCaslin</cp:lastModifiedBy>
  <cp:revision>35</cp:revision>
  <dcterms:created xsi:type="dcterms:W3CDTF">2008-01-21T06:12:12Z</dcterms:created>
  <dcterms:modified xsi:type="dcterms:W3CDTF">2015-02-03T00:09:31Z</dcterms:modified>
</cp:coreProperties>
</file>