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73"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4" r:id="rId19"/>
    <p:sldId id="275" r:id="rId20"/>
    <p:sldId id="276" r:id="rId21"/>
    <p:sldId id="277" r:id="rId22"/>
    <p:sldId id="278" r:id="rId23"/>
    <p:sldId id="279" r:id="rId24"/>
    <p:sldId id="281"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72"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3C81D5-FE2B-49F8-A7E5-7340E5FFF0DE}"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161524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C81D5-FE2B-49F8-A7E5-7340E5FFF0DE}"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4141494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C81D5-FE2B-49F8-A7E5-7340E5FFF0DE}"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214860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3C81D5-FE2B-49F8-A7E5-7340E5FFF0DE}"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80948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3C81D5-FE2B-49F8-A7E5-7340E5FFF0DE}" type="datetimeFigureOut">
              <a:rPr lang="en-US" smtClean="0"/>
              <a:t>5/29/2015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34041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3C81D5-FE2B-49F8-A7E5-7340E5FFF0DE}"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130057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3C81D5-FE2B-49F8-A7E5-7340E5FFF0DE}" type="datetimeFigureOut">
              <a:rPr lang="en-US" smtClean="0"/>
              <a:t>5/29/2015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3936489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3C81D5-FE2B-49F8-A7E5-7340E5FFF0DE}" type="datetimeFigureOut">
              <a:rPr lang="en-US" smtClean="0"/>
              <a:t>5/29/2015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5379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C81D5-FE2B-49F8-A7E5-7340E5FFF0DE}" type="datetimeFigureOut">
              <a:rPr lang="en-US" smtClean="0"/>
              <a:t>5/29/2015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176599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C81D5-FE2B-49F8-A7E5-7340E5FFF0DE}"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686582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3C81D5-FE2B-49F8-A7E5-7340E5FFF0DE}" type="datetimeFigureOut">
              <a:rPr lang="en-US" smtClean="0"/>
              <a:t>5/29/2015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D8639-98F4-41B4-A95C-16A9893EA2E4}" type="slidenum">
              <a:rPr lang="en-US" smtClean="0"/>
              <a:t>‹#›</a:t>
            </a:fld>
            <a:endParaRPr lang="en-US"/>
          </a:p>
        </p:txBody>
      </p:sp>
    </p:spTree>
    <p:extLst>
      <p:ext uri="{BB962C8B-B14F-4D97-AF65-F5344CB8AC3E}">
        <p14:creationId xmlns:p14="http://schemas.microsoft.com/office/powerpoint/2010/main" val="2498460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C81D5-FE2B-49F8-A7E5-7340E5FFF0DE}" type="datetimeFigureOut">
              <a:rPr lang="en-US" smtClean="0"/>
              <a:t>5/29/2015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D8639-98F4-41B4-A95C-16A9893EA2E4}" type="slidenum">
              <a:rPr lang="en-US" smtClean="0"/>
              <a:t>‹#›</a:t>
            </a:fld>
            <a:endParaRPr lang="en-US"/>
          </a:p>
        </p:txBody>
      </p:sp>
    </p:spTree>
    <p:extLst>
      <p:ext uri="{BB962C8B-B14F-4D97-AF65-F5344CB8AC3E}">
        <p14:creationId xmlns:p14="http://schemas.microsoft.com/office/powerpoint/2010/main" val="358308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“Empty” BRIDG Classes</a:t>
            </a:r>
            <a:endParaRPr lang="en-US" dirty="0"/>
          </a:p>
        </p:txBody>
      </p:sp>
      <p:sp>
        <p:nvSpPr>
          <p:cNvPr id="3" name="Subtitle 2"/>
          <p:cNvSpPr>
            <a:spLocks noGrp="1"/>
          </p:cNvSpPr>
          <p:nvPr>
            <p:ph type="subTitle" idx="1"/>
          </p:nvPr>
        </p:nvSpPr>
        <p:spPr/>
        <p:txBody>
          <a:bodyPr>
            <a:normAutofit lnSpcReduction="10000"/>
          </a:bodyPr>
          <a:lstStyle/>
          <a:p>
            <a:r>
              <a:rPr lang="en-US" dirty="0" smtClean="0"/>
              <a:t>First Draft:  May 29, 2015</a:t>
            </a:r>
          </a:p>
          <a:p>
            <a:r>
              <a:rPr lang="en-US" dirty="0" smtClean="0"/>
              <a:t>Last Edited:</a:t>
            </a:r>
            <a:r>
              <a:rPr lang="en-US" dirty="0" smtClean="0"/>
              <a:t>  June 1, </a:t>
            </a:r>
            <a:r>
              <a:rPr lang="en-US" dirty="0" smtClean="0"/>
              <a:t>2015</a:t>
            </a:r>
          </a:p>
          <a:p>
            <a:r>
              <a:rPr lang="en-US" dirty="0" smtClean="0"/>
              <a:t>Prepared by Wendy Ver Hoef</a:t>
            </a:r>
          </a:p>
          <a:p>
            <a:r>
              <a:rPr lang="en-US" dirty="0" err="1" smtClean="0"/>
              <a:t>Samvit</a:t>
            </a:r>
            <a:r>
              <a:rPr lang="en-US" dirty="0" smtClean="0"/>
              <a:t> Solutions/NCI Contractor</a:t>
            </a:r>
            <a:endParaRPr lang="en-US" dirty="0"/>
          </a:p>
        </p:txBody>
      </p:sp>
    </p:spTree>
    <p:extLst>
      <p:ext uri="{BB962C8B-B14F-4D97-AF65-F5344CB8AC3E}">
        <p14:creationId xmlns:p14="http://schemas.microsoft.com/office/powerpoint/2010/main" val="371020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&amp; Material Resource</a:t>
            </a:r>
            <a:endParaRPr lang="en-US" dirty="0"/>
          </a:p>
        </p:txBody>
      </p:sp>
      <p:sp>
        <p:nvSpPr>
          <p:cNvPr id="3" name="Content Placeholder 2"/>
          <p:cNvSpPr>
            <a:spLocks noGrp="1"/>
          </p:cNvSpPr>
          <p:nvPr>
            <p:ph idx="1"/>
          </p:nvPr>
        </p:nvSpPr>
        <p:spPr>
          <a:xfrm>
            <a:off x="838200" y="1825624"/>
            <a:ext cx="10515600" cy="4915417"/>
          </a:xfrm>
        </p:spPr>
        <p:txBody>
          <a:bodyPr>
            <a:normAutofit fontScale="77500" lnSpcReduction="20000"/>
          </a:bodyPr>
          <a:lstStyle/>
          <a:p>
            <a:r>
              <a:rPr lang="en-US" dirty="0"/>
              <a:t>No distinct attributes or associations</a:t>
            </a:r>
          </a:p>
          <a:p>
            <a:r>
              <a:rPr lang="en-US" dirty="0" smtClean="0"/>
              <a:t>Funding has a subclass</a:t>
            </a:r>
          </a:p>
          <a:p>
            <a:r>
              <a:rPr lang="en-US" b="1" dirty="0" smtClean="0"/>
              <a:t>Resource</a:t>
            </a:r>
            <a:r>
              <a:rPr lang="en-US" dirty="0" smtClean="0"/>
              <a:t> (other names, notes empty):</a:t>
            </a:r>
          </a:p>
          <a:p>
            <a:pPr lvl="1"/>
            <a:r>
              <a:rPr lang="en-US" smtClean="0"/>
              <a:t>DEFINITION:  </a:t>
            </a:r>
            <a:r>
              <a:rPr lang="en-US" dirty="0" smtClean="0"/>
              <a:t>Items </a:t>
            </a:r>
            <a:r>
              <a:rPr lang="en-US" dirty="0"/>
              <a:t>necessary to support a research study.</a:t>
            </a:r>
          </a:p>
          <a:p>
            <a:pPr lvl="1"/>
            <a:r>
              <a:rPr lang="en-US" dirty="0" smtClean="0"/>
              <a:t>EXAMPLE(S):  Funding</a:t>
            </a:r>
            <a:r>
              <a:rPr lang="en-US" dirty="0"/>
              <a:t>, material, labor</a:t>
            </a:r>
          </a:p>
          <a:p>
            <a:r>
              <a:rPr lang="en-US" b="1" dirty="0" smtClean="0"/>
              <a:t>Funding</a:t>
            </a:r>
            <a:r>
              <a:rPr lang="en-US" dirty="0" smtClean="0"/>
              <a:t> (</a:t>
            </a:r>
            <a:r>
              <a:rPr lang="en-US" dirty="0"/>
              <a:t>other names, notes empty)</a:t>
            </a:r>
            <a:r>
              <a:rPr lang="en-US" dirty="0" smtClean="0"/>
              <a:t>:</a:t>
            </a:r>
          </a:p>
          <a:p>
            <a:pPr lvl="1"/>
            <a:r>
              <a:rPr lang="en-US" smtClean="0"/>
              <a:t>DEFINITION:  </a:t>
            </a:r>
            <a:r>
              <a:rPr lang="en-US" dirty="0" smtClean="0"/>
              <a:t>Fiscal </a:t>
            </a:r>
            <a:r>
              <a:rPr lang="en-US" dirty="0"/>
              <a:t>support for research from industry, government, or non-commercial, non-governmental organizations.</a:t>
            </a:r>
          </a:p>
          <a:p>
            <a:pPr lvl="1"/>
            <a:r>
              <a:rPr lang="en-US" dirty="0" smtClean="0"/>
              <a:t>EXAMPLE(S):  Funding </a:t>
            </a:r>
            <a:r>
              <a:rPr lang="en-US" dirty="0"/>
              <a:t>from pharmaceutical, device or biotechnology companies, the US NIH or the Gates Foundation.</a:t>
            </a:r>
            <a:endParaRPr lang="en-US" dirty="0" smtClean="0"/>
          </a:p>
          <a:p>
            <a:r>
              <a:rPr lang="en-US" b="1" dirty="0" err="1" smtClean="0"/>
              <a:t>GovernmentFunding</a:t>
            </a:r>
            <a:r>
              <a:rPr lang="en-US" dirty="0"/>
              <a:t> (other names, notes empty)</a:t>
            </a:r>
            <a:r>
              <a:rPr lang="en-US" dirty="0" smtClean="0"/>
              <a:t>:</a:t>
            </a:r>
            <a:endParaRPr lang="en-US" dirty="0"/>
          </a:p>
          <a:p>
            <a:pPr lvl="1"/>
            <a:r>
              <a:rPr lang="en-US" smtClean="0"/>
              <a:t>DEFINITION:  </a:t>
            </a:r>
            <a:r>
              <a:rPr lang="en-US" dirty="0" smtClean="0"/>
              <a:t>Fiscal </a:t>
            </a:r>
            <a:r>
              <a:rPr lang="en-US" dirty="0"/>
              <a:t>support from governmental organizations.</a:t>
            </a:r>
          </a:p>
          <a:p>
            <a:pPr lvl="1"/>
            <a:r>
              <a:rPr lang="en-US" dirty="0" smtClean="0"/>
              <a:t>EXAMPLE(S):  United </a:t>
            </a:r>
            <a:r>
              <a:rPr lang="en-US" dirty="0"/>
              <a:t>States National Institutes of Health (NIH)</a:t>
            </a:r>
            <a:endParaRPr lang="en-US" dirty="0" smtClean="0"/>
          </a:p>
          <a:p>
            <a:r>
              <a:rPr lang="en-US" b="1" dirty="0" err="1" smtClean="0"/>
              <a:t>MaterialResource</a:t>
            </a:r>
            <a:r>
              <a:rPr lang="en-US" dirty="0"/>
              <a:t> (other names, notes empty)</a:t>
            </a:r>
            <a:r>
              <a:rPr lang="en-US" dirty="0" smtClean="0"/>
              <a:t>:</a:t>
            </a:r>
          </a:p>
          <a:p>
            <a:pPr lvl="1"/>
            <a:r>
              <a:rPr lang="en-US" smtClean="0"/>
              <a:t>DEFINITION:  </a:t>
            </a:r>
            <a:r>
              <a:rPr lang="en-US" dirty="0" smtClean="0"/>
              <a:t>Physical </a:t>
            </a:r>
            <a:r>
              <a:rPr lang="en-US" dirty="0"/>
              <a:t>supplies provided by an individual company, institution, or organization for the conduct of research.</a:t>
            </a:r>
          </a:p>
          <a:p>
            <a:pPr lvl="1"/>
            <a:r>
              <a:rPr lang="en-US" dirty="0" smtClean="0"/>
              <a:t>EXAMPLE(S):  In </a:t>
            </a:r>
            <a:r>
              <a:rPr lang="en-US" dirty="0"/>
              <a:t>kind contributions, donations of study drug, device, etc.</a:t>
            </a:r>
          </a:p>
          <a:p>
            <a:pPr lvl="1"/>
            <a:endParaRPr lang="en-US" dirty="0"/>
          </a:p>
        </p:txBody>
      </p:sp>
      <p:pic>
        <p:nvPicPr>
          <p:cNvPr id="4" name="Picture 3"/>
          <p:cNvPicPr>
            <a:picLocks noChangeAspect="1"/>
          </p:cNvPicPr>
          <p:nvPr/>
        </p:nvPicPr>
        <p:blipFill rotWithShape="1">
          <a:blip r:embed="rId2"/>
          <a:srcRect l="4970" t="6954" r="4508" b="9247"/>
          <a:stretch/>
        </p:blipFill>
        <p:spPr>
          <a:xfrm>
            <a:off x="7666074" y="0"/>
            <a:ext cx="4366438" cy="3840936"/>
          </a:xfrm>
          <a:prstGeom prst="rect">
            <a:avLst/>
          </a:prstGeom>
        </p:spPr>
      </p:pic>
      <p:sp>
        <p:nvSpPr>
          <p:cNvPr id="5" name="Oval 4"/>
          <p:cNvSpPr/>
          <p:nvPr/>
        </p:nvSpPr>
        <p:spPr>
          <a:xfrm>
            <a:off x="7842739" y="929123"/>
            <a:ext cx="1242646"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073662" y="929123"/>
            <a:ext cx="1242646"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788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heel(1)">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2512" y="1"/>
            <a:ext cx="6941288" cy="1690688"/>
          </a:xfrm>
        </p:spPr>
        <p:txBody>
          <a:bodyPr/>
          <a:lstStyle/>
          <a:p>
            <a:r>
              <a:rPr lang="en-US" dirty="0" err="1" smtClean="0"/>
              <a:t>SpecimenProcessingProtocol</a:t>
            </a:r>
            <a:r>
              <a:rPr lang="en-US" dirty="0" smtClean="0"/>
              <a:t> and </a:t>
            </a:r>
            <a:r>
              <a:rPr lang="en-US" dirty="0" err="1" smtClean="0"/>
              <a:t>ImageAcquisitionProtocol</a:t>
            </a:r>
            <a:endParaRPr lang="en-US" dirty="0"/>
          </a:p>
        </p:txBody>
      </p:sp>
      <p:sp>
        <p:nvSpPr>
          <p:cNvPr id="3" name="Content Placeholder 2"/>
          <p:cNvSpPr>
            <a:spLocks noGrp="1"/>
          </p:cNvSpPr>
          <p:nvPr>
            <p:ph idx="1"/>
          </p:nvPr>
        </p:nvSpPr>
        <p:spPr>
          <a:xfrm>
            <a:off x="4412512" y="1616148"/>
            <a:ext cx="7779488" cy="5241851"/>
          </a:xfrm>
        </p:spPr>
        <p:txBody>
          <a:bodyPr>
            <a:normAutofit fontScale="70000" lnSpcReduction="20000"/>
          </a:bodyPr>
          <a:lstStyle/>
          <a:p>
            <a:r>
              <a:rPr lang="en-US" dirty="0"/>
              <a:t>No distinct attributes or associations</a:t>
            </a:r>
          </a:p>
          <a:p>
            <a:r>
              <a:rPr lang="en-US" dirty="0"/>
              <a:t>No subclasses</a:t>
            </a:r>
          </a:p>
          <a:p>
            <a:r>
              <a:rPr lang="en-US" dirty="0" smtClean="0"/>
              <a:t>Protocol:</a:t>
            </a:r>
          </a:p>
          <a:p>
            <a:pPr lvl="1"/>
            <a:r>
              <a:rPr lang="en-US" smtClean="0"/>
              <a:t>DEFINITION:  </a:t>
            </a:r>
            <a:r>
              <a:rPr lang="en-US" dirty="0" smtClean="0"/>
              <a:t>A </a:t>
            </a:r>
            <a:r>
              <a:rPr lang="en-US" dirty="0"/>
              <a:t>composite activity that serves as a rule that guides how activities should be performed.</a:t>
            </a:r>
          </a:p>
          <a:p>
            <a:pPr lvl="1"/>
            <a:r>
              <a:rPr lang="en-US" dirty="0" smtClean="0"/>
              <a:t>EXAMPLE(S</a:t>
            </a:r>
            <a:r>
              <a:rPr lang="en-US" dirty="0"/>
              <a:t>):  Specimen Collection Protocol; Specimen Processing Protocol; Image Acquisition Protocol</a:t>
            </a:r>
          </a:p>
          <a:p>
            <a:pPr lvl="1"/>
            <a:r>
              <a:rPr lang="en-US" dirty="0" smtClean="0"/>
              <a:t>OTHER </a:t>
            </a:r>
            <a:r>
              <a:rPr lang="en-US" dirty="0"/>
              <a:t>NAME(S):</a:t>
            </a:r>
          </a:p>
          <a:p>
            <a:pPr lvl="1"/>
            <a:r>
              <a:rPr lang="en-US" dirty="0" smtClean="0"/>
              <a:t>QUESTION(S):  1</a:t>
            </a:r>
            <a:r>
              <a:rPr lang="en-US" dirty="0"/>
              <a:t>.  Should BRIDG consider renaming this class to </a:t>
            </a:r>
            <a:r>
              <a:rPr lang="en-US" dirty="0" err="1"/>
              <a:t>ProcessProtocol</a:t>
            </a:r>
            <a:r>
              <a:rPr lang="en-US" dirty="0"/>
              <a:t> to distinguish it from other kinds of protocols?  (See NOTE(S) below</a:t>
            </a:r>
            <a:r>
              <a:rPr lang="en-US" dirty="0" smtClean="0"/>
              <a:t>.)</a:t>
            </a:r>
            <a:endParaRPr lang="en-US" dirty="0"/>
          </a:p>
          <a:p>
            <a:pPr lvl="1"/>
            <a:r>
              <a:rPr lang="en-US" dirty="0"/>
              <a:t>NOTE(S</a:t>
            </a:r>
            <a:r>
              <a:rPr lang="en-US" dirty="0" smtClean="0"/>
              <a:t>):  (see next slide – too long to include here)</a:t>
            </a:r>
          </a:p>
          <a:p>
            <a:r>
              <a:rPr lang="en-US" dirty="0" err="1" smtClean="0"/>
              <a:t>SpecimenProcessingProtocol</a:t>
            </a:r>
            <a:r>
              <a:rPr lang="en-US" dirty="0" smtClean="0"/>
              <a:t> (examples, other names, notes empty):</a:t>
            </a:r>
          </a:p>
          <a:p>
            <a:pPr lvl="1"/>
            <a:r>
              <a:rPr lang="en-US" smtClean="0"/>
              <a:t>DEFINITION:  </a:t>
            </a:r>
            <a:r>
              <a:rPr lang="en-US" dirty="0" smtClean="0"/>
              <a:t>A </a:t>
            </a:r>
            <a:r>
              <a:rPr lang="en-US" dirty="0"/>
              <a:t>defined set of procedures that governs the processing of </a:t>
            </a:r>
            <a:r>
              <a:rPr lang="en-US" dirty="0" err="1"/>
              <a:t>biospecimens</a:t>
            </a:r>
            <a:r>
              <a:rPr lang="en-US" dirty="0"/>
              <a:t>.</a:t>
            </a:r>
            <a:endParaRPr lang="en-US" dirty="0" smtClean="0"/>
          </a:p>
          <a:p>
            <a:r>
              <a:rPr lang="en-US" dirty="0" err="1" smtClean="0"/>
              <a:t>ImageAcquisitionProtocol</a:t>
            </a:r>
            <a:r>
              <a:rPr lang="en-US" dirty="0" smtClean="0"/>
              <a:t>:</a:t>
            </a:r>
          </a:p>
          <a:p>
            <a:pPr lvl="1"/>
            <a:r>
              <a:rPr lang="en-US" smtClean="0"/>
              <a:t>DEFINITION:  </a:t>
            </a:r>
            <a:r>
              <a:rPr lang="en-US" dirty="0" smtClean="0"/>
              <a:t>Provides </a:t>
            </a:r>
            <a:r>
              <a:rPr lang="en-US" dirty="0"/>
              <a:t>the study-specific details for image capture, such as a complete description of imaging parameters, appropriate instrumentation, timelines, subject positioning, etc.</a:t>
            </a:r>
          </a:p>
        </p:txBody>
      </p:sp>
      <p:pic>
        <p:nvPicPr>
          <p:cNvPr id="4" name="Picture 3"/>
          <p:cNvPicPr>
            <a:picLocks noChangeAspect="1"/>
          </p:cNvPicPr>
          <p:nvPr/>
        </p:nvPicPr>
        <p:blipFill rotWithShape="1">
          <a:blip r:embed="rId2"/>
          <a:srcRect l="6366" t="4531" r="5180" b="6548"/>
          <a:stretch/>
        </p:blipFill>
        <p:spPr>
          <a:xfrm>
            <a:off x="0" y="0"/>
            <a:ext cx="4439257" cy="6858000"/>
          </a:xfrm>
          <a:prstGeom prst="rect">
            <a:avLst/>
          </a:prstGeom>
        </p:spPr>
      </p:pic>
      <p:sp>
        <p:nvSpPr>
          <p:cNvPr id="5" name="Oval 4"/>
          <p:cNvSpPr/>
          <p:nvPr/>
        </p:nvSpPr>
        <p:spPr>
          <a:xfrm>
            <a:off x="0" y="3672323"/>
            <a:ext cx="2239108"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332893" y="3660599"/>
            <a:ext cx="2239108"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621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heel(1)">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1274" y="1"/>
            <a:ext cx="8559210" cy="606055"/>
          </a:xfrm>
        </p:spPr>
        <p:txBody>
          <a:bodyPr>
            <a:normAutofit fontScale="90000"/>
          </a:bodyPr>
          <a:lstStyle/>
          <a:p>
            <a:r>
              <a:rPr lang="en-US" dirty="0" smtClean="0"/>
              <a:t>Full Protocol Description for Reference</a:t>
            </a:r>
            <a:endParaRPr lang="en-US" dirty="0"/>
          </a:p>
        </p:txBody>
      </p:sp>
      <p:sp>
        <p:nvSpPr>
          <p:cNvPr id="3" name="Content Placeholder 2"/>
          <p:cNvSpPr>
            <a:spLocks noGrp="1"/>
          </p:cNvSpPr>
          <p:nvPr>
            <p:ph idx="1"/>
          </p:nvPr>
        </p:nvSpPr>
        <p:spPr>
          <a:xfrm>
            <a:off x="3583172" y="510364"/>
            <a:ext cx="8608828" cy="6347636"/>
          </a:xfrm>
        </p:spPr>
        <p:txBody>
          <a:bodyPr>
            <a:noAutofit/>
          </a:bodyPr>
          <a:lstStyle/>
          <a:p>
            <a:r>
              <a:rPr lang="en-US" sz="1400" smtClean="0"/>
              <a:t>DEFINITION:  </a:t>
            </a:r>
            <a:r>
              <a:rPr lang="en-US" sz="1400" dirty="0" smtClean="0"/>
              <a:t>A </a:t>
            </a:r>
            <a:r>
              <a:rPr lang="en-US" sz="1400" dirty="0"/>
              <a:t>composite activity that serves as a rule that guides how activities should be performed.</a:t>
            </a:r>
          </a:p>
          <a:p>
            <a:r>
              <a:rPr lang="en-US" sz="1400" dirty="0" smtClean="0"/>
              <a:t>EXAMPLE(S</a:t>
            </a:r>
            <a:r>
              <a:rPr lang="en-US" sz="1400" dirty="0"/>
              <a:t>):  Specimen Collection Protocol; Specimen Processing Protocol; Image Acquisition Protocol</a:t>
            </a:r>
          </a:p>
          <a:p>
            <a:r>
              <a:rPr lang="en-US" sz="1400" dirty="0" smtClean="0"/>
              <a:t>OTHER </a:t>
            </a:r>
            <a:r>
              <a:rPr lang="en-US" sz="1400" dirty="0"/>
              <a:t>NAME(S):</a:t>
            </a:r>
          </a:p>
          <a:p>
            <a:r>
              <a:rPr lang="en-US" sz="1400" dirty="0" smtClean="0"/>
              <a:t>QUESTION(S):  1</a:t>
            </a:r>
            <a:r>
              <a:rPr lang="en-US" sz="1400" dirty="0"/>
              <a:t>.  Should BRIDG consider renaming this class to </a:t>
            </a:r>
            <a:r>
              <a:rPr lang="en-US" sz="1400" dirty="0" err="1"/>
              <a:t>ProcessProtocol</a:t>
            </a:r>
            <a:r>
              <a:rPr lang="en-US" sz="1400" dirty="0"/>
              <a:t> to distinguish it from other kinds of protocols?  (See NOTE(S) below</a:t>
            </a:r>
            <a:r>
              <a:rPr lang="en-US" sz="1400" dirty="0" smtClean="0"/>
              <a:t>.)</a:t>
            </a:r>
            <a:endParaRPr lang="en-US" sz="1400" dirty="0"/>
          </a:p>
          <a:p>
            <a:r>
              <a:rPr lang="en-US" sz="1400" dirty="0"/>
              <a:t>NOTE(S</a:t>
            </a:r>
            <a:r>
              <a:rPr lang="en-US" sz="1400" dirty="0" smtClean="0"/>
              <a:t>):  In </a:t>
            </a:r>
            <a:r>
              <a:rPr lang="en-US" sz="1400" dirty="0"/>
              <a:t>modeling, often the same term is used to mean different things and a single concept can have more than one name.  In the healthcare arena, the term "protocol" is somewhat overloaded and must be qualified to provide semantic context.  Therefore during the early years of the BRIDG project, the term "study protocol" was chosen to disambiguate the concept of the detailed plan for a clinical study (the scope of BRIDG at that time) from other kinds of protocols such as are common in life sciences. In BRIDG, the notion of a study protocol is very specific in purpose and includes (but is not limited to) the design, statistical considerations, activities to test a particular hypothesis or answer a particular question that is the basis of the study, characteristics, specifications, objective(s), background, pre-study/study/post-study portions of the plan (including the design, methodology, statistical considerations, organization).  For a more complete discussion of the notion of the study protocol see the classes </a:t>
            </a:r>
            <a:r>
              <a:rPr lang="en-US" sz="1400" dirty="0" err="1"/>
              <a:t>StudyProtocol</a:t>
            </a:r>
            <a:r>
              <a:rPr lang="en-US" sz="1400" dirty="0"/>
              <a:t>, </a:t>
            </a:r>
            <a:r>
              <a:rPr lang="en-US" sz="1400" dirty="0" err="1"/>
              <a:t>StudyProtocolVersion</a:t>
            </a:r>
            <a:r>
              <a:rPr lang="en-US" sz="1400" dirty="0"/>
              <a:t>, </a:t>
            </a:r>
            <a:r>
              <a:rPr lang="en-US" sz="1400" dirty="0" err="1"/>
              <a:t>StudyProtocolDocument</a:t>
            </a:r>
            <a:r>
              <a:rPr lang="en-US" sz="1400" dirty="0"/>
              <a:t>, </a:t>
            </a:r>
            <a:r>
              <a:rPr lang="en-US" sz="1400" dirty="0" err="1"/>
              <a:t>StudyProtocolDocumentVersion</a:t>
            </a:r>
            <a:r>
              <a:rPr lang="en-US" sz="1400" dirty="0"/>
              <a:t>, </a:t>
            </a:r>
            <a:r>
              <a:rPr lang="en-US" sz="1400" dirty="0" err="1"/>
              <a:t>StudyConduct</a:t>
            </a:r>
            <a:r>
              <a:rPr lang="en-US" sz="1400" dirty="0"/>
              <a:t> and all their associations.  </a:t>
            </a:r>
          </a:p>
          <a:p>
            <a:r>
              <a:rPr lang="en-US" sz="1400" dirty="0" smtClean="0"/>
              <a:t>With </a:t>
            </a:r>
            <a:r>
              <a:rPr lang="en-US" sz="1400" dirty="0"/>
              <a:t>the addition of life sciences to the scope of the BRIDG model, there came along (with that scope) the need to identify the kind of protocol that represents a more simple or atomic concept, that of “a composite activity that serves as a rule that guides how activities should be performed.”  This concept, represented by the Protocol class, has a more limited size than the concept of a study protocol does and represents a standardized approach to doing tasks or activities that are not as big as the plan for a whole study.  </a:t>
            </a:r>
          </a:p>
          <a:p>
            <a:r>
              <a:rPr lang="en-US" sz="1400" dirty="0" smtClean="0"/>
              <a:t>The </a:t>
            </a:r>
            <a:r>
              <a:rPr lang="en-US" sz="1400" dirty="0"/>
              <a:t>BRIDG SCC acknowledges that overloaded terms are problematic. The SCC recognizes that many different users within the BRIDG community will have differing opinions on what the meaning of a term is, which term is the best to use for each concept, and how to define them most effectively. Given that the real “meat” of a concept is in the definition, the BRIDG SCC aims to choose the most unambiguous term to use as the class name, to make the class definition as explicit and clear as possible, to provide sufficient examples and other names to illustrate the range of possible instances that could be represented by the class. The SCC would like to solicit feedback from the community on representational choices that have been made as well as the class name and other aspects of the model</a:t>
            </a:r>
            <a:r>
              <a:rPr lang="en-US" sz="1400" dirty="0" smtClean="0"/>
              <a:t>.</a:t>
            </a:r>
          </a:p>
        </p:txBody>
      </p:sp>
      <p:pic>
        <p:nvPicPr>
          <p:cNvPr id="4" name="Picture 3"/>
          <p:cNvPicPr>
            <a:picLocks noChangeAspect="1"/>
          </p:cNvPicPr>
          <p:nvPr/>
        </p:nvPicPr>
        <p:blipFill rotWithShape="1">
          <a:blip r:embed="rId2"/>
          <a:srcRect l="6366" t="4531" r="5180" b="6548"/>
          <a:stretch/>
        </p:blipFill>
        <p:spPr>
          <a:xfrm>
            <a:off x="0" y="0"/>
            <a:ext cx="3613349" cy="5582093"/>
          </a:xfrm>
          <a:prstGeom prst="rect">
            <a:avLst/>
          </a:prstGeom>
        </p:spPr>
      </p:pic>
    </p:spTree>
    <p:extLst>
      <p:ext uri="{BB962C8B-B14F-4D97-AF65-F5344CB8AC3E}">
        <p14:creationId xmlns:p14="http://schemas.microsoft.com/office/powerpoint/2010/main" val="3015413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24" y="365125"/>
            <a:ext cx="10515600" cy="1325563"/>
          </a:xfrm>
        </p:spPr>
        <p:txBody>
          <a:bodyPr/>
          <a:lstStyle/>
          <a:p>
            <a:r>
              <a:rPr lang="en-US" dirty="0" smtClean="0"/>
              <a:t>Project Related Classes</a:t>
            </a:r>
            <a:endParaRPr lang="en-US" dirty="0"/>
          </a:p>
        </p:txBody>
      </p:sp>
      <p:sp>
        <p:nvSpPr>
          <p:cNvPr id="3" name="Content Placeholder 2"/>
          <p:cNvSpPr>
            <a:spLocks noGrp="1"/>
          </p:cNvSpPr>
          <p:nvPr>
            <p:ph idx="1"/>
          </p:nvPr>
        </p:nvSpPr>
        <p:spPr>
          <a:xfrm>
            <a:off x="53165" y="1828800"/>
            <a:ext cx="10591799" cy="4827180"/>
          </a:xfrm>
        </p:spPr>
        <p:txBody>
          <a:bodyPr/>
          <a:lstStyle/>
          <a:p>
            <a:r>
              <a:rPr lang="en-US" b="1" dirty="0" err="1" smtClean="0"/>
              <a:t>ResearchProject</a:t>
            </a:r>
            <a:r>
              <a:rPr lang="en-US" dirty="0" smtClean="0"/>
              <a:t> – has 2 subclasses,</a:t>
            </a:r>
            <a:br>
              <a:rPr lang="en-US" dirty="0" smtClean="0"/>
            </a:br>
            <a:r>
              <a:rPr lang="en-US" dirty="0" smtClean="0"/>
              <a:t>but no distinct attributes and no</a:t>
            </a:r>
            <a:br>
              <a:rPr lang="en-US" dirty="0" smtClean="0"/>
            </a:br>
            <a:r>
              <a:rPr lang="en-US" dirty="0" smtClean="0"/>
              <a:t>other associations</a:t>
            </a:r>
          </a:p>
          <a:p>
            <a:r>
              <a:rPr lang="en-US" dirty="0" smtClean="0"/>
              <a:t>Experiment subclasses have no</a:t>
            </a:r>
            <a:br>
              <a:rPr lang="en-US" dirty="0" smtClean="0"/>
            </a:br>
            <a:r>
              <a:rPr lang="en-US" dirty="0" smtClean="0"/>
              <a:t>distinct attributes and no other</a:t>
            </a:r>
            <a:br>
              <a:rPr lang="en-US" dirty="0" smtClean="0"/>
            </a:br>
            <a:r>
              <a:rPr lang="en-US" dirty="0" smtClean="0"/>
              <a:t>associations:</a:t>
            </a:r>
          </a:p>
          <a:p>
            <a:pPr lvl="1"/>
            <a:r>
              <a:rPr lang="en-US" b="1" dirty="0" err="1" smtClean="0"/>
              <a:t>InVitroCharacterization</a:t>
            </a:r>
            <a:endParaRPr lang="en-US" b="1" dirty="0" smtClean="0"/>
          </a:p>
          <a:p>
            <a:pPr lvl="1"/>
            <a:r>
              <a:rPr lang="en-US" b="1" dirty="0" err="1" smtClean="0"/>
              <a:t>InVivoCharacterization</a:t>
            </a:r>
            <a:endParaRPr lang="en-US" b="1" dirty="0" smtClean="0"/>
          </a:p>
          <a:p>
            <a:pPr lvl="1"/>
            <a:r>
              <a:rPr lang="en-US" b="1" dirty="0" err="1" smtClean="0"/>
              <a:t>PhysicoChemicalCharacterization</a:t>
            </a:r>
            <a:endParaRPr lang="en-US" b="1" dirty="0" smtClean="0"/>
          </a:p>
          <a:p>
            <a:r>
              <a:rPr lang="en-US" b="1" dirty="0" err="1" smtClean="0"/>
              <a:t>NonResearchProjectConduct</a:t>
            </a:r>
            <a:r>
              <a:rPr lang="en-US" dirty="0" smtClean="0"/>
              <a:t> – has no distinct attributes, associations or subclasses</a:t>
            </a:r>
            <a:endParaRPr lang="en-US" dirty="0"/>
          </a:p>
        </p:txBody>
      </p:sp>
      <p:pic>
        <p:nvPicPr>
          <p:cNvPr id="5" name="Picture 4"/>
          <p:cNvPicPr>
            <a:picLocks noChangeAspect="1"/>
          </p:cNvPicPr>
          <p:nvPr/>
        </p:nvPicPr>
        <p:blipFill rotWithShape="1">
          <a:blip r:embed="rId2"/>
          <a:srcRect l="8996" t="5762" r="2872" b="8031"/>
          <a:stretch/>
        </p:blipFill>
        <p:spPr>
          <a:xfrm>
            <a:off x="5248940" y="393405"/>
            <a:ext cx="6943060" cy="4830805"/>
          </a:xfrm>
          <a:prstGeom prst="rect">
            <a:avLst/>
          </a:prstGeom>
        </p:spPr>
      </p:pic>
      <p:sp>
        <p:nvSpPr>
          <p:cNvPr id="6" name="Oval 5"/>
          <p:cNvSpPr/>
          <p:nvPr/>
        </p:nvSpPr>
        <p:spPr>
          <a:xfrm>
            <a:off x="5465135" y="1605517"/>
            <a:ext cx="1467293"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8605284" y="2746745"/>
            <a:ext cx="3494567" cy="276092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0147006" y="1609062"/>
            <a:ext cx="2076893" cy="124400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351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heel(1)">
                                      <p:cBhvr>
                                        <p:cTn id="24" dur="20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heel(1)">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20"/>
            <a:ext cx="10515600" cy="783190"/>
          </a:xfrm>
        </p:spPr>
        <p:txBody>
          <a:bodyPr>
            <a:normAutofit fontScale="90000"/>
          </a:bodyPr>
          <a:lstStyle/>
          <a:p>
            <a:r>
              <a:rPr lang="en-US" dirty="0" smtClean="0"/>
              <a:t>Class Definitions to Consider for </a:t>
            </a:r>
            <a:r>
              <a:rPr lang="en-US" dirty="0" err="1" smtClean="0"/>
              <a:t>ResearchProject</a:t>
            </a:r>
            <a:endParaRPr lang="en-US" dirty="0"/>
          </a:p>
        </p:txBody>
      </p:sp>
      <p:sp>
        <p:nvSpPr>
          <p:cNvPr id="3" name="Content Placeholder 2"/>
          <p:cNvSpPr>
            <a:spLocks noGrp="1"/>
          </p:cNvSpPr>
          <p:nvPr>
            <p:ph idx="1"/>
          </p:nvPr>
        </p:nvSpPr>
        <p:spPr>
          <a:xfrm>
            <a:off x="116958" y="850605"/>
            <a:ext cx="11972261" cy="5890437"/>
          </a:xfrm>
        </p:spPr>
        <p:txBody>
          <a:bodyPr>
            <a:normAutofit fontScale="85000" lnSpcReduction="20000"/>
          </a:bodyPr>
          <a:lstStyle/>
          <a:p>
            <a:r>
              <a:rPr lang="en-US" b="1" dirty="0" smtClean="0"/>
              <a:t>Project</a:t>
            </a:r>
            <a:r>
              <a:rPr lang="en-US" dirty="0" smtClean="0"/>
              <a:t> (other names, notes empty):</a:t>
            </a:r>
          </a:p>
          <a:p>
            <a:pPr lvl="1"/>
            <a:r>
              <a:rPr lang="en-US" smtClean="0"/>
              <a:t>DEFINITION:  </a:t>
            </a:r>
            <a:r>
              <a:rPr lang="en-US" dirty="0" smtClean="0"/>
              <a:t>A </a:t>
            </a:r>
            <a:r>
              <a:rPr lang="en-US" dirty="0"/>
              <a:t>set of coordinated activities that is intended to achieve one or more objectives.</a:t>
            </a:r>
          </a:p>
          <a:p>
            <a:pPr lvl="1"/>
            <a:r>
              <a:rPr lang="en-US" dirty="0" smtClean="0"/>
              <a:t>EXAMPLE(S):  The </a:t>
            </a:r>
            <a:r>
              <a:rPr lang="en-US" dirty="0"/>
              <a:t>Cancer Genome Atlas (TCGA</a:t>
            </a:r>
            <a:r>
              <a:rPr lang="en-US" dirty="0" smtClean="0"/>
              <a:t>), The </a:t>
            </a:r>
            <a:r>
              <a:rPr lang="en-US" dirty="0"/>
              <a:t>Breast and Colon Cancer Family Registries</a:t>
            </a:r>
            <a:endParaRPr lang="en-US" dirty="0" smtClean="0"/>
          </a:p>
          <a:p>
            <a:r>
              <a:rPr lang="en-US" b="1" dirty="0" err="1" smtClean="0"/>
              <a:t>ResearchProject</a:t>
            </a:r>
            <a:r>
              <a:rPr lang="en-US" dirty="0"/>
              <a:t> (other names, notes empty):</a:t>
            </a:r>
            <a:endParaRPr lang="en-US" dirty="0" smtClean="0"/>
          </a:p>
          <a:p>
            <a:pPr lvl="1"/>
            <a:r>
              <a:rPr lang="en-US" smtClean="0"/>
              <a:t>DEFINITION:  </a:t>
            </a:r>
            <a:r>
              <a:rPr lang="en-US" dirty="0" smtClean="0"/>
              <a:t>A </a:t>
            </a:r>
            <a:r>
              <a:rPr lang="en-US" dirty="0"/>
              <a:t>set of coordinated activities that is intended to test one or more hypotheses or lead to discoveries.</a:t>
            </a:r>
          </a:p>
          <a:p>
            <a:pPr lvl="1"/>
            <a:r>
              <a:rPr lang="en-US" dirty="0" smtClean="0"/>
              <a:t>EXAMPLE(S):  A </a:t>
            </a:r>
            <a:r>
              <a:rPr lang="en-US" dirty="0"/>
              <a:t>project to identify genetic biomarkers for cancer </a:t>
            </a:r>
            <a:r>
              <a:rPr lang="en-US" dirty="0" smtClean="0"/>
              <a:t>prognosis.  A </a:t>
            </a:r>
            <a:r>
              <a:rPr lang="en-US" dirty="0"/>
              <a:t>phase 2 clinical trial to test whether an experimental treatment is effective.  </a:t>
            </a:r>
            <a:r>
              <a:rPr lang="en-US" dirty="0" smtClean="0"/>
              <a:t>An </a:t>
            </a:r>
            <a:r>
              <a:rPr lang="en-US" dirty="0"/>
              <a:t>epidemiological study to determine whether there is a correlation between an exposure and a disease.</a:t>
            </a:r>
            <a:endParaRPr lang="en-US" dirty="0" smtClean="0"/>
          </a:p>
          <a:p>
            <a:r>
              <a:rPr lang="en-US" b="1" dirty="0" err="1" smtClean="0"/>
              <a:t>StudyProtocol</a:t>
            </a:r>
            <a:r>
              <a:rPr lang="en-US" dirty="0" smtClean="0"/>
              <a:t> (other names empty, long note omitted to save space)</a:t>
            </a:r>
          </a:p>
          <a:p>
            <a:pPr lvl="1"/>
            <a:r>
              <a:rPr lang="en-US" smtClean="0"/>
              <a:t>DEFINITION:  </a:t>
            </a:r>
            <a:r>
              <a:rPr lang="en-US" dirty="0" smtClean="0"/>
              <a:t>A </a:t>
            </a:r>
            <a:r>
              <a:rPr lang="en-US" dirty="0"/>
              <a:t>discrete, structured plan (that persists over time) of a formal investigation to assess the utility, impact, pharmacological, physiological, and/or psychological effects of a particular treatment, procedure, drug, device, biologic, food product, cosmetic, care plan, or subject characteristic. </a:t>
            </a:r>
          </a:p>
          <a:p>
            <a:pPr lvl="1"/>
            <a:r>
              <a:rPr lang="en-US" dirty="0" smtClean="0"/>
              <a:t>EXAMPLE(S):  ClinicalTrials.gov </a:t>
            </a:r>
            <a:r>
              <a:rPr lang="en-US" dirty="0"/>
              <a:t>study NCT01632332 Vaccine Therapy in Treating Patients With Previously Treated Stage II-III HER2-Positive Breast Cancer. The study protocol includes the elements identified in the NOTE(S) section.</a:t>
            </a:r>
          </a:p>
          <a:p>
            <a:r>
              <a:rPr lang="en-US" b="1" dirty="0" smtClean="0"/>
              <a:t>Experiment</a:t>
            </a:r>
            <a:r>
              <a:rPr lang="en-US" dirty="0" smtClean="0"/>
              <a:t> (other names, notes empty)</a:t>
            </a:r>
          </a:p>
          <a:p>
            <a:pPr lvl="1"/>
            <a:r>
              <a:rPr lang="en-US" smtClean="0"/>
              <a:t>DEFINITION:  </a:t>
            </a:r>
            <a:r>
              <a:rPr lang="en-US" dirty="0" smtClean="0"/>
              <a:t>A </a:t>
            </a:r>
            <a:r>
              <a:rPr lang="en-US" dirty="0"/>
              <a:t>formal investigation, typically not subject to governmental oversight and regulation, that is intended to test hypotheses or lead to discoveries.</a:t>
            </a:r>
          </a:p>
          <a:p>
            <a:pPr lvl="1"/>
            <a:r>
              <a:rPr lang="en-US" dirty="0" smtClean="0"/>
              <a:t>EXAMPLE(S):  Gene </a:t>
            </a:r>
            <a:r>
              <a:rPr lang="en-US" dirty="0"/>
              <a:t>expression experiment intended to discover novel genetic biomarkers</a:t>
            </a:r>
            <a:r>
              <a:rPr lang="en-US" dirty="0" smtClean="0"/>
              <a:t>.  Physicochemical </a:t>
            </a:r>
            <a:r>
              <a:rPr lang="en-US" dirty="0"/>
              <a:t>characterization of nanoparticles.</a:t>
            </a:r>
          </a:p>
        </p:txBody>
      </p:sp>
    </p:spTree>
    <p:extLst>
      <p:ext uri="{BB962C8B-B14F-4D97-AF65-F5344CB8AC3E}">
        <p14:creationId xmlns:p14="http://schemas.microsoft.com/office/powerpoint/2010/main" val="2361475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20"/>
            <a:ext cx="12192000" cy="783190"/>
          </a:xfrm>
        </p:spPr>
        <p:txBody>
          <a:bodyPr>
            <a:normAutofit fontScale="90000"/>
          </a:bodyPr>
          <a:lstStyle/>
          <a:p>
            <a:pPr algn="ctr"/>
            <a:r>
              <a:rPr lang="en-US" dirty="0"/>
              <a:t>Class Definitions to Consider </a:t>
            </a:r>
            <a:r>
              <a:rPr lang="en-US" dirty="0" smtClean="0"/>
              <a:t>for Experiment Subclasses</a:t>
            </a:r>
            <a:endParaRPr lang="en-US" dirty="0"/>
          </a:p>
        </p:txBody>
      </p:sp>
      <p:sp>
        <p:nvSpPr>
          <p:cNvPr id="3" name="Content Placeholder 2"/>
          <p:cNvSpPr>
            <a:spLocks noGrp="1"/>
          </p:cNvSpPr>
          <p:nvPr>
            <p:ph idx="1"/>
          </p:nvPr>
        </p:nvSpPr>
        <p:spPr>
          <a:xfrm>
            <a:off x="116958" y="1169581"/>
            <a:ext cx="11972261" cy="5571461"/>
          </a:xfrm>
        </p:spPr>
        <p:txBody>
          <a:bodyPr>
            <a:normAutofit lnSpcReduction="10000"/>
          </a:bodyPr>
          <a:lstStyle/>
          <a:p>
            <a:r>
              <a:rPr lang="en-US" b="1" dirty="0"/>
              <a:t>Experiment</a:t>
            </a:r>
            <a:r>
              <a:rPr lang="en-US" dirty="0"/>
              <a:t> (other names, notes empty)</a:t>
            </a:r>
          </a:p>
          <a:p>
            <a:pPr lvl="1"/>
            <a:r>
              <a:rPr lang="en-US" smtClean="0"/>
              <a:t>DEFINITION:  </a:t>
            </a:r>
            <a:r>
              <a:rPr lang="en-US" dirty="0"/>
              <a:t>A formal investigation, typically not subject to governmental oversight and regulation, that is intended to test hypotheses or lead to discoveries.</a:t>
            </a:r>
          </a:p>
          <a:p>
            <a:pPr lvl="1"/>
            <a:r>
              <a:rPr lang="en-US" dirty="0"/>
              <a:t>EXAMPLE(S):  Gene expression experiment intended to discover novel genetic biomarkers.  Physicochemical characterization of nanoparticles.</a:t>
            </a:r>
          </a:p>
          <a:p>
            <a:r>
              <a:rPr lang="en-US" b="1" dirty="0" err="1" smtClean="0"/>
              <a:t>InVivoCharacterization</a:t>
            </a:r>
            <a:r>
              <a:rPr lang="en-US" dirty="0" smtClean="0"/>
              <a:t> (examples, other names, notes empty):</a:t>
            </a:r>
          </a:p>
          <a:p>
            <a:pPr lvl="1"/>
            <a:r>
              <a:rPr lang="en-US" smtClean="0"/>
              <a:t>DEFINITION:  </a:t>
            </a:r>
            <a:r>
              <a:rPr lang="en-US" dirty="0" smtClean="0"/>
              <a:t>The </a:t>
            </a:r>
            <a:r>
              <a:rPr lang="en-US" dirty="0"/>
              <a:t>act of describing distinctive characteristics or essential features of the assay which is conducted in an artificial environment, such as in a test tube, under a defined and controlled set of solvent and solute conditions.</a:t>
            </a:r>
            <a:endParaRPr lang="en-US" dirty="0" smtClean="0"/>
          </a:p>
          <a:p>
            <a:r>
              <a:rPr lang="en-US" b="1" dirty="0" err="1" smtClean="0"/>
              <a:t>InVitroCharacterization</a:t>
            </a:r>
            <a:r>
              <a:rPr lang="en-US" dirty="0"/>
              <a:t> (examples, other names, notes empty):</a:t>
            </a:r>
            <a:endParaRPr lang="en-US" dirty="0" smtClean="0"/>
          </a:p>
          <a:p>
            <a:pPr lvl="1"/>
            <a:r>
              <a:rPr lang="en-US" smtClean="0"/>
              <a:t>DEFINITION:  </a:t>
            </a:r>
            <a:r>
              <a:rPr lang="en-US" dirty="0" smtClean="0"/>
              <a:t>The </a:t>
            </a:r>
            <a:r>
              <a:rPr lang="en-US" dirty="0"/>
              <a:t>appraisal of the biological properties or activities of a substance by testing its effect on an organism.</a:t>
            </a:r>
            <a:endParaRPr lang="en-US" dirty="0" smtClean="0"/>
          </a:p>
          <a:p>
            <a:r>
              <a:rPr lang="en-US" b="1" dirty="0" err="1" smtClean="0"/>
              <a:t>PhysicoChemicalCharacterization</a:t>
            </a:r>
            <a:r>
              <a:rPr lang="en-US" dirty="0"/>
              <a:t> (examples, other names, notes empty):</a:t>
            </a:r>
            <a:endParaRPr lang="en-US" dirty="0" smtClean="0"/>
          </a:p>
          <a:p>
            <a:pPr lvl="1"/>
            <a:r>
              <a:rPr lang="en-US" smtClean="0"/>
              <a:t>DEFINITION:  </a:t>
            </a:r>
            <a:r>
              <a:rPr lang="en-US" dirty="0" smtClean="0"/>
              <a:t>The </a:t>
            </a:r>
            <a:r>
              <a:rPr lang="en-US" dirty="0"/>
              <a:t>determination of the material, structural and chemical properties of a substance.</a:t>
            </a:r>
            <a:endParaRPr lang="en-US" dirty="0" smtClean="0"/>
          </a:p>
          <a:p>
            <a:endParaRPr lang="en-US" dirty="0"/>
          </a:p>
        </p:txBody>
      </p:sp>
    </p:spTree>
    <p:extLst>
      <p:ext uri="{BB962C8B-B14F-4D97-AF65-F5344CB8AC3E}">
        <p14:creationId xmlns:p14="http://schemas.microsoft.com/office/powerpoint/2010/main" val="2495184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err="1"/>
              <a:t>ProjectConduct</a:t>
            </a:r>
            <a:r>
              <a:rPr lang="en-US" dirty="0"/>
              <a:t>:</a:t>
            </a:r>
          </a:p>
          <a:p>
            <a:pPr lvl="1"/>
            <a:r>
              <a:rPr lang="en-US" smtClean="0"/>
              <a:t>DEFINITION:  </a:t>
            </a:r>
            <a:r>
              <a:rPr lang="en-US" dirty="0"/>
              <a:t>An ongoing and/or past performance of a project. </a:t>
            </a:r>
          </a:p>
          <a:p>
            <a:pPr lvl="1"/>
            <a:r>
              <a:rPr lang="en-US" dirty="0"/>
              <a:t>EXAMPLE(S):</a:t>
            </a:r>
          </a:p>
          <a:p>
            <a:pPr lvl="1"/>
            <a:r>
              <a:rPr lang="en-US" dirty="0"/>
              <a:t>OTHER NAME(S):</a:t>
            </a:r>
          </a:p>
          <a:p>
            <a:pPr lvl="1"/>
            <a:r>
              <a:rPr lang="en-US" dirty="0"/>
              <a:t>NOTE(S):</a:t>
            </a:r>
          </a:p>
          <a:p>
            <a:r>
              <a:rPr lang="en-US" b="1" dirty="0" err="1"/>
              <a:t>NonResearchProjectConduct</a:t>
            </a:r>
            <a:r>
              <a:rPr lang="en-US" dirty="0"/>
              <a:t>:</a:t>
            </a:r>
          </a:p>
          <a:p>
            <a:pPr lvl="1"/>
            <a:r>
              <a:rPr lang="en-US" smtClean="0"/>
              <a:t>DEFINITION:  </a:t>
            </a:r>
            <a:r>
              <a:rPr lang="en-US" dirty="0"/>
              <a:t>An ongoing and/or past performance of a non-research project. </a:t>
            </a:r>
          </a:p>
          <a:p>
            <a:pPr lvl="1"/>
            <a:r>
              <a:rPr lang="en-US" dirty="0"/>
              <a:t>EXAMPLE(S):</a:t>
            </a:r>
          </a:p>
          <a:p>
            <a:pPr lvl="1"/>
            <a:r>
              <a:rPr lang="en-US" dirty="0"/>
              <a:t>OTHER NAME(S):</a:t>
            </a:r>
          </a:p>
          <a:p>
            <a:pPr lvl="1"/>
            <a:r>
              <a:rPr lang="en-US" dirty="0"/>
              <a:t>NOTE(S):</a:t>
            </a:r>
          </a:p>
          <a:p>
            <a:endParaRPr lang="en-US" dirty="0"/>
          </a:p>
        </p:txBody>
      </p:sp>
      <p:sp>
        <p:nvSpPr>
          <p:cNvPr id="4" name="Title 1"/>
          <p:cNvSpPr>
            <a:spLocks noGrp="1"/>
          </p:cNvSpPr>
          <p:nvPr>
            <p:ph type="title"/>
          </p:nvPr>
        </p:nvSpPr>
        <p:spPr>
          <a:xfrm>
            <a:off x="0" y="3620"/>
            <a:ext cx="12192000" cy="783190"/>
          </a:xfrm>
        </p:spPr>
        <p:txBody>
          <a:bodyPr>
            <a:normAutofit/>
          </a:bodyPr>
          <a:lstStyle/>
          <a:p>
            <a:r>
              <a:rPr lang="en-US" sz="3600" dirty="0"/>
              <a:t>Class Definitions to Consider </a:t>
            </a:r>
            <a:r>
              <a:rPr lang="en-US" sz="3600" dirty="0" smtClean="0"/>
              <a:t>for </a:t>
            </a:r>
            <a:r>
              <a:rPr lang="en-US" sz="3600" dirty="0" err="1" smtClean="0"/>
              <a:t>NonResearchProjectConduct</a:t>
            </a:r>
            <a:endParaRPr lang="en-US" sz="3600" dirty="0"/>
          </a:p>
        </p:txBody>
      </p:sp>
    </p:spTree>
    <p:extLst>
      <p:ext uri="{BB962C8B-B14F-4D97-AF65-F5344CB8AC3E}">
        <p14:creationId xmlns:p14="http://schemas.microsoft.com/office/powerpoint/2010/main" val="2441503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5" y="1"/>
            <a:ext cx="11107615" cy="785445"/>
          </a:xfrm>
        </p:spPr>
        <p:txBody>
          <a:bodyPr/>
          <a:lstStyle/>
          <a:p>
            <a:r>
              <a:rPr lang="en-US" dirty="0" smtClean="0"/>
              <a:t>Defined Administrative Activities</a:t>
            </a:r>
            <a:endParaRPr lang="en-US" dirty="0"/>
          </a:p>
        </p:txBody>
      </p:sp>
      <p:sp>
        <p:nvSpPr>
          <p:cNvPr id="3" name="Content Placeholder 2"/>
          <p:cNvSpPr>
            <a:spLocks noGrp="1"/>
          </p:cNvSpPr>
          <p:nvPr>
            <p:ph idx="1"/>
          </p:nvPr>
        </p:nvSpPr>
        <p:spPr>
          <a:xfrm>
            <a:off x="164123" y="703384"/>
            <a:ext cx="7643445" cy="6154615"/>
          </a:xfrm>
        </p:spPr>
        <p:txBody>
          <a:bodyPr>
            <a:noAutofit/>
          </a:bodyPr>
          <a:lstStyle/>
          <a:p>
            <a:r>
              <a:rPr lang="en-US" sz="1800" b="1" dirty="0" err="1" smtClean="0"/>
              <a:t>DefinedAdministrativeActivities</a:t>
            </a:r>
            <a:r>
              <a:rPr lang="en-US" sz="1800" dirty="0"/>
              <a:t> (other names, notes empty)</a:t>
            </a:r>
            <a:r>
              <a:rPr lang="en-US" sz="1800" dirty="0" smtClean="0"/>
              <a:t>:</a:t>
            </a:r>
          </a:p>
          <a:p>
            <a:pPr lvl="1"/>
            <a:r>
              <a:rPr lang="en-US" sz="1600" dirty="0"/>
              <a:t>No distinct attributes or associations</a:t>
            </a:r>
          </a:p>
          <a:p>
            <a:pPr lvl="1"/>
            <a:r>
              <a:rPr lang="en-US" sz="1600" dirty="0" smtClean="0"/>
              <a:t>But has 7 subclasses, 2 of which are also candidates for collapsing because they don’t have distinct attributes or associations</a:t>
            </a:r>
          </a:p>
          <a:p>
            <a:pPr lvl="1"/>
            <a:r>
              <a:rPr lang="en-US" sz="1600" smtClean="0"/>
              <a:t>DEFINITION:  </a:t>
            </a:r>
            <a:r>
              <a:rPr lang="en-US" sz="1600" dirty="0" smtClean="0"/>
              <a:t>An </a:t>
            </a:r>
            <a:r>
              <a:rPr lang="en-US" sz="1600" dirty="0"/>
              <a:t>activity defined at a global library level that is not directly related to hypothesis evaluation or testing, but is typically essential to the efficient and/or effective coordination and execution of a study or experiment.</a:t>
            </a:r>
          </a:p>
          <a:p>
            <a:pPr lvl="1"/>
            <a:r>
              <a:rPr lang="en-US" sz="1600" dirty="0" smtClean="0"/>
              <a:t>EXAMPLE(S):  assignment </a:t>
            </a:r>
            <a:r>
              <a:rPr lang="en-US" sz="1600" dirty="0"/>
              <a:t>to a treatment arm, registration to a study, start of on-study period, end of on-study period, obtain informed consent, verify eligibility criteria, enroll, randomize, complete study visits, exit trial, break treatment blind, </a:t>
            </a:r>
            <a:r>
              <a:rPr lang="en-US" sz="1600" dirty="0" smtClean="0"/>
              <a:t>protocol </a:t>
            </a:r>
            <a:r>
              <a:rPr lang="en-US" sz="1600" dirty="0"/>
              <a:t>violation, premature </a:t>
            </a:r>
            <a:r>
              <a:rPr lang="en-US" sz="1600" dirty="0" smtClean="0"/>
              <a:t>withdrawal</a:t>
            </a:r>
          </a:p>
          <a:p>
            <a:r>
              <a:rPr lang="en-US" sz="1800" b="1" dirty="0" err="1" smtClean="0"/>
              <a:t>DefinedSpecimenMove</a:t>
            </a:r>
            <a:r>
              <a:rPr lang="en-US" sz="1800" dirty="0" smtClean="0"/>
              <a:t> (notes empty):</a:t>
            </a:r>
          </a:p>
          <a:p>
            <a:pPr lvl="1"/>
            <a:r>
              <a:rPr lang="en-US" sz="1600" smtClean="0"/>
              <a:t>DEFINITION:  </a:t>
            </a:r>
            <a:r>
              <a:rPr lang="en-US" sz="1600" dirty="0" smtClean="0"/>
              <a:t>The </a:t>
            </a:r>
            <a:r>
              <a:rPr lang="en-US" sz="1600" dirty="0"/>
              <a:t>action of locating or relocating a specimen or specimen collection group from and/or to its storage location.</a:t>
            </a:r>
          </a:p>
          <a:p>
            <a:pPr lvl="1"/>
            <a:r>
              <a:rPr lang="en-US" sz="1600" dirty="0" smtClean="0"/>
              <a:t>EXAMPLE(S):  Check-in</a:t>
            </a:r>
            <a:r>
              <a:rPr lang="en-US" sz="1600" dirty="0"/>
              <a:t>, check-out, transfer from one location to another</a:t>
            </a:r>
          </a:p>
          <a:p>
            <a:pPr lvl="1"/>
            <a:r>
              <a:rPr lang="en-US" sz="1600" dirty="0" smtClean="0"/>
              <a:t>OTHER </a:t>
            </a:r>
            <a:r>
              <a:rPr lang="en-US" sz="1600" dirty="0"/>
              <a:t>NAME(S</a:t>
            </a:r>
            <a:r>
              <a:rPr lang="en-US" sz="1600" dirty="0" smtClean="0"/>
              <a:t>):  Specimen Check-in/Check-out, Specimen Return, Specimen Placement</a:t>
            </a:r>
          </a:p>
          <a:p>
            <a:r>
              <a:rPr lang="en-US" sz="1800" b="1" dirty="0" err="1" smtClean="0"/>
              <a:t>DefinedStudyAdministrativeActivity</a:t>
            </a:r>
            <a:r>
              <a:rPr lang="en-US" sz="1800" dirty="0" smtClean="0"/>
              <a:t> (other names, notes empty):</a:t>
            </a:r>
          </a:p>
          <a:p>
            <a:pPr lvl="1"/>
            <a:r>
              <a:rPr lang="en-US" sz="1600" smtClean="0"/>
              <a:t>DEFINITION:  </a:t>
            </a:r>
            <a:r>
              <a:rPr lang="en-US" sz="1600" dirty="0" smtClean="0"/>
              <a:t>An </a:t>
            </a:r>
            <a:r>
              <a:rPr lang="en-US" sz="1600" dirty="0"/>
              <a:t>administrative activity defined at a global library level that is independent of a study subject but is necessary for the conduct of the study.</a:t>
            </a:r>
          </a:p>
          <a:p>
            <a:pPr lvl="1"/>
            <a:r>
              <a:rPr lang="en-US" sz="1600" dirty="0" smtClean="0"/>
              <a:t>EXAMPLE(S):  IRB </a:t>
            </a:r>
            <a:r>
              <a:rPr lang="en-US" sz="1600" dirty="0"/>
              <a:t>Approval, site enrollment, FDA audit</a:t>
            </a:r>
          </a:p>
        </p:txBody>
      </p:sp>
      <p:pic>
        <p:nvPicPr>
          <p:cNvPr id="4" name="Picture 3"/>
          <p:cNvPicPr>
            <a:picLocks noChangeAspect="1"/>
          </p:cNvPicPr>
          <p:nvPr/>
        </p:nvPicPr>
        <p:blipFill rotWithShape="1">
          <a:blip r:embed="rId2"/>
          <a:srcRect l="5944" t="3645" r="4298" b="7246"/>
          <a:stretch/>
        </p:blipFill>
        <p:spPr>
          <a:xfrm>
            <a:off x="8030308" y="0"/>
            <a:ext cx="4161692" cy="6881446"/>
          </a:xfrm>
          <a:prstGeom prst="rect">
            <a:avLst/>
          </a:prstGeom>
        </p:spPr>
      </p:pic>
      <p:sp>
        <p:nvSpPr>
          <p:cNvPr id="5" name="Oval 4"/>
          <p:cNvSpPr/>
          <p:nvPr/>
        </p:nvSpPr>
        <p:spPr>
          <a:xfrm>
            <a:off x="7632269" y="1656498"/>
            <a:ext cx="2426132" cy="52015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9765868" y="6213231"/>
            <a:ext cx="2426132" cy="6447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765868" y="3880338"/>
            <a:ext cx="2426132" cy="6447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332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childTnLst>
                          </p:cTn>
                        </p:par>
                        <p:par>
                          <p:cTn id="22" fill="hold">
                            <p:stCondLst>
                              <p:cond delay="500"/>
                            </p:stCondLst>
                            <p:childTnLst>
                              <p:par>
                                <p:cTn id="23" presetID="21" presetClass="entr" presetSubtype="1"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heel(1)">
                                      <p:cBhvr>
                                        <p:cTn id="25" dur="20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fade">
                                      <p:cBhvr>
                                        <p:cTn id="30" dur="500"/>
                                        <p:tgtEl>
                                          <p:spTgt spid="3">
                                            <p:txEl>
                                              <p:pRg st="9" end="9"/>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fade">
                                      <p:cBhvr>
                                        <p:cTn id="33" dur="500"/>
                                        <p:tgtEl>
                                          <p:spTgt spid="3">
                                            <p:txEl>
                                              <p:pRg st="10" end="1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fade">
                                      <p:cBhvr>
                                        <p:cTn id="36" dur="500"/>
                                        <p:tgtEl>
                                          <p:spTgt spid="3">
                                            <p:txEl>
                                              <p:pRg st="11" end="11"/>
                                            </p:txEl>
                                          </p:spTgt>
                                        </p:tgtEl>
                                      </p:cBhvr>
                                    </p:animEffect>
                                  </p:childTnLst>
                                </p:cTn>
                              </p:par>
                            </p:childTnLst>
                          </p:cTn>
                        </p:par>
                        <p:par>
                          <p:cTn id="37" fill="hold">
                            <p:stCondLst>
                              <p:cond delay="500"/>
                            </p:stCondLst>
                            <p:childTnLst>
                              <p:par>
                                <p:cTn id="38" presetID="21" presetClass="entr" presetSubtype="1"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heel(1)">
                                      <p:cBhvr>
                                        <p:cTn id="4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8594" y="365125"/>
            <a:ext cx="7175205" cy="1325563"/>
          </a:xfrm>
        </p:spPr>
        <p:txBody>
          <a:bodyPr/>
          <a:lstStyle/>
          <a:p>
            <a:r>
              <a:rPr lang="en-US" dirty="0" err="1" smtClean="0"/>
              <a:t>DefinedEligibilityCriterion</a:t>
            </a:r>
            <a:endParaRPr lang="en-US" dirty="0"/>
          </a:p>
        </p:txBody>
      </p:sp>
      <p:sp>
        <p:nvSpPr>
          <p:cNvPr id="3" name="Content Placeholder 2"/>
          <p:cNvSpPr>
            <a:spLocks noGrp="1"/>
          </p:cNvSpPr>
          <p:nvPr>
            <p:ph idx="1"/>
          </p:nvPr>
        </p:nvSpPr>
        <p:spPr>
          <a:xfrm>
            <a:off x="4178594" y="1626781"/>
            <a:ext cx="7846829" cy="5231219"/>
          </a:xfrm>
        </p:spPr>
        <p:txBody>
          <a:bodyPr>
            <a:normAutofit fontScale="55000" lnSpcReduction="20000"/>
          </a:bodyPr>
          <a:lstStyle/>
          <a:p>
            <a:r>
              <a:rPr lang="en-US" dirty="0" err="1" smtClean="0"/>
              <a:t>DefinedEligibilityCriterion</a:t>
            </a:r>
            <a:r>
              <a:rPr lang="en-US" dirty="0" smtClean="0"/>
              <a:t>, -</a:t>
            </a:r>
            <a:r>
              <a:rPr lang="en-US" dirty="0" err="1" smtClean="0"/>
              <a:t>InclusionCriterion</a:t>
            </a:r>
            <a:r>
              <a:rPr lang="en-US" dirty="0" smtClean="0"/>
              <a:t>, &amp; -</a:t>
            </a:r>
            <a:r>
              <a:rPr lang="en-US" dirty="0" err="1" smtClean="0"/>
              <a:t>ExclusionCriterion</a:t>
            </a:r>
            <a:r>
              <a:rPr lang="en-US" dirty="0" smtClean="0"/>
              <a:t> have no distinct attributes and no additional associations</a:t>
            </a:r>
          </a:p>
          <a:p>
            <a:r>
              <a:rPr lang="en-US" b="1" dirty="0" err="1" smtClean="0"/>
              <a:t>DefinedObservation</a:t>
            </a:r>
            <a:r>
              <a:rPr lang="en-US" dirty="0" smtClean="0"/>
              <a:t>:</a:t>
            </a:r>
          </a:p>
          <a:p>
            <a:pPr lvl="1"/>
            <a:r>
              <a:rPr lang="en-US" smtClean="0"/>
              <a:t>DEFINITION:  </a:t>
            </a:r>
            <a:r>
              <a:rPr lang="en-US" dirty="0" smtClean="0"/>
              <a:t>An </a:t>
            </a:r>
            <a:r>
              <a:rPr lang="en-US" dirty="0"/>
              <a:t>activity defined at a global library level whose intention is to obtain a result by observing, monitoring, measuring or otherwise qualitatively or quantitatively gathering data or information about one or more aspects of a subject's physiologic or </a:t>
            </a:r>
            <a:r>
              <a:rPr lang="en-US" dirty="0" err="1"/>
              <a:t>psychologic</a:t>
            </a:r>
            <a:r>
              <a:rPr lang="en-US" dirty="0"/>
              <a:t> state.</a:t>
            </a:r>
          </a:p>
          <a:p>
            <a:pPr lvl="1"/>
            <a:r>
              <a:rPr lang="en-US" dirty="0" smtClean="0"/>
              <a:t>EXAMPLE(S):  blood </a:t>
            </a:r>
            <a:r>
              <a:rPr lang="en-US" dirty="0"/>
              <a:t>chemistry panel, body mass index calculation, blood pressure measurement, obtaining DNA sequence, genotyping a genetic variant, measuring the pH of a solution, specimen quality review</a:t>
            </a:r>
            <a:endParaRPr lang="en-US" dirty="0" smtClean="0"/>
          </a:p>
          <a:p>
            <a:r>
              <a:rPr lang="en-US" b="1" dirty="0" err="1" smtClean="0"/>
              <a:t>DefinedEligibilityCriterion</a:t>
            </a:r>
            <a:r>
              <a:rPr lang="en-US" dirty="0" smtClean="0"/>
              <a:t>:</a:t>
            </a:r>
          </a:p>
          <a:p>
            <a:pPr lvl="1"/>
            <a:r>
              <a:rPr lang="en-US" smtClean="0"/>
              <a:t>DEFINITION:  </a:t>
            </a:r>
            <a:r>
              <a:rPr lang="en-US" dirty="0" smtClean="0"/>
              <a:t>An </a:t>
            </a:r>
            <a:r>
              <a:rPr lang="en-US" dirty="0"/>
              <a:t>activity defined at a global library level that identifies one of a set of conditions that a subject must meet in order to participate in a study, or that a study subject must meet into order to participate in a certain part of the study.</a:t>
            </a:r>
          </a:p>
          <a:p>
            <a:pPr lvl="1"/>
            <a:r>
              <a:rPr lang="en-US" dirty="0" smtClean="0"/>
              <a:t>EXAMPLE(S):  At </a:t>
            </a:r>
            <a:r>
              <a:rPr lang="en-US" dirty="0"/>
              <a:t>least one pathologically confirmed positive lymph node </a:t>
            </a:r>
            <a:r>
              <a:rPr lang="en-US" dirty="0" smtClean="0"/>
              <a:t>identified.  There </a:t>
            </a:r>
            <a:r>
              <a:rPr lang="en-US" dirty="0"/>
              <a:t>must be no evidence of residual involved lymph node </a:t>
            </a:r>
            <a:r>
              <a:rPr lang="en-US" dirty="0" smtClean="0"/>
              <a:t>disease.  At </a:t>
            </a:r>
            <a:r>
              <a:rPr lang="en-US" dirty="0"/>
              <a:t>least one lymph node must be found in the pathologic </a:t>
            </a:r>
            <a:r>
              <a:rPr lang="en-US" dirty="0" smtClean="0"/>
              <a:t>specimen.  At </a:t>
            </a:r>
            <a:r>
              <a:rPr lang="en-US" dirty="0"/>
              <a:t>least 5 cm of the esophagus must be in the 60 </a:t>
            </a:r>
            <a:r>
              <a:rPr lang="en-US" dirty="0" err="1"/>
              <a:t>Gy</a:t>
            </a:r>
            <a:r>
              <a:rPr lang="en-US" dirty="0"/>
              <a:t> </a:t>
            </a:r>
            <a:r>
              <a:rPr lang="en-US" dirty="0" err="1"/>
              <a:t>isodose</a:t>
            </a:r>
            <a:r>
              <a:rPr lang="en-US" dirty="0"/>
              <a:t> volume in 1.6 to 2.0 </a:t>
            </a:r>
            <a:r>
              <a:rPr lang="en-US" dirty="0" err="1"/>
              <a:t>Gy</a:t>
            </a:r>
            <a:r>
              <a:rPr lang="en-US" dirty="0"/>
              <a:t> </a:t>
            </a:r>
            <a:r>
              <a:rPr lang="en-US" dirty="0" smtClean="0"/>
              <a:t>fractions.</a:t>
            </a:r>
          </a:p>
          <a:p>
            <a:r>
              <a:rPr lang="en-US" b="1" dirty="0" err="1" smtClean="0"/>
              <a:t>DefinedInclusionCriterion</a:t>
            </a:r>
            <a:r>
              <a:rPr lang="en-US" dirty="0" smtClean="0"/>
              <a:t>:</a:t>
            </a:r>
          </a:p>
          <a:p>
            <a:pPr lvl="1"/>
            <a:r>
              <a:rPr lang="en-US" smtClean="0"/>
              <a:t>DEFINITION:  </a:t>
            </a:r>
            <a:r>
              <a:rPr lang="en-US" dirty="0" smtClean="0"/>
              <a:t>An </a:t>
            </a:r>
            <a:r>
              <a:rPr lang="en-US" dirty="0"/>
              <a:t>activity defined at a global library level that identifies a characteristic or requirement intended to be applied to a potential study subject to determine whether they may participate in a study.</a:t>
            </a:r>
          </a:p>
          <a:p>
            <a:pPr lvl="1"/>
            <a:r>
              <a:rPr lang="en-US" dirty="0" smtClean="0"/>
              <a:t>EXAMPLE(S):  pregnancy</a:t>
            </a:r>
          </a:p>
          <a:p>
            <a:r>
              <a:rPr lang="en-US" b="1" dirty="0" err="1" smtClean="0"/>
              <a:t>DefinedExclusionCriterion</a:t>
            </a:r>
            <a:r>
              <a:rPr lang="en-US" dirty="0" smtClean="0"/>
              <a:t>:</a:t>
            </a:r>
          </a:p>
          <a:p>
            <a:pPr lvl="1"/>
            <a:r>
              <a:rPr lang="en-US" smtClean="0"/>
              <a:t>DEFINITION:  </a:t>
            </a:r>
            <a:r>
              <a:rPr lang="en-US" dirty="0" smtClean="0"/>
              <a:t>An </a:t>
            </a:r>
            <a:r>
              <a:rPr lang="en-US" dirty="0"/>
              <a:t>activity defined at a global library level that identifies a characteristic or requirement intended to be applied to a potential study subject to determine whether they may not participate in a study.</a:t>
            </a:r>
          </a:p>
          <a:p>
            <a:pPr lvl="1"/>
            <a:r>
              <a:rPr lang="en-US" dirty="0" smtClean="0"/>
              <a:t>EXAMPLE(S):  Must </a:t>
            </a:r>
            <a:r>
              <a:rPr lang="en-US" dirty="0"/>
              <a:t>be over the age of 18.</a:t>
            </a:r>
          </a:p>
        </p:txBody>
      </p:sp>
      <p:pic>
        <p:nvPicPr>
          <p:cNvPr id="4" name="Picture 3"/>
          <p:cNvPicPr>
            <a:picLocks noChangeAspect="1"/>
          </p:cNvPicPr>
          <p:nvPr/>
        </p:nvPicPr>
        <p:blipFill rotWithShape="1">
          <a:blip r:embed="rId2"/>
          <a:srcRect l="6446" t="4047" r="7050" b="9176"/>
          <a:stretch/>
        </p:blipFill>
        <p:spPr>
          <a:xfrm>
            <a:off x="0" y="0"/>
            <a:ext cx="4189228" cy="6865070"/>
          </a:xfrm>
          <a:prstGeom prst="rect">
            <a:avLst/>
          </a:prstGeom>
        </p:spPr>
      </p:pic>
      <p:sp>
        <p:nvSpPr>
          <p:cNvPr id="5" name="Oval 4"/>
          <p:cNvSpPr/>
          <p:nvPr/>
        </p:nvSpPr>
        <p:spPr>
          <a:xfrm>
            <a:off x="-76330" y="5071730"/>
            <a:ext cx="4318726" cy="180753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9115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50" y="1"/>
            <a:ext cx="10515600" cy="1690688"/>
          </a:xfrm>
        </p:spPr>
        <p:txBody>
          <a:bodyPr/>
          <a:lstStyle/>
          <a:p>
            <a:r>
              <a:rPr lang="en-US" dirty="0" err="1" smtClean="0"/>
              <a:t>DefinedStraficiation</a:t>
            </a:r>
            <a:r>
              <a:rPr lang="en-US" dirty="0" smtClean="0"/>
              <a:t/>
            </a:r>
            <a:br>
              <a:rPr lang="en-US" dirty="0" smtClean="0"/>
            </a:br>
            <a:r>
              <a:rPr lang="en-US" dirty="0" smtClean="0"/>
              <a:t>-Criterion</a:t>
            </a:r>
            <a:endParaRPr lang="en-US" dirty="0"/>
          </a:p>
        </p:txBody>
      </p:sp>
      <p:sp>
        <p:nvSpPr>
          <p:cNvPr id="3" name="Content Placeholder 2"/>
          <p:cNvSpPr>
            <a:spLocks noGrp="1"/>
          </p:cNvSpPr>
          <p:nvPr>
            <p:ph idx="1"/>
          </p:nvPr>
        </p:nvSpPr>
        <p:spPr>
          <a:xfrm>
            <a:off x="104549" y="1892594"/>
            <a:ext cx="11910241" cy="4965405"/>
          </a:xfrm>
        </p:spPr>
        <p:txBody>
          <a:bodyPr>
            <a:normAutofit fontScale="70000" lnSpcReduction="20000"/>
          </a:bodyPr>
          <a:lstStyle/>
          <a:p>
            <a:r>
              <a:rPr lang="en-US" dirty="0"/>
              <a:t>No distinct attributes or associations</a:t>
            </a:r>
          </a:p>
          <a:p>
            <a:r>
              <a:rPr lang="en-US" dirty="0"/>
              <a:t>No subclasses</a:t>
            </a:r>
          </a:p>
          <a:p>
            <a:r>
              <a:rPr lang="en-US" b="1" dirty="0" err="1"/>
              <a:t>DefinedObservation</a:t>
            </a:r>
            <a:r>
              <a:rPr lang="en-US" dirty="0"/>
              <a:t>:</a:t>
            </a:r>
          </a:p>
          <a:p>
            <a:pPr lvl="1"/>
            <a:r>
              <a:rPr lang="en-US" smtClean="0"/>
              <a:t>DEFINITION:  </a:t>
            </a:r>
            <a:r>
              <a:rPr lang="en-US" dirty="0"/>
              <a:t>An activity defined at a global library level whose intention is to obtain a result by </a:t>
            </a:r>
            <a:r>
              <a:rPr lang="en-US" dirty="0" smtClean="0"/>
              <a:t/>
            </a:r>
            <a:br>
              <a:rPr lang="en-US" dirty="0" smtClean="0"/>
            </a:br>
            <a:r>
              <a:rPr lang="en-US" dirty="0" smtClean="0"/>
              <a:t>observing</a:t>
            </a:r>
            <a:r>
              <a:rPr lang="en-US" dirty="0"/>
              <a:t>, monitoring, measuring or otherwise qualitatively or quantitatively gathering data or </a:t>
            </a:r>
            <a:r>
              <a:rPr lang="en-US" dirty="0" smtClean="0"/>
              <a:t/>
            </a:r>
            <a:br>
              <a:rPr lang="en-US" dirty="0" smtClean="0"/>
            </a:br>
            <a:r>
              <a:rPr lang="en-US" dirty="0" smtClean="0"/>
              <a:t>information </a:t>
            </a:r>
            <a:r>
              <a:rPr lang="en-US" dirty="0"/>
              <a:t>about one or more aspects of a subject's physiologic or </a:t>
            </a:r>
            <a:r>
              <a:rPr lang="en-US" dirty="0" err="1"/>
              <a:t>psychologic</a:t>
            </a:r>
            <a:r>
              <a:rPr lang="en-US" dirty="0"/>
              <a:t> state.</a:t>
            </a:r>
          </a:p>
          <a:p>
            <a:pPr lvl="1"/>
            <a:r>
              <a:rPr lang="en-US" dirty="0"/>
              <a:t>EXAMPLE(S):  blood chemistry panel, body mass index calculation, blood pressure measurement, </a:t>
            </a:r>
            <a:r>
              <a:rPr lang="en-US" dirty="0" smtClean="0"/>
              <a:t/>
            </a:r>
            <a:br>
              <a:rPr lang="en-US" dirty="0" smtClean="0"/>
            </a:br>
            <a:r>
              <a:rPr lang="en-US" dirty="0" smtClean="0"/>
              <a:t>obtaining </a:t>
            </a:r>
            <a:r>
              <a:rPr lang="en-US" dirty="0"/>
              <a:t>DNA sequence, genotyping a genetic variant, measuring the pH of a solution, specimen </a:t>
            </a:r>
            <a:r>
              <a:rPr lang="en-US" dirty="0" smtClean="0"/>
              <a:t/>
            </a:r>
            <a:br>
              <a:rPr lang="en-US" dirty="0" smtClean="0"/>
            </a:br>
            <a:r>
              <a:rPr lang="en-US" dirty="0" smtClean="0"/>
              <a:t>quality </a:t>
            </a:r>
            <a:r>
              <a:rPr lang="en-US" dirty="0"/>
              <a:t>review</a:t>
            </a:r>
          </a:p>
          <a:p>
            <a:r>
              <a:rPr lang="en-US" b="1" dirty="0" err="1" smtClean="0"/>
              <a:t>DefinedStratificationCriterion</a:t>
            </a:r>
            <a:r>
              <a:rPr lang="en-US" b="1" dirty="0" smtClean="0"/>
              <a:t> </a:t>
            </a:r>
            <a:r>
              <a:rPr lang="en-US" dirty="0" smtClean="0"/>
              <a:t>(other names, notes empty):</a:t>
            </a:r>
            <a:endParaRPr lang="en-US" dirty="0" smtClean="0"/>
          </a:p>
          <a:p>
            <a:pPr lvl="1"/>
            <a:r>
              <a:rPr lang="en-US" smtClean="0"/>
              <a:t>DEFINITION:  </a:t>
            </a:r>
            <a:r>
              <a:rPr lang="en-US" dirty="0" smtClean="0"/>
              <a:t>An </a:t>
            </a:r>
            <a:r>
              <a:rPr lang="en-US" dirty="0"/>
              <a:t>activity defined at a global library level that identifies pre-treatment factors by </a:t>
            </a:r>
            <a:br>
              <a:rPr lang="en-US" dirty="0"/>
            </a:br>
            <a:r>
              <a:rPr lang="en-US" dirty="0" smtClean="0"/>
              <a:t>which </a:t>
            </a:r>
            <a:r>
              <a:rPr lang="en-US" dirty="0"/>
              <a:t>study subjects are segregated to assure balance of these factors during analysis or before randomization to a study arm or some smaller segment of a study. The decisive factor used to help segregate the study subject into a stratum group for analysis or randomization purposes.</a:t>
            </a:r>
          </a:p>
          <a:p>
            <a:pPr lvl="1"/>
            <a:r>
              <a:rPr lang="en-US" dirty="0" smtClean="0"/>
              <a:t>EXAMPLE(S):  Age </a:t>
            </a:r>
            <a:r>
              <a:rPr lang="en-US" dirty="0"/>
              <a:t>Years: 18 to 59 vs. = 60</a:t>
            </a:r>
            <a:r>
              <a:rPr lang="en-US" dirty="0" smtClean="0"/>
              <a:t>.  Extra-Cranial </a:t>
            </a:r>
            <a:r>
              <a:rPr lang="en-US" dirty="0"/>
              <a:t>Disease Controlled in Months: = 3 vs. &gt; 3</a:t>
            </a:r>
            <a:r>
              <a:rPr lang="en-US" dirty="0" smtClean="0"/>
              <a:t>.  Number </a:t>
            </a:r>
            <a:r>
              <a:rPr lang="en-US" dirty="0"/>
              <a:t>of Brain Metastases: 1 vs. 2 vs. 3.</a:t>
            </a:r>
            <a:endParaRPr lang="en-US" dirty="0" smtClean="0"/>
          </a:p>
          <a:p>
            <a:r>
              <a:rPr lang="en-US" b="1" dirty="0" err="1" smtClean="0"/>
              <a:t>DefinedStratificationCriterionPermissibleResult</a:t>
            </a:r>
            <a:r>
              <a:rPr lang="en-US" b="1" dirty="0" smtClean="0"/>
              <a:t> </a:t>
            </a:r>
            <a:r>
              <a:rPr lang="en-US" dirty="0" smtClean="0"/>
              <a:t>(</a:t>
            </a:r>
            <a:r>
              <a:rPr lang="en-US" dirty="0"/>
              <a:t>other names, notes empty)</a:t>
            </a:r>
            <a:r>
              <a:rPr lang="en-US" dirty="0" smtClean="0"/>
              <a:t>:</a:t>
            </a:r>
            <a:endParaRPr lang="en-US" dirty="0" smtClean="0"/>
          </a:p>
          <a:p>
            <a:pPr lvl="1"/>
            <a:r>
              <a:rPr lang="en-US" smtClean="0"/>
              <a:t>DEFINITION:  </a:t>
            </a:r>
            <a:r>
              <a:rPr lang="en-US" dirty="0" smtClean="0"/>
              <a:t>A </a:t>
            </a:r>
            <a:r>
              <a:rPr lang="en-US" dirty="0"/>
              <a:t>reusable, "template" description of an allowable response to a stratification criterion.</a:t>
            </a:r>
          </a:p>
          <a:p>
            <a:pPr lvl="1"/>
            <a:r>
              <a:rPr lang="en-US" dirty="0" smtClean="0"/>
              <a:t>EXAMPLE(S):  The </a:t>
            </a:r>
            <a:r>
              <a:rPr lang="en-US" dirty="0"/>
              <a:t>stratification criterion for gender can have permissible answers of male and female</a:t>
            </a:r>
          </a:p>
        </p:txBody>
      </p:sp>
      <p:pic>
        <p:nvPicPr>
          <p:cNvPr id="4" name="Picture 3"/>
          <p:cNvPicPr>
            <a:picLocks noChangeAspect="1"/>
          </p:cNvPicPr>
          <p:nvPr/>
        </p:nvPicPr>
        <p:blipFill rotWithShape="1">
          <a:blip r:embed="rId2"/>
          <a:srcRect l="2852" t="6788" r="2935" b="8299"/>
          <a:stretch/>
        </p:blipFill>
        <p:spPr>
          <a:xfrm>
            <a:off x="4674782" y="0"/>
            <a:ext cx="7517218" cy="4500308"/>
          </a:xfrm>
          <a:prstGeom prst="rect">
            <a:avLst/>
          </a:prstGeom>
        </p:spPr>
      </p:pic>
      <p:sp>
        <p:nvSpPr>
          <p:cNvPr id="5" name="Oval 4"/>
          <p:cNvSpPr/>
          <p:nvPr/>
        </p:nvSpPr>
        <p:spPr>
          <a:xfrm>
            <a:off x="4700386" y="2164757"/>
            <a:ext cx="3351793" cy="6876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4856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exactly is an “empty” class?</a:t>
            </a:r>
            <a:endParaRPr lang="en-US" dirty="0"/>
          </a:p>
        </p:txBody>
      </p:sp>
      <p:sp>
        <p:nvSpPr>
          <p:cNvPr id="3" name="Content Placeholder 2"/>
          <p:cNvSpPr>
            <a:spLocks noGrp="1"/>
          </p:cNvSpPr>
          <p:nvPr>
            <p:ph idx="1"/>
          </p:nvPr>
        </p:nvSpPr>
        <p:spPr>
          <a:xfrm>
            <a:off x="838201" y="1825625"/>
            <a:ext cx="7731642" cy="4787826"/>
          </a:xfrm>
        </p:spPr>
        <p:txBody>
          <a:bodyPr/>
          <a:lstStyle/>
          <a:p>
            <a:r>
              <a:rPr lang="en-US" dirty="0" smtClean="0"/>
              <a:t>Subclasses that have…</a:t>
            </a:r>
          </a:p>
          <a:p>
            <a:pPr lvl="1"/>
            <a:r>
              <a:rPr lang="en-US" dirty="0" smtClean="0"/>
              <a:t>No distinct attributes, AND</a:t>
            </a:r>
          </a:p>
          <a:p>
            <a:pPr lvl="1"/>
            <a:r>
              <a:rPr lang="en-US" dirty="0" smtClean="0"/>
              <a:t>No distinct associations (aside from the gen/spec relationship)</a:t>
            </a:r>
          </a:p>
          <a:p>
            <a:r>
              <a:rPr lang="en-US" dirty="0" smtClean="0"/>
              <a:t>Are we agreed that this does NOT include non-subclasses that have no attributes?  These have their semantic in their associations.</a:t>
            </a:r>
          </a:p>
          <a:p>
            <a:r>
              <a:rPr lang="en-US" dirty="0" smtClean="0">
                <a:solidFill>
                  <a:srgbClr val="FF0000"/>
                </a:solidFill>
              </a:rPr>
              <a:t>Julie will take first pass of role-based classes that are also candidates</a:t>
            </a:r>
          </a:p>
          <a:p>
            <a:r>
              <a:rPr lang="en-US" dirty="0" smtClean="0"/>
              <a:t>1:1 associations are candidates, but they may represent distinct concepts</a:t>
            </a:r>
            <a:endParaRPr lang="en-US" dirty="0">
              <a:solidFill>
                <a:srgbClr val="FF0000"/>
              </a:solidFill>
            </a:endParaRPr>
          </a:p>
        </p:txBody>
      </p:sp>
      <p:pic>
        <p:nvPicPr>
          <p:cNvPr id="4" name="Picture 3"/>
          <p:cNvPicPr>
            <a:picLocks noChangeAspect="1"/>
          </p:cNvPicPr>
          <p:nvPr/>
        </p:nvPicPr>
        <p:blipFill rotWithShape="1">
          <a:blip r:embed="rId2"/>
          <a:srcRect l="4828" t="4184" r="5195" b="5767"/>
          <a:stretch/>
        </p:blipFill>
        <p:spPr>
          <a:xfrm>
            <a:off x="8238370" y="223284"/>
            <a:ext cx="3953630" cy="6634716"/>
          </a:xfrm>
          <a:prstGeom prst="rect">
            <a:avLst/>
          </a:prstGeom>
        </p:spPr>
      </p:pic>
    </p:spTree>
    <p:extLst>
      <p:ext uri="{BB962C8B-B14F-4D97-AF65-F5344CB8AC3E}">
        <p14:creationId xmlns:p14="http://schemas.microsoft.com/office/powerpoint/2010/main" val="3285154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1824" y="365125"/>
            <a:ext cx="8181975" cy="1325563"/>
          </a:xfrm>
        </p:spPr>
        <p:txBody>
          <a:bodyPr/>
          <a:lstStyle/>
          <a:p>
            <a:r>
              <a:rPr lang="en-US" dirty="0" err="1" smtClean="0"/>
              <a:t>DefinedMedicalConditionResult</a:t>
            </a:r>
            <a:endParaRPr lang="en-US" dirty="0"/>
          </a:p>
        </p:txBody>
      </p:sp>
      <p:sp>
        <p:nvSpPr>
          <p:cNvPr id="3" name="Content Placeholder 2"/>
          <p:cNvSpPr>
            <a:spLocks noGrp="1"/>
          </p:cNvSpPr>
          <p:nvPr>
            <p:ph idx="1"/>
          </p:nvPr>
        </p:nvSpPr>
        <p:spPr>
          <a:xfrm>
            <a:off x="3171824" y="1825624"/>
            <a:ext cx="8865501" cy="5032375"/>
          </a:xfrm>
        </p:spPr>
        <p:txBody>
          <a:bodyPr>
            <a:normAutofit fontScale="70000" lnSpcReduction="20000"/>
          </a:bodyPr>
          <a:lstStyle/>
          <a:p>
            <a:r>
              <a:rPr lang="en-US" dirty="0"/>
              <a:t>No distinct attributes or associations</a:t>
            </a:r>
          </a:p>
          <a:p>
            <a:r>
              <a:rPr lang="en-US" dirty="0"/>
              <a:t>No subclasses</a:t>
            </a:r>
          </a:p>
          <a:p>
            <a:r>
              <a:rPr lang="en-US" b="1" dirty="0" err="1" smtClean="0"/>
              <a:t>DefinedObservationResult</a:t>
            </a:r>
            <a:r>
              <a:rPr lang="en-US" dirty="0" smtClean="0"/>
              <a:t>:</a:t>
            </a:r>
          </a:p>
          <a:p>
            <a:pPr lvl="1"/>
            <a:r>
              <a:rPr lang="en-US" smtClean="0"/>
              <a:t>DEFINITION:  </a:t>
            </a:r>
            <a:r>
              <a:rPr lang="en-US" dirty="0" smtClean="0"/>
              <a:t>A </a:t>
            </a:r>
            <a:r>
              <a:rPr lang="en-US" dirty="0"/>
              <a:t>reusable, "template" description of possible findings of an observation. </a:t>
            </a:r>
          </a:p>
          <a:p>
            <a:pPr lvl="1"/>
            <a:r>
              <a:rPr lang="en-US" dirty="0" smtClean="0"/>
              <a:t>EXAMPLE(S):  A </a:t>
            </a:r>
            <a:r>
              <a:rPr lang="en-US" dirty="0"/>
              <a:t>blood pressure measurement may result in a diastolic number and a systolic </a:t>
            </a:r>
          </a:p>
          <a:p>
            <a:pPr lvl="1"/>
            <a:r>
              <a:rPr lang="en-US" dirty="0"/>
              <a:t>number.</a:t>
            </a:r>
          </a:p>
          <a:p>
            <a:pPr lvl="1"/>
            <a:r>
              <a:rPr lang="en-US" dirty="0" smtClean="0"/>
              <a:t>OTHER </a:t>
            </a:r>
            <a:r>
              <a:rPr lang="en-US" dirty="0"/>
              <a:t>NAME(S):</a:t>
            </a:r>
          </a:p>
          <a:p>
            <a:pPr lvl="1"/>
            <a:r>
              <a:rPr lang="en-US" dirty="0" smtClean="0"/>
              <a:t>NOTE(S):  The </a:t>
            </a:r>
            <a:r>
              <a:rPr lang="en-US" dirty="0" err="1"/>
              <a:t>DefinedObservationResult</a:t>
            </a:r>
            <a:r>
              <a:rPr lang="en-US" dirty="0"/>
              <a:t> class can be used to represent defined ranges for </a:t>
            </a:r>
            <a:r>
              <a:rPr lang="en-US" dirty="0" smtClean="0"/>
              <a:t>contingencies </a:t>
            </a:r>
            <a:r>
              <a:rPr lang="en-US" dirty="0"/>
              <a:t>by constraining the value attribute from ANY to IVL&lt;PQ&gt;, for </a:t>
            </a:r>
            <a:r>
              <a:rPr lang="en-US" dirty="0" smtClean="0"/>
              <a:t>instance</a:t>
            </a:r>
            <a:r>
              <a:rPr lang="en-US" dirty="0"/>
              <a:t>, or any other range value.  Such </a:t>
            </a:r>
            <a:r>
              <a:rPr lang="en-US" dirty="0" err="1"/>
              <a:t>DefinedObservationResults</a:t>
            </a:r>
            <a:r>
              <a:rPr lang="en-US" dirty="0"/>
              <a:t> may be used as </a:t>
            </a:r>
            <a:r>
              <a:rPr lang="en-US" dirty="0" smtClean="0"/>
              <a:t>criteria </a:t>
            </a:r>
            <a:r>
              <a:rPr lang="en-US" dirty="0"/>
              <a:t>for conditional activities or repeated activities.</a:t>
            </a:r>
            <a:endParaRPr lang="en-US" dirty="0" smtClean="0"/>
          </a:p>
          <a:p>
            <a:r>
              <a:rPr lang="en-US" b="1" dirty="0" err="1" smtClean="0"/>
              <a:t>DefinedMedicalConditionResult</a:t>
            </a:r>
            <a:r>
              <a:rPr lang="en-US" dirty="0" smtClean="0"/>
              <a:t>:</a:t>
            </a:r>
          </a:p>
          <a:p>
            <a:pPr lvl="1"/>
            <a:r>
              <a:rPr lang="en-US" smtClean="0"/>
              <a:t>DEFINITION:   </a:t>
            </a:r>
            <a:r>
              <a:rPr lang="en-US" dirty="0" smtClean="0"/>
              <a:t>A </a:t>
            </a:r>
            <a:r>
              <a:rPr lang="en-US" dirty="0"/>
              <a:t>reusable template description of a sign, symptom, disease, or other medical occurrence.</a:t>
            </a:r>
          </a:p>
          <a:p>
            <a:pPr lvl="1"/>
            <a:r>
              <a:rPr lang="en-US" dirty="0" smtClean="0"/>
              <a:t>EXAMPLE(S):  death</a:t>
            </a:r>
            <a:r>
              <a:rPr lang="en-US" dirty="0"/>
              <a:t>, back pain, headache, pulmonary embolism, heart attack, pregnancy, flu, broken bone, menstrual period, depression</a:t>
            </a:r>
          </a:p>
          <a:p>
            <a:pPr lvl="1"/>
            <a:r>
              <a:rPr lang="en-US" dirty="0" smtClean="0"/>
              <a:t>OTHER </a:t>
            </a:r>
            <a:r>
              <a:rPr lang="en-US" dirty="0"/>
              <a:t>NAME(S</a:t>
            </a:r>
            <a:r>
              <a:rPr lang="en-US" dirty="0" smtClean="0"/>
              <a:t>):  Clinical Events, Medical </a:t>
            </a:r>
            <a:r>
              <a:rPr lang="en-US" dirty="0"/>
              <a:t>History</a:t>
            </a:r>
          </a:p>
          <a:p>
            <a:pPr lvl="1"/>
            <a:r>
              <a:rPr lang="en-US" dirty="0" smtClean="0"/>
              <a:t>NOTE(S</a:t>
            </a:r>
            <a:r>
              <a:rPr lang="en-US" dirty="0"/>
              <a:t>):</a:t>
            </a:r>
          </a:p>
        </p:txBody>
      </p:sp>
      <p:pic>
        <p:nvPicPr>
          <p:cNvPr id="4" name="Picture 3"/>
          <p:cNvPicPr>
            <a:picLocks noChangeAspect="1"/>
          </p:cNvPicPr>
          <p:nvPr/>
        </p:nvPicPr>
        <p:blipFill rotWithShape="1">
          <a:blip r:embed="rId2"/>
          <a:srcRect l="5068" t="3378" r="5174" b="4669"/>
          <a:stretch/>
        </p:blipFill>
        <p:spPr>
          <a:xfrm>
            <a:off x="-1" y="-1"/>
            <a:ext cx="3086101" cy="6892652"/>
          </a:xfrm>
          <a:prstGeom prst="rect">
            <a:avLst/>
          </a:prstGeom>
        </p:spPr>
      </p:pic>
      <p:sp>
        <p:nvSpPr>
          <p:cNvPr id="5" name="Oval 4"/>
          <p:cNvSpPr/>
          <p:nvPr/>
        </p:nvSpPr>
        <p:spPr>
          <a:xfrm>
            <a:off x="278511" y="6079283"/>
            <a:ext cx="2437393" cy="77871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587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738" y="1"/>
            <a:ext cx="8658225" cy="871537"/>
          </a:xfrm>
        </p:spPr>
        <p:txBody>
          <a:bodyPr>
            <a:normAutofit/>
          </a:bodyPr>
          <a:lstStyle/>
          <a:p>
            <a:r>
              <a:rPr lang="en-US" dirty="0" err="1" smtClean="0"/>
              <a:t>PlannedInclusion</a:t>
            </a:r>
            <a:r>
              <a:rPr lang="en-US" dirty="0" smtClean="0"/>
              <a:t>/</a:t>
            </a:r>
            <a:r>
              <a:rPr lang="en-US" dirty="0" err="1" smtClean="0"/>
              <a:t>ExclusionCritierion</a:t>
            </a:r>
            <a:endParaRPr lang="en-US" dirty="0"/>
          </a:p>
        </p:txBody>
      </p:sp>
      <p:sp>
        <p:nvSpPr>
          <p:cNvPr id="3" name="Content Placeholder 2"/>
          <p:cNvSpPr>
            <a:spLocks noGrp="1"/>
          </p:cNvSpPr>
          <p:nvPr>
            <p:ph idx="1"/>
          </p:nvPr>
        </p:nvSpPr>
        <p:spPr>
          <a:xfrm>
            <a:off x="0" y="728663"/>
            <a:ext cx="8843963" cy="6129337"/>
          </a:xfrm>
        </p:spPr>
        <p:txBody>
          <a:bodyPr>
            <a:noAutofit/>
          </a:bodyPr>
          <a:lstStyle/>
          <a:p>
            <a:r>
              <a:rPr lang="en-US" sz="1400" dirty="0"/>
              <a:t>No distinct attributes or </a:t>
            </a:r>
            <a:r>
              <a:rPr lang="en-US" sz="1400" dirty="0" smtClean="0"/>
              <a:t>associations;  No </a:t>
            </a:r>
            <a:r>
              <a:rPr lang="en-US" sz="1400" dirty="0"/>
              <a:t>subclasses</a:t>
            </a:r>
          </a:p>
          <a:p>
            <a:r>
              <a:rPr lang="en-US" sz="1400" b="1" dirty="0" err="1" smtClean="0"/>
              <a:t>PlannedActivity</a:t>
            </a:r>
            <a:r>
              <a:rPr lang="en-US" sz="1400" dirty="0" smtClean="0"/>
              <a:t> (other names empty):</a:t>
            </a:r>
          </a:p>
          <a:p>
            <a:pPr lvl="1"/>
            <a:r>
              <a:rPr lang="en-US" sz="1200" smtClean="0"/>
              <a:t>DEFINITION:  </a:t>
            </a:r>
            <a:r>
              <a:rPr lang="en-US" sz="1200" dirty="0" smtClean="0"/>
              <a:t>An </a:t>
            </a:r>
            <a:r>
              <a:rPr lang="en-US" sz="1200" dirty="0"/>
              <a:t>activity that is intended to occur or start at some point in the context of a particular study or experiment.</a:t>
            </a:r>
          </a:p>
          <a:p>
            <a:pPr lvl="1"/>
            <a:r>
              <a:rPr lang="en-US" sz="1200" dirty="0" smtClean="0"/>
              <a:t>EXAMPLE(S</a:t>
            </a:r>
            <a:r>
              <a:rPr lang="en-US" sz="1200" dirty="0"/>
              <a:t>): </a:t>
            </a:r>
            <a:r>
              <a:rPr lang="en-US" sz="1200" dirty="0" smtClean="0"/>
              <a:t> Pregnancy </a:t>
            </a:r>
            <a:r>
              <a:rPr lang="en-US" sz="1200" dirty="0"/>
              <a:t>tests are planned for study subjects who are females of childbearing potential.   </a:t>
            </a:r>
          </a:p>
          <a:p>
            <a:pPr lvl="1"/>
            <a:r>
              <a:rPr lang="en-US" sz="1200" dirty="0" smtClean="0"/>
              <a:t>NOTE(S</a:t>
            </a:r>
            <a:r>
              <a:rPr lang="en-US" sz="1200" dirty="0"/>
              <a:t>): </a:t>
            </a:r>
            <a:r>
              <a:rPr lang="en-US" sz="1200" dirty="0" smtClean="0"/>
              <a:t> A </a:t>
            </a:r>
            <a:r>
              <a:rPr lang="en-US" sz="1200" dirty="0" err="1"/>
              <a:t>PlannedActivity</a:t>
            </a:r>
            <a:r>
              <a:rPr lang="en-US" sz="1200" dirty="0"/>
              <a:t> may be a container of other activities and have a complex structure involving components, options and contingencies using the associated relationship classes. This structure allows the representation of concepts in previous versions of BRIDG such as </a:t>
            </a:r>
            <a:r>
              <a:rPr lang="en-US" sz="1200" dirty="0" err="1"/>
              <a:t>StudyCells</a:t>
            </a:r>
            <a:r>
              <a:rPr lang="en-US" sz="1200" dirty="0"/>
              <a:t>, </a:t>
            </a:r>
            <a:r>
              <a:rPr lang="en-US" sz="1200" dirty="0" err="1"/>
              <a:t>StudySegments</a:t>
            </a:r>
            <a:r>
              <a:rPr lang="en-US" sz="1200" dirty="0"/>
              <a:t> and </a:t>
            </a:r>
            <a:r>
              <a:rPr lang="en-US" sz="1200" dirty="0" err="1"/>
              <a:t>StudySubjectEncounters</a:t>
            </a:r>
            <a:r>
              <a:rPr lang="en-US" sz="1200" dirty="0"/>
              <a:t>.  A </a:t>
            </a:r>
            <a:r>
              <a:rPr lang="en-US" sz="1200" dirty="0" err="1"/>
              <a:t>PlannedActivity</a:t>
            </a:r>
            <a:r>
              <a:rPr lang="en-US" sz="1200" dirty="0"/>
              <a:t> could also be thought of as an activity at a particular stage in the business process in which the activities occur, i.e., in the "planned" stage rather than the "scheduled" stage or the "performed" stage. An instance of a </a:t>
            </a:r>
            <a:r>
              <a:rPr lang="en-US" sz="1200" dirty="0" err="1"/>
              <a:t>PlannedActivity</a:t>
            </a:r>
            <a:r>
              <a:rPr lang="en-US" sz="1200" dirty="0"/>
              <a:t> is not assigned to a particular Subject, </a:t>
            </a:r>
            <a:r>
              <a:rPr lang="en-US" sz="1200" dirty="0" err="1"/>
              <a:t>StudySubject</a:t>
            </a:r>
            <a:r>
              <a:rPr lang="en-US" sz="1200" dirty="0"/>
              <a:t>, or </a:t>
            </a:r>
            <a:r>
              <a:rPr lang="en-US" sz="1200" dirty="0" err="1"/>
              <a:t>ExperimentalUnit</a:t>
            </a:r>
            <a:r>
              <a:rPr lang="en-US" sz="1200" dirty="0"/>
              <a:t>, but to a "kind of" Subject, </a:t>
            </a:r>
            <a:r>
              <a:rPr lang="en-US" sz="1200" dirty="0" err="1"/>
              <a:t>StudySubject</a:t>
            </a:r>
            <a:r>
              <a:rPr lang="en-US" sz="1200" dirty="0"/>
              <a:t>, or </a:t>
            </a:r>
            <a:r>
              <a:rPr lang="en-US" sz="1200" dirty="0" err="1"/>
              <a:t>ExperimentalUnit</a:t>
            </a:r>
            <a:r>
              <a:rPr lang="en-US" sz="1200" dirty="0"/>
              <a:t>. </a:t>
            </a:r>
            <a:endParaRPr lang="en-US" sz="1200" dirty="0" smtClean="0"/>
          </a:p>
          <a:p>
            <a:r>
              <a:rPr lang="en-US" sz="1400" b="1" dirty="0" err="1" smtClean="0"/>
              <a:t>PlannedEligibilityCriterion</a:t>
            </a:r>
            <a:r>
              <a:rPr lang="en-US" sz="1400" dirty="0"/>
              <a:t> </a:t>
            </a:r>
            <a:r>
              <a:rPr lang="en-US" sz="1400" dirty="0" smtClean="0"/>
              <a:t>(Abstract class, has distinct association to </a:t>
            </a:r>
            <a:r>
              <a:rPr lang="en-US" sz="1400" dirty="0" err="1" smtClean="0"/>
              <a:t>DefinedEligibilityCriterionAnswer</a:t>
            </a:r>
            <a:r>
              <a:rPr lang="en-US" sz="1400" dirty="0" smtClean="0"/>
              <a:t>):</a:t>
            </a:r>
          </a:p>
          <a:p>
            <a:pPr lvl="1"/>
            <a:r>
              <a:rPr lang="en-US" sz="1200" smtClean="0"/>
              <a:t>DEFINITION:  </a:t>
            </a:r>
            <a:r>
              <a:rPr lang="en-US" sz="1200" dirty="0" smtClean="0"/>
              <a:t>An </a:t>
            </a:r>
            <a:r>
              <a:rPr lang="en-US" sz="1200" dirty="0"/>
              <a:t>activity that is intended to occur at some point in the context of a particular study that represents a characteristic or requirement intended to be applied to a potential study subject to determine whether or not they may participate in a study.</a:t>
            </a:r>
          </a:p>
          <a:p>
            <a:pPr lvl="1"/>
            <a:r>
              <a:rPr lang="en-US" sz="1200" dirty="0" smtClean="0"/>
              <a:t>NOTE(S</a:t>
            </a:r>
            <a:r>
              <a:rPr lang="en-US" sz="1200" dirty="0"/>
              <a:t>):  </a:t>
            </a:r>
            <a:r>
              <a:rPr lang="en-US" sz="1200" dirty="0" smtClean="0"/>
              <a:t>The </a:t>
            </a:r>
            <a:r>
              <a:rPr lang="en-US" sz="1200" dirty="0"/>
              <a:t>reason for the </a:t>
            </a:r>
            <a:r>
              <a:rPr lang="en-US" sz="1200" dirty="0" err="1"/>
              <a:t>PlannedEligibilityCriterion</a:t>
            </a:r>
            <a:r>
              <a:rPr lang="en-US" sz="1200" dirty="0"/>
              <a:t> structure is to allow questions defined as agnostic criteria in </a:t>
            </a:r>
            <a:r>
              <a:rPr lang="en-US" sz="1200" dirty="0" err="1"/>
              <a:t>DefinedEligibilityCriterion</a:t>
            </a:r>
            <a:r>
              <a:rPr lang="en-US" sz="1200" dirty="0"/>
              <a:t>, that is, they could be used either as inclusion or exclusion criteria, to be referenced in specific study protocols and allow the inclusion/exclusion distinction to be determined for that study specifically.</a:t>
            </a:r>
          </a:p>
          <a:p>
            <a:r>
              <a:rPr lang="en-US" sz="1400" b="1" dirty="0" err="1" smtClean="0"/>
              <a:t>PlannedInclusionCriterion</a:t>
            </a:r>
            <a:r>
              <a:rPr lang="en-US" sz="1400" b="1" dirty="0" smtClean="0"/>
              <a:t> </a:t>
            </a:r>
            <a:r>
              <a:rPr lang="en-US" sz="1400" dirty="0" smtClean="0"/>
              <a:t>(examples and other names empty):</a:t>
            </a:r>
          </a:p>
          <a:p>
            <a:pPr lvl="1"/>
            <a:r>
              <a:rPr lang="en-US" sz="1200" smtClean="0"/>
              <a:t>DEFINITION:  </a:t>
            </a:r>
            <a:r>
              <a:rPr lang="en-US" sz="1200" dirty="0" smtClean="0"/>
              <a:t>An </a:t>
            </a:r>
            <a:r>
              <a:rPr lang="en-US" sz="1200" dirty="0"/>
              <a:t>activity that is intended to occur at some point in the context of a particular study that represents a characteristic or requirement intended to be applied to a potential study subject to determine whether they may participate in a study. </a:t>
            </a:r>
          </a:p>
          <a:p>
            <a:pPr lvl="1"/>
            <a:r>
              <a:rPr lang="en-US" sz="1200" dirty="0" smtClean="0"/>
              <a:t>NOTE(S</a:t>
            </a:r>
            <a:r>
              <a:rPr lang="en-US" sz="1200" dirty="0"/>
              <a:t>):  </a:t>
            </a:r>
            <a:r>
              <a:rPr lang="en-US" sz="1200" dirty="0" smtClean="0"/>
              <a:t>[omitted here but same as superclass]</a:t>
            </a:r>
          </a:p>
          <a:p>
            <a:r>
              <a:rPr lang="en-US" sz="1400" b="1" dirty="0" err="1" smtClean="0"/>
              <a:t>PlannedExclusionCriterion</a:t>
            </a:r>
            <a:r>
              <a:rPr lang="en-US" sz="1400" b="1" dirty="0"/>
              <a:t> </a:t>
            </a:r>
            <a:r>
              <a:rPr lang="en-US" sz="1400" dirty="0"/>
              <a:t>(examples and other names empty)</a:t>
            </a:r>
            <a:r>
              <a:rPr lang="en-US" sz="1400" dirty="0" smtClean="0"/>
              <a:t>:</a:t>
            </a:r>
          </a:p>
          <a:p>
            <a:pPr lvl="1"/>
            <a:r>
              <a:rPr lang="en-US" sz="1200" smtClean="0"/>
              <a:t>DEFINITION:  </a:t>
            </a:r>
            <a:r>
              <a:rPr lang="en-US" sz="1200" dirty="0" smtClean="0"/>
              <a:t>An </a:t>
            </a:r>
            <a:r>
              <a:rPr lang="en-US" sz="1200" dirty="0"/>
              <a:t>activity that is intended to occur at some point in the context of a particular study that represents a characteristic or requirement intended to be applied to a potential study subject to determine whether they may not participate in a study.</a:t>
            </a:r>
          </a:p>
          <a:p>
            <a:pPr lvl="1"/>
            <a:r>
              <a:rPr lang="en-US" sz="1200" dirty="0" smtClean="0"/>
              <a:t>NOTE(S):  </a:t>
            </a:r>
            <a:r>
              <a:rPr lang="en-US" sz="1200" dirty="0"/>
              <a:t>[omitted here but same as superclass</a:t>
            </a:r>
            <a:r>
              <a:rPr lang="en-US" sz="1200" dirty="0" smtClean="0"/>
              <a:t>].</a:t>
            </a:r>
            <a:endParaRPr lang="en-US" sz="1200" dirty="0"/>
          </a:p>
        </p:txBody>
      </p:sp>
      <p:pic>
        <p:nvPicPr>
          <p:cNvPr id="4" name="Picture 3"/>
          <p:cNvPicPr>
            <a:picLocks noChangeAspect="1"/>
          </p:cNvPicPr>
          <p:nvPr/>
        </p:nvPicPr>
        <p:blipFill rotWithShape="1">
          <a:blip r:embed="rId2"/>
          <a:srcRect l="7536" t="3635" r="9247" b="4570"/>
          <a:stretch/>
        </p:blipFill>
        <p:spPr>
          <a:xfrm>
            <a:off x="8786810" y="-19093"/>
            <a:ext cx="3319462" cy="6877093"/>
          </a:xfrm>
          <a:prstGeom prst="rect">
            <a:avLst/>
          </a:prstGeom>
        </p:spPr>
      </p:pic>
      <p:sp>
        <p:nvSpPr>
          <p:cNvPr id="5" name="TextBox 4"/>
          <p:cNvSpPr txBox="1"/>
          <p:nvPr/>
        </p:nvSpPr>
        <p:spPr>
          <a:xfrm>
            <a:off x="10791826" y="3814763"/>
            <a:ext cx="1428750" cy="1384995"/>
          </a:xfrm>
          <a:prstGeom prst="rect">
            <a:avLst/>
          </a:prstGeom>
          <a:noFill/>
        </p:spPr>
        <p:txBody>
          <a:bodyPr wrap="square" rtlCol="0">
            <a:spAutoFit/>
          </a:bodyPr>
          <a:lstStyle/>
          <a:p>
            <a:r>
              <a:rPr lang="en-US" sz="1200" smtClean="0">
                <a:solidFill>
                  <a:srgbClr val="3333CC"/>
                </a:solidFill>
              </a:rPr>
              <a:t>DEFINITION:  </a:t>
            </a:r>
            <a:r>
              <a:rPr lang="en-US" sz="1200" dirty="0" smtClean="0">
                <a:solidFill>
                  <a:srgbClr val="3333CC"/>
                </a:solidFill>
              </a:rPr>
              <a:t/>
            </a:r>
            <a:br>
              <a:rPr lang="en-US" sz="1200" dirty="0" smtClean="0">
                <a:solidFill>
                  <a:srgbClr val="3333CC"/>
                </a:solidFill>
              </a:rPr>
            </a:br>
            <a:r>
              <a:rPr lang="en-US" sz="1200" dirty="0" smtClean="0">
                <a:solidFill>
                  <a:srgbClr val="3333CC"/>
                </a:solidFill>
              </a:rPr>
              <a:t>A </a:t>
            </a:r>
            <a:r>
              <a:rPr lang="en-US" sz="1200" dirty="0">
                <a:solidFill>
                  <a:srgbClr val="3333CC"/>
                </a:solidFill>
              </a:rPr>
              <a:t>reusable, "template" description of an allowable response to an eligibility criterion question.</a:t>
            </a:r>
            <a:endParaRPr lang="en-US" sz="1200" dirty="0">
              <a:solidFill>
                <a:srgbClr val="3333CC"/>
              </a:solidFill>
            </a:endParaRPr>
          </a:p>
        </p:txBody>
      </p:sp>
      <p:cxnSp>
        <p:nvCxnSpPr>
          <p:cNvPr id="7" name="Straight Arrow Connector 6"/>
          <p:cNvCxnSpPr/>
          <p:nvPr/>
        </p:nvCxnSpPr>
        <p:spPr>
          <a:xfrm flipH="1">
            <a:off x="10644188" y="3986213"/>
            <a:ext cx="200025" cy="142875"/>
          </a:xfrm>
          <a:prstGeom prst="straightConnector1">
            <a:avLst/>
          </a:prstGeom>
          <a:ln>
            <a:solidFill>
              <a:srgbClr val="3333CC"/>
            </a:solidFill>
            <a:tailEnd type="triangle"/>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0300518" y="2429301"/>
            <a:ext cx="1891482" cy="144745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054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1438" y="1"/>
            <a:ext cx="9266831" cy="846160"/>
          </a:xfrm>
        </p:spPr>
        <p:txBody>
          <a:bodyPr/>
          <a:lstStyle/>
          <a:p>
            <a:r>
              <a:rPr lang="en-US" dirty="0" err="1" smtClean="0"/>
              <a:t>PerformedInclusion</a:t>
            </a:r>
            <a:r>
              <a:rPr lang="en-US" dirty="0" smtClean="0"/>
              <a:t>/</a:t>
            </a:r>
            <a:r>
              <a:rPr lang="en-US" dirty="0" err="1" smtClean="0"/>
              <a:t>ExclusionCriterion</a:t>
            </a:r>
            <a:endParaRPr lang="en-US" dirty="0"/>
          </a:p>
        </p:txBody>
      </p:sp>
      <p:sp>
        <p:nvSpPr>
          <p:cNvPr id="3" name="Content Placeholder 2"/>
          <p:cNvSpPr>
            <a:spLocks noGrp="1"/>
          </p:cNvSpPr>
          <p:nvPr>
            <p:ph idx="1"/>
          </p:nvPr>
        </p:nvSpPr>
        <p:spPr>
          <a:xfrm>
            <a:off x="2811438" y="696036"/>
            <a:ext cx="9266831" cy="6161964"/>
          </a:xfrm>
        </p:spPr>
        <p:txBody>
          <a:bodyPr>
            <a:normAutofit fontScale="77500" lnSpcReduction="20000"/>
          </a:bodyPr>
          <a:lstStyle/>
          <a:p>
            <a:r>
              <a:rPr lang="en-US" dirty="0"/>
              <a:t>No distinct attributes or associations;  No subclasses</a:t>
            </a:r>
          </a:p>
          <a:p>
            <a:r>
              <a:rPr lang="en-US" b="1" dirty="0" err="1" smtClean="0"/>
              <a:t>PerformedActivity</a:t>
            </a:r>
            <a:r>
              <a:rPr lang="en-US" dirty="0" smtClean="0"/>
              <a:t> (no other names, notes):</a:t>
            </a:r>
          </a:p>
          <a:p>
            <a:pPr lvl="1"/>
            <a:r>
              <a:rPr lang="en-US" smtClean="0"/>
              <a:t>DEFINITION:  </a:t>
            </a:r>
            <a:r>
              <a:rPr lang="en-US" dirty="0" smtClean="0"/>
              <a:t>An </a:t>
            </a:r>
            <a:r>
              <a:rPr lang="en-US" dirty="0"/>
              <a:t>activity that is successfully or unsuccessfully completed. </a:t>
            </a:r>
          </a:p>
          <a:p>
            <a:pPr lvl="1"/>
            <a:r>
              <a:rPr lang="en-US" dirty="0" smtClean="0"/>
              <a:t>EXAMPLE(S):  CBC </a:t>
            </a:r>
            <a:r>
              <a:rPr lang="en-US" dirty="0"/>
              <a:t>performed on a specific </a:t>
            </a:r>
            <a:r>
              <a:rPr lang="en-US" dirty="0" err="1"/>
              <a:t>StudySubject</a:t>
            </a:r>
            <a:r>
              <a:rPr lang="en-US" dirty="0"/>
              <a:t> on a given day</a:t>
            </a:r>
            <a:r>
              <a:rPr lang="en-US" dirty="0" smtClean="0"/>
              <a:t>.  A </a:t>
            </a:r>
            <a:r>
              <a:rPr lang="en-US" dirty="0"/>
              <a:t>scheduled blood draw that is missed by a specific </a:t>
            </a:r>
            <a:r>
              <a:rPr lang="en-US" dirty="0" err="1"/>
              <a:t>ExperimentalUnit</a:t>
            </a:r>
            <a:r>
              <a:rPr lang="en-US" dirty="0"/>
              <a:t> on a given day.</a:t>
            </a:r>
            <a:endParaRPr lang="en-US" dirty="0" smtClean="0"/>
          </a:p>
          <a:p>
            <a:r>
              <a:rPr lang="en-US" b="1" dirty="0" err="1" smtClean="0"/>
              <a:t>PerformedObservation</a:t>
            </a:r>
            <a:r>
              <a:rPr lang="en-US" dirty="0" smtClean="0"/>
              <a:t> (other names, notes empty):</a:t>
            </a:r>
          </a:p>
          <a:p>
            <a:pPr lvl="1"/>
            <a:r>
              <a:rPr lang="en-US" smtClean="0"/>
              <a:t>DEFINITION:  </a:t>
            </a:r>
            <a:r>
              <a:rPr lang="en-US" dirty="0" smtClean="0"/>
              <a:t>The </a:t>
            </a:r>
            <a:r>
              <a:rPr lang="en-US" dirty="0"/>
              <a:t>completed action of observing, monitoring, measuring or otherwise qualitatively or quantitatively gathering data or information about one or more aspects of a subject.</a:t>
            </a:r>
          </a:p>
          <a:p>
            <a:pPr lvl="1"/>
            <a:r>
              <a:rPr lang="en-US" dirty="0" smtClean="0"/>
              <a:t>EXAMPLE(S):  lab </a:t>
            </a:r>
            <a:r>
              <a:rPr lang="en-US" dirty="0"/>
              <a:t>test, taking vital signs, physical exam, specimen quality review, obtaining DNA sequence, genotyping a genetic variant, measuring the pH of a solution</a:t>
            </a:r>
            <a:endParaRPr lang="en-US" dirty="0" smtClean="0"/>
          </a:p>
          <a:p>
            <a:r>
              <a:rPr lang="en-US" b="1" dirty="0" err="1" smtClean="0"/>
              <a:t>PerformedEligibilityCriterion</a:t>
            </a:r>
            <a:r>
              <a:rPr lang="en-US" dirty="0" smtClean="0"/>
              <a:t> (examples, other names, notes empty):</a:t>
            </a:r>
          </a:p>
          <a:p>
            <a:pPr lvl="1"/>
            <a:r>
              <a:rPr lang="en-US" smtClean="0"/>
              <a:t>DEFINITION:  </a:t>
            </a:r>
            <a:r>
              <a:rPr lang="en-US" dirty="0" smtClean="0"/>
              <a:t>One </a:t>
            </a:r>
            <a:r>
              <a:rPr lang="en-US" dirty="0"/>
              <a:t>of a set of conditions that a study subject must meet in order to participate in a study.</a:t>
            </a:r>
            <a:endParaRPr lang="en-US" dirty="0" smtClean="0"/>
          </a:p>
          <a:p>
            <a:r>
              <a:rPr lang="en-US" b="1" dirty="0" err="1" smtClean="0"/>
              <a:t>PerformedInclusionCriterion</a:t>
            </a:r>
            <a:r>
              <a:rPr lang="en-US" dirty="0" smtClean="0"/>
              <a:t> (</a:t>
            </a:r>
            <a:r>
              <a:rPr lang="en-US" dirty="0"/>
              <a:t>other names, notes empty)</a:t>
            </a:r>
            <a:r>
              <a:rPr lang="en-US" dirty="0" smtClean="0"/>
              <a:t>:</a:t>
            </a:r>
          </a:p>
          <a:p>
            <a:pPr lvl="1"/>
            <a:r>
              <a:rPr lang="en-US" smtClean="0"/>
              <a:t>DEFINITION:  </a:t>
            </a:r>
            <a:r>
              <a:rPr lang="en-US" dirty="0" smtClean="0"/>
              <a:t>A </a:t>
            </a:r>
            <a:r>
              <a:rPr lang="en-US" dirty="0"/>
              <a:t>characteristic or requirement that a subject must meet to participate in a study.</a:t>
            </a:r>
          </a:p>
          <a:p>
            <a:pPr lvl="1"/>
            <a:r>
              <a:rPr lang="en-US" dirty="0" smtClean="0"/>
              <a:t>EXAMPLE(S):  Must </a:t>
            </a:r>
            <a:r>
              <a:rPr lang="en-US" dirty="0"/>
              <a:t>be over the age of 18</a:t>
            </a:r>
            <a:endParaRPr lang="en-US" dirty="0" smtClean="0"/>
          </a:p>
          <a:p>
            <a:r>
              <a:rPr lang="en-US" b="1" dirty="0" err="1" smtClean="0"/>
              <a:t>PerformedExclusionCriterion</a:t>
            </a:r>
            <a:r>
              <a:rPr lang="en-US" dirty="0" smtClean="0"/>
              <a:t> </a:t>
            </a:r>
            <a:r>
              <a:rPr lang="en-US" dirty="0"/>
              <a:t>(other names, notes empty)</a:t>
            </a:r>
            <a:r>
              <a:rPr lang="en-US" dirty="0" smtClean="0"/>
              <a:t>:</a:t>
            </a:r>
          </a:p>
          <a:p>
            <a:pPr lvl="1"/>
            <a:r>
              <a:rPr lang="en-US" smtClean="0"/>
              <a:t>DEFINITION:  </a:t>
            </a:r>
            <a:r>
              <a:rPr lang="en-US" dirty="0" smtClean="0"/>
              <a:t>A </a:t>
            </a:r>
            <a:r>
              <a:rPr lang="en-US" dirty="0"/>
              <a:t>characteristic or requirement that disqualifies a subject from participation in a study.</a:t>
            </a:r>
          </a:p>
          <a:p>
            <a:pPr lvl="1"/>
            <a:r>
              <a:rPr lang="en-US" dirty="0" smtClean="0"/>
              <a:t>EXAMPLE(S):  pregnancy</a:t>
            </a:r>
            <a:endParaRPr lang="en-US" dirty="0"/>
          </a:p>
        </p:txBody>
      </p:sp>
      <p:pic>
        <p:nvPicPr>
          <p:cNvPr id="4" name="Picture 3"/>
          <p:cNvPicPr>
            <a:picLocks noChangeAspect="1"/>
          </p:cNvPicPr>
          <p:nvPr/>
        </p:nvPicPr>
        <p:blipFill rotWithShape="1">
          <a:blip r:embed="rId2"/>
          <a:srcRect l="6673" t="4066" r="6434" b="5525"/>
          <a:stretch/>
        </p:blipFill>
        <p:spPr>
          <a:xfrm>
            <a:off x="0" y="1"/>
            <a:ext cx="2841005" cy="6858000"/>
          </a:xfrm>
          <a:prstGeom prst="rect">
            <a:avLst/>
          </a:prstGeom>
        </p:spPr>
      </p:pic>
      <p:sp>
        <p:nvSpPr>
          <p:cNvPr id="5" name="Oval 4"/>
          <p:cNvSpPr/>
          <p:nvPr/>
        </p:nvSpPr>
        <p:spPr>
          <a:xfrm>
            <a:off x="-40944" y="5527343"/>
            <a:ext cx="3220872" cy="133065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823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7474" y="1"/>
            <a:ext cx="7846325" cy="941695"/>
          </a:xfrm>
        </p:spPr>
        <p:txBody>
          <a:bodyPr/>
          <a:lstStyle/>
          <a:p>
            <a:r>
              <a:rPr lang="en-US" dirty="0" err="1" smtClean="0"/>
              <a:t>AdverseEventOutcomeResult</a:t>
            </a:r>
            <a:endParaRPr lang="en-US" dirty="0"/>
          </a:p>
        </p:txBody>
      </p:sp>
      <p:sp>
        <p:nvSpPr>
          <p:cNvPr id="3" name="Content Placeholder 2"/>
          <p:cNvSpPr>
            <a:spLocks noGrp="1"/>
          </p:cNvSpPr>
          <p:nvPr>
            <p:ph idx="1"/>
          </p:nvPr>
        </p:nvSpPr>
        <p:spPr>
          <a:xfrm>
            <a:off x="3507474" y="818866"/>
            <a:ext cx="8557147" cy="5936776"/>
          </a:xfrm>
        </p:spPr>
        <p:txBody>
          <a:bodyPr>
            <a:normAutofit fontScale="77500" lnSpcReduction="20000"/>
          </a:bodyPr>
          <a:lstStyle/>
          <a:p>
            <a:endParaRPr lang="en-US" dirty="0" smtClean="0"/>
          </a:p>
          <a:p>
            <a:r>
              <a:rPr lang="en-US" b="1" dirty="0" err="1" smtClean="0"/>
              <a:t>AdverseEventOutcomeAssessment</a:t>
            </a:r>
            <a:r>
              <a:rPr lang="en-US" dirty="0" smtClean="0"/>
              <a:t> (has distinct association to </a:t>
            </a:r>
            <a:r>
              <a:rPr lang="en-US" dirty="0" err="1" smtClean="0"/>
              <a:t>AdverseEvent</a:t>
            </a:r>
            <a:r>
              <a:rPr lang="en-US" dirty="0" smtClean="0"/>
              <a:t>, examples, other names, notes empty):</a:t>
            </a:r>
          </a:p>
          <a:p>
            <a:pPr lvl="1"/>
            <a:r>
              <a:rPr lang="en-US" smtClean="0"/>
              <a:t>DEFINITION:  </a:t>
            </a:r>
            <a:r>
              <a:rPr lang="en-US" dirty="0" smtClean="0"/>
              <a:t>The </a:t>
            </a:r>
            <a:r>
              <a:rPr lang="en-US" dirty="0"/>
              <a:t>completed action of evaluating the final state of a subject who experienced an adverse event, which takes place after the adverse event occurs.</a:t>
            </a:r>
            <a:endParaRPr lang="en-US" dirty="0" smtClean="0"/>
          </a:p>
          <a:p>
            <a:r>
              <a:rPr lang="en-US" b="1" dirty="0" err="1" smtClean="0"/>
              <a:t>PerformedObservationResult</a:t>
            </a:r>
            <a:r>
              <a:rPr lang="en-US" dirty="0" smtClean="0"/>
              <a:t> (notes empty):</a:t>
            </a:r>
          </a:p>
          <a:p>
            <a:pPr lvl="1"/>
            <a:r>
              <a:rPr lang="en-US" smtClean="0"/>
              <a:t>DEFINITION:  </a:t>
            </a:r>
            <a:r>
              <a:rPr lang="en-US" dirty="0" smtClean="0"/>
              <a:t>The </a:t>
            </a:r>
            <a:r>
              <a:rPr lang="en-US" dirty="0"/>
              <a:t>data or finding obtained by observing, monitoring, measuring or otherwise qualitatively or quantitatively recording one or more aspects of a subject, experimental unit, system, or process. </a:t>
            </a:r>
          </a:p>
          <a:p>
            <a:pPr lvl="1"/>
            <a:r>
              <a:rPr lang="en-US" dirty="0" smtClean="0"/>
              <a:t>EXAMPLE(S):  A </a:t>
            </a:r>
            <a:r>
              <a:rPr lang="en-US" dirty="0"/>
              <a:t>blood chemistry </a:t>
            </a:r>
            <a:r>
              <a:rPr lang="en-US" dirty="0" smtClean="0"/>
              <a:t>result. A </a:t>
            </a:r>
            <a:r>
              <a:rPr lang="en-US" dirty="0"/>
              <a:t>diagnosis of breast </a:t>
            </a:r>
            <a:r>
              <a:rPr lang="en-US" dirty="0" smtClean="0"/>
              <a:t>cancer.  A </a:t>
            </a:r>
            <a:r>
              <a:rPr lang="en-US" dirty="0"/>
              <a:t>pregnancy test </a:t>
            </a:r>
            <a:r>
              <a:rPr lang="en-US" dirty="0" smtClean="0"/>
              <a:t>result.  A </a:t>
            </a:r>
            <a:r>
              <a:rPr lang="en-US" dirty="0"/>
              <a:t>blood pressure </a:t>
            </a:r>
            <a:r>
              <a:rPr lang="en-US" dirty="0" smtClean="0"/>
              <a:t>measurement.  Identification </a:t>
            </a:r>
            <a:r>
              <a:rPr lang="en-US" dirty="0"/>
              <a:t>of nausea as an adverse </a:t>
            </a:r>
            <a:r>
              <a:rPr lang="en-US" dirty="0" smtClean="0"/>
              <a:t>event.  The </a:t>
            </a:r>
            <a:r>
              <a:rPr lang="en-US" dirty="0"/>
              <a:t>conclusion of an adverse event outcome </a:t>
            </a:r>
            <a:r>
              <a:rPr lang="en-US" dirty="0" smtClean="0"/>
              <a:t>assessment.  The </a:t>
            </a:r>
            <a:r>
              <a:rPr lang="en-US" dirty="0"/>
              <a:t>finding from an </a:t>
            </a:r>
            <a:r>
              <a:rPr lang="en-US" dirty="0" smtClean="0"/>
              <a:t>experiment.  The </a:t>
            </a:r>
            <a:r>
              <a:rPr lang="en-US" dirty="0"/>
              <a:t>data used as input to an </a:t>
            </a:r>
            <a:r>
              <a:rPr lang="en-US" dirty="0" smtClean="0"/>
              <a:t>experiment.  Data </a:t>
            </a:r>
            <a:r>
              <a:rPr lang="en-US" dirty="0"/>
              <a:t>produced by </a:t>
            </a:r>
            <a:r>
              <a:rPr lang="en-US" dirty="0" smtClean="0"/>
              <a:t>computation.  An </a:t>
            </a:r>
            <a:r>
              <a:rPr lang="en-US" dirty="0"/>
              <a:t>image </a:t>
            </a:r>
            <a:r>
              <a:rPr lang="en-US" dirty="0" smtClean="0"/>
              <a:t>annotation.  The </a:t>
            </a:r>
            <a:r>
              <a:rPr lang="en-US" dirty="0"/>
              <a:t>reformatting, transformation, semantic/syntactic normalization or downloading of data from public </a:t>
            </a:r>
            <a:r>
              <a:rPr lang="en-US" dirty="0" smtClean="0"/>
              <a:t>resources.  A </a:t>
            </a:r>
            <a:r>
              <a:rPr lang="en-US" dirty="0"/>
              <a:t>cell </a:t>
            </a:r>
            <a:r>
              <a:rPr lang="en-US" dirty="0" smtClean="0"/>
              <a:t>count.  Neoplastic cellularity.</a:t>
            </a:r>
            <a:endParaRPr lang="en-US" dirty="0"/>
          </a:p>
          <a:p>
            <a:pPr lvl="1"/>
            <a:r>
              <a:rPr lang="en-US" dirty="0"/>
              <a:t>OTHER NAME(S</a:t>
            </a:r>
            <a:r>
              <a:rPr lang="en-US" dirty="0" smtClean="0"/>
              <a:t>):  Data, Data </a:t>
            </a:r>
            <a:r>
              <a:rPr lang="en-US" dirty="0"/>
              <a:t>Acquisition </a:t>
            </a:r>
            <a:r>
              <a:rPr lang="en-US" dirty="0" smtClean="0"/>
              <a:t>Result, Finding</a:t>
            </a:r>
          </a:p>
          <a:p>
            <a:r>
              <a:rPr lang="en-US" b="1" dirty="0" err="1" smtClean="0"/>
              <a:t>AdverseEventOutcomeResult</a:t>
            </a:r>
            <a:r>
              <a:rPr lang="en-US" dirty="0" smtClean="0"/>
              <a:t> (other names, notes empty):</a:t>
            </a:r>
          </a:p>
          <a:p>
            <a:pPr lvl="1"/>
            <a:r>
              <a:rPr lang="en-US" smtClean="0"/>
              <a:t>DEFINITION:  </a:t>
            </a:r>
            <a:r>
              <a:rPr lang="en-US" dirty="0" smtClean="0"/>
              <a:t>The </a:t>
            </a:r>
            <a:r>
              <a:rPr lang="en-US" dirty="0"/>
              <a:t>result of evaluating the final state of a person who experienced an adverse event.</a:t>
            </a:r>
          </a:p>
          <a:p>
            <a:pPr lvl="1"/>
            <a:r>
              <a:rPr lang="en-US" dirty="0" smtClean="0"/>
              <a:t>EXAMPLE(S):  Recovered/Resolved</a:t>
            </a:r>
            <a:r>
              <a:rPr lang="en-US" dirty="0"/>
              <a:t>, Recovering/Resolving, Not Recovered/Not Resolved, Recovered/Resolved with </a:t>
            </a:r>
            <a:r>
              <a:rPr lang="en-US" dirty="0" err="1"/>
              <a:t>Sequelae</a:t>
            </a:r>
            <a:r>
              <a:rPr lang="en-US" dirty="0"/>
              <a:t>, Fatal, Unknown</a:t>
            </a:r>
          </a:p>
        </p:txBody>
      </p:sp>
      <p:pic>
        <p:nvPicPr>
          <p:cNvPr id="4" name="Picture 3"/>
          <p:cNvPicPr>
            <a:picLocks noChangeAspect="1"/>
          </p:cNvPicPr>
          <p:nvPr/>
        </p:nvPicPr>
        <p:blipFill rotWithShape="1">
          <a:blip r:embed="rId2"/>
          <a:srcRect l="5814" t="4649" r="6290" b="6118"/>
          <a:stretch/>
        </p:blipFill>
        <p:spPr>
          <a:xfrm>
            <a:off x="0" y="1"/>
            <a:ext cx="3380897" cy="6858000"/>
          </a:xfrm>
          <a:prstGeom prst="rect">
            <a:avLst/>
          </a:prstGeom>
        </p:spPr>
      </p:pic>
      <p:sp>
        <p:nvSpPr>
          <p:cNvPr id="5" name="Oval 4"/>
          <p:cNvSpPr/>
          <p:nvPr/>
        </p:nvSpPr>
        <p:spPr>
          <a:xfrm>
            <a:off x="1156516" y="6073254"/>
            <a:ext cx="2282720" cy="78474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53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586854"/>
          </a:xfrm>
        </p:spPr>
        <p:txBody>
          <a:bodyPr>
            <a:noAutofit/>
          </a:bodyPr>
          <a:lstStyle/>
          <a:p>
            <a:r>
              <a:rPr lang="en-US" sz="3200" dirty="0" smtClean="0"/>
              <a:t>Performed-/</a:t>
            </a:r>
            <a:r>
              <a:rPr lang="en-US" sz="3200" dirty="0" err="1" smtClean="0"/>
              <a:t>DefinedRadiologyCTImaging</a:t>
            </a:r>
            <a:r>
              <a:rPr lang="en-US" sz="3200" dirty="0" smtClean="0"/>
              <a:t> Attributes to be Harmonized</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1496291052"/>
              </p:ext>
            </p:extLst>
          </p:nvPr>
        </p:nvGraphicFramePr>
        <p:xfrm>
          <a:off x="136479" y="719667"/>
          <a:ext cx="11900847" cy="6040890"/>
        </p:xfrm>
        <a:graphic>
          <a:graphicData uri="http://schemas.openxmlformats.org/drawingml/2006/table">
            <a:tbl>
              <a:tblPr firstRow="1" bandRow="1">
                <a:tableStyleId>{5C22544A-7EE6-4342-B048-85BDC9FD1C3A}</a:tableStyleId>
              </a:tblPr>
              <a:tblGrid>
                <a:gridCol w="2101754"/>
                <a:gridCol w="627797"/>
                <a:gridCol w="9171296"/>
              </a:tblGrid>
              <a:tr h="218938">
                <a:tc>
                  <a:txBody>
                    <a:bodyPr/>
                    <a:lstStyle/>
                    <a:p>
                      <a:pPr algn="l" fontAlgn="t"/>
                      <a:r>
                        <a:rPr lang="en-US" sz="1500" b="1" i="0" u="none" strike="noStrike" dirty="0">
                          <a:solidFill>
                            <a:schemeClr val="bg1"/>
                          </a:solidFill>
                          <a:effectLst/>
                          <a:latin typeface="Calibri" panose="020F0502020204030204" pitchFamily="34" charset="0"/>
                        </a:rPr>
                        <a:t>Attribute Name</a:t>
                      </a:r>
                    </a:p>
                  </a:txBody>
                  <a:tcPr marL="9525" marR="9525" marT="9525" marB="0"/>
                </a:tc>
                <a:tc>
                  <a:txBody>
                    <a:bodyPr/>
                    <a:lstStyle/>
                    <a:p>
                      <a:pPr algn="l" fontAlgn="t"/>
                      <a:r>
                        <a:rPr lang="en-US" sz="1500" b="1" i="0" u="none" strike="noStrike" dirty="0">
                          <a:solidFill>
                            <a:schemeClr val="bg1"/>
                          </a:solidFill>
                          <a:effectLst/>
                          <a:latin typeface="Calibri" panose="020F0502020204030204" pitchFamily="34" charset="0"/>
                        </a:rPr>
                        <a:t>Type</a:t>
                      </a:r>
                    </a:p>
                  </a:txBody>
                  <a:tcPr marL="9525" marR="9525" marT="9525" marB="0"/>
                </a:tc>
                <a:tc>
                  <a:txBody>
                    <a:bodyPr/>
                    <a:lstStyle/>
                    <a:p>
                      <a:pPr algn="l" fontAlgn="t"/>
                      <a:r>
                        <a:rPr lang="en-US" sz="1500" b="1" i="0" u="none" strike="noStrike" dirty="0">
                          <a:solidFill>
                            <a:schemeClr val="bg1"/>
                          </a:solidFill>
                          <a:effectLst/>
                          <a:latin typeface="Calibri" panose="020F0502020204030204" pitchFamily="34" charset="0"/>
                        </a:rPr>
                        <a:t>Definition</a:t>
                      </a:r>
                    </a:p>
                  </a:txBody>
                  <a:tcPr marL="9525" marR="9525" marT="9525" marB="0"/>
                </a:tc>
              </a:tr>
              <a:tr h="429645">
                <a:tc>
                  <a:txBody>
                    <a:bodyPr/>
                    <a:lstStyle/>
                    <a:p>
                      <a:pPr algn="l" fontAlgn="t"/>
                      <a:r>
                        <a:rPr lang="en-US" sz="1500" b="0" i="0" u="none" strike="noStrike">
                          <a:solidFill>
                            <a:srgbClr val="000000"/>
                          </a:solidFill>
                          <a:effectLst/>
                          <a:latin typeface="Calibri" panose="020F0502020204030204" pitchFamily="34" charset="0"/>
                        </a:rPr>
                        <a:t>contrastBolusAgent</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CD</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The text name of contrast/bolus agent given to increase visualization of structures and tissues during medical imaging.</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contrastBolusRoute</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CD</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Text term to specify the administration route of a contrast/bolus agent.</a:t>
                      </a:r>
                    </a:p>
                  </a:txBody>
                  <a:tcPr marL="9525" marR="9525" marT="9525" marB="0"/>
                </a:tc>
              </a:tr>
              <a:tr h="218938">
                <a:tc>
                  <a:txBody>
                    <a:bodyPr/>
                    <a:lstStyle/>
                    <a:p>
                      <a:pPr algn="l" fontAlgn="t"/>
                      <a:r>
                        <a:rPr lang="en-US" sz="1500" b="0" i="0" u="none" strike="noStrike" dirty="0" err="1">
                          <a:solidFill>
                            <a:srgbClr val="000000"/>
                          </a:solidFill>
                          <a:effectLst/>
                          <a:latin typeface="Calibri" panose="020F0502020204030204" pitchFamily="34" charset="0"/>
                        </a:rPr>
                        <a:t>convolutionKernel</a:t>
                      </a:r>
                      <a:endParaRPr lang="en-US" sz="15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ST</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Type of convolution kernel or algorithm used to reconstruct imaging data.</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ctPitchFactor</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REAL</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value representing the ratio of the Table Feed per Rotation to the Total Collimation Width.</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dataCollectionDiameter</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Millimeter value for the diameter of the region over which data was collected as specified in DICOM tag.</a:t>
                      </a:r>
                    </a:p>
                  </a:txBody>
                  <a:tcPr marL="9525" marR="9525" marT="9525" marB="0"/>
                </a:tc>
              </a:tr>
              <a:tr h="429645">
                <a:tc>
                  <a:txBody>
                    <a:bodyPr/>
                    <a:lstStyle/>
                    <a:p>
                      <a:pPr algn="l" fontAlgn="t"/>
                      <a:r>
                        <a:rPr lang="en-US" sz="1500" b="0" i="0" u="none" strike="noStrike" dirty="0" smtClean="0">
                          <a:solidFill>
                            <a:srgbClr val="000000"/>
                          </a:solidFill>
                          <a:effectLst/>
                          <a:latin typeface="Calibri" panose="020F0502020204030204" pitchFamily="34" charset="0"/>
                        </a:rPr>
                        <a:t>exposure</a:t>
                      </a:r>
                      <a:endParaRPr lang="en-US" sz="15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Current exposure of x-ray image in milliAmp seconds, as calculated from time and x-ray tube current, as specified in DICOM tag.</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exposureTime</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Value for the time of x-ray exposure expressed as number of milliseconds.</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focalSpotSize</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Size of the focal spot as normally specified in DICOM tag, typically measured in millimeters.</a:t>
                      </a:r>
                    </a:p>
                  </a:txBody>
                  <a:tcPr marL="9525" marR="9525" marT="9525" marB="0"/>
                </a:tc>
              </a:tr>
              <a:tr h="429645">
                <a:tc>
                  <a:txBody>
                    <a:bodyPr/>
                    <a:lstStyle/>
                    <a:p>
                      <a:pPr algn="l" fontAlgn="t"/>
                      <a:r>
                        <a:rPr lang="en-US" sz="1500" b="0" i="0" u="none" strike="noStrike">
                          <a:solidFill>
                            <a:srgbClr val="000000"/>
                          </a:solidFill>
                          <a:effectLst/>
                          <a:latin typeface="Calibri" panose="020F0502020204030204" pitchFamily="34" charset="0"/>
                        </a:rPr>
                        <a:t>gantryDetectorTilt</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REAL</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degree value for the nominal angle of tilt of the scanning gantry. This value is not intended for mathematical computations.</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kvp</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REAL</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value to represent the Kilovoltage Peak (kVp) reading as recorded in a DICOM tag.</a:t>
                      </a:r>
                    </a:p>
                  </a:txBody>
                  <a:tcPr marL="9525" marR="9525" marT="9525" marB="0"/>
                </a:tc>
              </a:tr>
              <a:tr h="640352">
                <a:tc>
                  <a:txBody>
                    <a:bodyPr/>
                    <a:lstStyle/>
                    <a:p>
                      <a:pPr algn="l" fontAlgn="t"/>
                      <a:r>
                        <a:rPr lang="en-US" sz="1500" b="0" i="0" u="none" strike="noStrike">
                          <a:solidFill>
                            <a:srgbClr val="000000"/>
                          </a:solidFill>
                          <a:effectLst/>
                          <a:latin typeface="Calibri" panose="020F0502020204030204" pitchFamily="34" charset="0"/>
                        </a:rPr>
                        <a:t>reconstructionDiameter</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millimeter value for the diameter in millimeters of the region from within which data were used in creating the reconstruction an image. Data may exist outside this region and portions of the patient may exist outside this region.</a:t>
                      </a:r>
                    </a:p>
                  </a:txBody>
                  <a:tcPr marL="9525" marR="9525" marT="9525" marB="0"/>
                </a:tc>
              </a:tr>
              <a:tr h="429645">
                <a:tc>
                  <a:txBody>
                    <a:bodyPr/>
                    <a:lstStyle/>
                    <a:p>
                      <a:pPr algn="l" fontAlgn="t"/>
                      <a:r>
                        <a:rPr lang="en-US" sz="1500" b="0" i="0" u="none" strike="noStrike">
                          <a:solidFill>
                            <a:srgbClr val="000000"/>
                          </a:solidFill>
                          <a:effectLst/>
                          <a:latin typeface="Calibri" panose="020F0502020204030204" pitchFamily="34" charset="0"/>
                        </a:rPr>
                        <a:t>revolutionTime</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Period of time required for a single complete turn of the source around the gantry orbit, expressed as a number of seconds.</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sliceThickness</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value to represent the nominal slice thickness of an image, expressed in millimeters.</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tableFeedPerRotation</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Motion in millimeters of the table during a completion revolution of the source around the gantry orbit.</a:t>
                      </a:r>
                    </a:p>
                  </a:txBody>
                  <a:tcPr marL="9525" marR="9525" marT="9525" marB="0"/>
                </a:tc>
              </a:tr>
              <a:tr h="429645">
                <a:tc>
                  <a:txBody>
                    <a:bodyPr/>
                    <a:lstStyle/>
                    <a:p>
                      <a:pPr algn="l" fontAlgn="t"/>
                      <a:r>
                        <a:rPr lang="en-US" sz="1500" b="0" i="0" u="none" strike="noStrike">
                          <a:solidFill>
                            <a:srgbClr val="000000"/>
                          </a:solidFill>
                          <a:effectLst/>
                          <a:latin typeface="Calibri" panose="020F0502020204030204" pitchFamily="34" charset="0"/>
                        </a:rPr>
                        <a:t>tableSpeed</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Numeric value to represent the distance, generally measured in millimeters, that the table moves in one second during the gathering of data that resulted in an image.</a:t>
                      </a:r>
                    </a:p>
                  </a:txBody>
                  <a:tcPr marL="9525" marR="9525" marT="9525" marB="0"/>
                </a:tc>
              </a:tr>
              <a:tr h="429645">
                <a:tc>
                  <a:txBody>
                    <a:bodyPr/>
                    <a:lstStyle/>
                    <a:p>
                      <a:pPr algn="l" fontAlgn="t"/>
                      <a:r>
                        <a:rPr lang="en-US" sz="1500" b="0" i="0" u="none" strike="noStrike">
                          <a:solidFill>
                            <a:srgbClr val="000000"/>
                          </a:solidFill>
                          <a:effectLst/>
                          <a:latin typeface="Calibri" panose="020F0502020204030204" pitchFamily="34" charset="0"/>
                        </a:rPr>
                        <a:t>totalCollimationWidth</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Width of the total collimation over the area of active x-ray detection, expressed as a number of millimeters (mm).</a:t>
                      </a:r>
                    </a:p>
                  </a:txBody>
                  <a:tcPr marL="9525" marR="9525" marT="9525" marB="0"/>
                </a:tc>
              </a:tr>
              <a:tr h="218938">
                <a:tc>
                  <a:txBody>
                    <a:bodyPr/>
                    <a:lstStyle/>
                    <a:p>
                      <a:pPr algn="l" fontAlgn="t"/>
                      <a:r>
                        <a:rPr lang="en-US" sz="1500" b="0" i="0" u="none" strike="noStrike">
                          <a:solidFill>
                            <a:srgbClr val="000000"/>
                          </a:solidFill>
                          <a:effectLst/>
                          <a:latin typeface="Calibri" panose="020F0502020204030204" pitchFamily="34" charset="0"/>
                        </a:rPr>
                        <a:t>xrayTubeCurrent</a:t>
                      </a:r>
                    </a:p>
                  </a:txBody>
                  <a:tcPr marL="9525" marR="9525" marT="9525" marB="0"/>
                </a:tc>
                <a:tc>
                  <a:txBody>
                    <a:bodyPr/>
                    <a:lstStyle/>
                    <a:p>
                      <a:pPr algn="l" fontAlgn="t"/>
                      <a:r>
                        <a:rPr lang="en-US" sz="1500" b="0" i="0" u="none" strike="noStrike">
                          <a:solidFill>
                            <a:srgbClr val="000000"/>
                          </a:solidFill>
                          <a:effectLst/>
                          <a:latin typeface="Calibri" panose="020F0502020204030204" pitchFamily="34" charset="0"/>
                        </a:rPr>
                        <a:t>PQ</a:t>
                      </a:r>
                    </a:p>
                  </a:txBody>
                  <a:tcPr marL="9525" marR="9525" marT="9525" marB="0"/>
                </a:tc>
                <a:tc>
                  <a:txBody>
                    <a:bodyPr/>
                    <a:lstStyle/>
                    <a:p>
                      <a:pPr algn="l" fontAlgn="t"/>
                      <a:r>
                        <a:rPr lang="en-US" sz="1500" b="0" i="0" u="none" strike="noStrike" dirty="0">
                          <a:solidFill>
                            <a:srgbClr val="000000"/>
                          </a:solidFill>
                          <a:effectLst/>
                          <a:latin typeface="Calibri" panose="020F0502020204030204" pitchFamily="34" charset="0"/>
                        </a:rPr>
                        <a:t>X-ray tube current, generally expressed in </a:t>
                      </a:r>
                      <a:r>
                        <a:rPr lang="en-US" sz="1500" b="0" i="0" u="none" strike="noStrike" dirty="0" err="1">
                          <a:solidFill>
                            <a:srgbClr val="000000"/>
                          </a:solidFill>
                          <a:effectLst/>
                          <a:latin typeface="Calibri" panose="020F0502020204030204" pitchFamily="34" charset="0"/>
                        </a:rPr>
                        <a:t>MilliAmp</a:t>
                      </a:r>
                      <a:r>
                        <a:rPr lang="en-US" sz="1500" b="0" i="0" u="none" strike="noStrike" dirty="0">
                          <a:solidFill>
                            <a:srgbClr val="000000"/>
                          </a:solidFill>
                          <a:effectLst/>
                          <a:latin typeface="Calibri" panose="020F0502020204030204" pitchFamily="34" charset="0"/>
                        </a:rPr>
                        <a:t>(s), as specified in DICOM tag.</a:t>
                      </a:r>
                    </a:p>
                  </a:txBody>
                  <a:tcPr marL="9525" marR="9525" marT="9525" marB="0"/>
                </a:tc>
              </a:tr>
            </a:tbl>
          </a:graphicData>
        </a:graphic>
      </p:graphicFrame>
    </p:spTree>
    <p:extLst>
      <p:ext uri="{BB962C8B-B14F-4D97-AF65-F5344CB8AC3E}">
        <p14:creationId xmlns:p14="http://schemas.microsoft.com/office/powerpoint/2010/main" val="33831156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8734" y="0"/>
            <a:ext cx="9353266" cy="586854"/>
          </a:xfrm>
        </p:spPr>
        <p:txBody>
          <a:bodyPr>
            <a:noAutofit/>
          </a:bodyPr>
          <a:lstStyle/>
          <a:p>
            <a:r>
              <a:rPr lang="en-US" sz="3200" dirty="0" smtClean="0"/>
              <a:t>Image Attributes to be Harmonized</a:t>
            </a:r>
            <a:endParaRPr lang="en-US" sz="3200" dirty="0"/>
          </a:p>
        </p:txBody>
      </p:sp>
      <p:graphicFrame>
        <p:nvGraphicFramePr>
          <p:cNvPr id="4" name="Table 3"/>
          <p:cNvGraphicFramePr>
            <a:graphicFrameLocks noGrp="1"/>
          </p:cNvGraphicFramePr>
          <p:nvPr>
            <p:extLst>
              <p:ext uri="{D42A27DB-BD31-4B8C-83A1-F6EECF244321}">
                <p14:modId xmlns:p14="http://schemas.microsoft.com/office/powerpoint/2010/main" val="906636369"/>
              </p:ext>
            </p:extLst>
          </p:nvPr>
        </p:nvGraphicFramePr>
        <p:xfrm>
          <a:off x="136479" y="719667"/>
          <a:ext cx="11900847" cy="5658279"/>
        </p:xfrm>
        <a:graphic>
          <a:graphicData uri="http://schemas.openxmlformats.org/drawingml/2006/table">
            <a:tbl>
              <a:tblPr firstRow="1" bandRow="1">
                <a:tableStyleId>{5C22544A-7EE6-4342-B048-85BDC9FD1C3A}</a:tableStyleId>
              </a:tblPr>
              <a:tblGrid>
                <a:gridCol w="2429300"/>
                <a:gridCol w="723331"/>
                <a:gridCol w="8748216"/>
              </a:tblGrid>
              <a:tr h="401596">
                <a:tc>
                  <a:txBody>
                    <a:bodyPr/>
                    <a:lstStyle/>
                    <a:p>
                      <a:pPr algn="l" fontAlgn="t"/>
                      <a:r>
                        <a:rPr lang="en-US" sz="1600" b="1" i="0" u="none" strike="noStrike" dirty="0">
                          <a:solidFill>
                            <a:schemeClr val="bg1"/>
                          </a:solidFill>
                          <a:effectLst/>
                          <a:latin typeface="Calibri" panose="020F0502020204030204" pitchFamily="34" charset="0"/>
                        </a:rPr>
                        <a:t>Attribute Name</a:t>
                      </a:r>
                    </a:p>
                  </a:txBody>
                  <a:tcPr marL="0" marR="0" marT="0" marB="0"/>
                </a:tc>
                <a:tc>
                  <a:txBody>
                    <a:bodyPr/>
                    <a:lstStyle/>
                    <a:p>
                      <a:pPr algn="l" fontAlgn="t"/>
                      <a:r>
                        <a:rPr lang="en-US" sz="1600" b="1" i="0" u="none" strike="noStrike" dirty="0">
                          <a:solidFill>
                            <a:schemeClr val="bg1"/>
                          </a:solidFill>
                          <a:effectLst/>
                          <a:latin typeface="Calibri" panose="020F0502020204030204" pitchFamily="34" charset="0"/>
                        </a:rPr>
                        <a:t>Type</a:t>
                      </a:r>
                    </a:p>
                  </a:txBody>
                  <a:tcPr marL="0" marR="0" marT="0" marB="0"/>
                </a:tc>
                <a:tc>
                  <a:txBody>
                    <a:bodyPr/>
                    <a:lstStyle/>
                    <a:p>
                      <a:pPr algn="l" fontAlgn="t"/>
                      <a:r>
                        <a:rPr lang="en-US" sz="1600" b="1" i="0" u="none" strike="noStrike" dirty="0">
                          <a:solidFill>
                            <a:schemeClr val="bg1"/>
                          </a:solidFill>
                          <a:effectLst/>
                          <a:latin typeface="Calibri" panose="020F0502020204030204" pitchFamily="34" charset="0"/>
                        </a:rPr>
                        <a:t>Definition</a:t>
                      </a:r>
                    </a:p>
                  </a:txBody>
                  <a:tcPr marL="0" marR="0" marT="0" marB="0"/>
                </a:tc>
              </a:tr>
              <a:tr h="393638">
                <a:tc>
                  <a:txBody>
                    <a:bodyPr/>
                    <a:lstStyle/>
                    <a:p>
                      <a:pPr algn="l" fontAlgn="t"/>
                      <a:r>
                        <a:rPr lang="en-US" sz="1600" b="0" i="0" u="none" strike="noStrike" dirty="0" err="1">
                          <a:solidFill>
                            <a:srgbClr val="000000"/>
                          </a:solidFill>
                          <a:effectLst/>
                          <a:latin typeface="Calibri" panose="020F0502020204030204" pitchFamily="34" charset="0"/>
                        </a:rPr>
                        <a:t>imageSeriesIdentifier</a:t>
                      </a:r>
                      <a:endParaRPr lang="en-US" sz="1600" b="0"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II</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Unique identifier of a study series. {source: NCIA}</a:t>
                      </a:r>
                    </a:p>
                  </a:txBody>
                  <a:tcPr marL="0" marR="0" marT="0" marB="0"/>
                </a:tc>
              </a:tr>
              <a:tr h="1405720">
                <a:tc>
                  <a:txBody>
                    <a:bodyPr/>
                    <a:lstStyle/>
                    <a:p>
                      <a:pPr algn="l" fontAlgn="t"/>
                      <a:r>
                        <a:rPr lang="en-US" sz="1600" b="0" i="0" u="none" strike="noStrike" dirty="0" err="1">
                          <a:solidFill>
                            <a:srgbClr val="000000"/>
                          </a:solidFill>
                          <a:effectLst/>
                          <a:latin typeface="Calibri" panose="020F0502020204030204" pitchFamily="34" charset="0"/>
                        </a:rPr>
                        <a:t>imageStudyIdentifier</a:t>
                      </a:r>
                      <a:endParaRPr lang="en-US" sz="1600" b="0" i="0" u="none" strike="noStrike" dirty="0">
                        <a:solidFill>
                          <a:srgbClr val="000000"/>
                        </a:solidFill>
                        <a:effectLst/>
                        <a:latin typeface="Calibri" panose="020F0502020204030204" pitchFamily="34" charset="0"/>
                      </a:endParaRP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II</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A single set of characters used to identify, name, or characterize a radiographic technique used to evaluate a specific anatomic location for a specific purpose.</a:t>
                      </a:r>
                      <a:br>
                        <a:rPr lang="en-US" sz="1600" b="0" i="0" u="none" strike="noStrike">
                          <a:solidFill>
                            <a:srgbClr val="000000"/>
                          </a:solidFill>
                          <a:effectLst/>
                          <a:latin typeface="Calibri" panose="020F0502020204030204" pitchFamily="34" charset="0"/>
                        </a:rPr>
                      </a:br>
                      <a:r>
                        <a:rPr lang="en-US" sz="1600" b="0" i="0" u="none" strike="noStrike">
                          <a:solidFill>
                            <a:srgbClr val="000000"/>
                          </a:solidFill>
                          <a:effectLst/>
                          <a:latin typeface="Calibri" panose="020F0502020204030204" pitchFamily="34" charset="0"/>
                        </a:rPr>
                        <a:t>NOTES:</a:t>
                      </a:r>
                      <a:br>
                        <a:rPr lang="en-US" sz="1600" b="0" i="0" u="none" strike="noStrike">
                          <a:solidFill>
                            <a:srgbClr val="000000"/>
                          </a:solidFill>
                          <a:effectLst/>
                          <a:latin typeface="Calibri" panose="020F0502020204030204" pitchFamily="34" charset="0"/>
                        </a:rPr>
                      </a:br>
                      <a:r>
                        <a:rPr lang="en-US" sz="1600" b="0" i="0" u="none" strike="noStrike">
                          <a:solidFill>
                            <a:srgbClr val="000000"/>
                          </a:solidFill>
                          <a:effectLst/>
                          <a:latin typeface="Calibri" panose="020F0502020204030204" pitchFamily="34" charset="0"/>
                        </a:rPr>
                        <a:t>Recommend Class Concept be changed from C15206 (Clinical Study) to C63859 (Image Study)  ImageStudy.instanceUID</a:t>
                      </a:r>
                    </a:p>
                  </a:txBody>
                  <a:tcPr marL="0" marR="0" marT="0" marB="0"/>
                </a:tc>
              </a:tr>
              <a:tr h="395785">
                <a:tc>
                  <a:txBody>
                    <a:bodyPr/>
                    <a:lstStyle/>
                    <a:p>
                      <a:pPr algn="l" fontAlgn="t"/>
                      <a:r>
                        <a:rPr lang="en-US" sz="1600" b="0" i="0" u="none" strike="noStrike">
                          <a:solidFill>
                            <a:srgbClr val="000000"/>
                          </a:solidFill>
                          <a:effectLst/>
                          <a:latin typeface="Calibri" panose="020F0502020204030204" pitchFamily="34" charset="0"/>
                        </a:rPr>
                        <a:t>imageType</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ST</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Text name to represent attributes important for image identification characteristics.</a:t>
                      </a:r>
                    </a:p>
                  </a:txBody>
                  <a:tcPr marL="0" marR="0" marT="0" marB="0"/>
                </a:tc>
              </a:tr>
              <a:tr h="354842">
                <a:tc>
                  <a:txBody>
                    <a:bodyPr/>
                    <a:lstStyle/>
                    <a:p>
                      <a:pPr algn="l" fontAlgn="t"/>
                      <a:r>
                        <a:rPr lang="en-US" sz="1600" b="0" i="0" u="none" strike="noStrike">
                          <a:solidFill>
                            <a:srgbClr val="000000"/>
                          </a:solidFill>
                          <a:effectLst/>
                          <a:latin typeface="Calibri" panose="020F0502020204030204" pitchFamily="34" charset="0"/>
                        </a:rPr>
                        <a:t>modality</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CD</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The type of equipment that originally acquired the data used to create the images in this series.</a:t>
                      </a:r>
                    </a:p>
                  </a:txBody>
                  <a:tcPr marL="0" marR="0" marT="0" marB="0"/>
                </a:tc>
              </a:tr>
              <a:tr h="655092">
                <a:tc>
                  <a:txBody>
                    <a:bodyPr/>
                    <a:lstStyle/>
                    <a:p>
                      <a:pPr algn="l" fontAlgn="t"/>
                      <a:r>
                        <a:rPr lang="en-US" sz="1600" b="0" i="0" u="none" strike="noStrike">
                          <a:solidFill>
                            <a:srgbClr val="000000"/>
                          </a:solidFill>
                          <a:effectLst/>
                          <a:latin typeface="Calibri" panose="020F0502020204030204" pitchFamily="34" charset="0"/>
                        </a:rPr>
                        <a:t>pixelSpacingHorizontal</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PQ</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Value to represent the physical distance between the center of each pixel, specified by a numeric pair - adjacent row spacing (delimiter), adjacent column spacing - expressed as a number in millimeters.</a:t>
                      </a:r>
                    </a:p>
                  </a:txBody>
                  <a:tcPr marL="0" marR="0" marT="0" marB="0"/>
                </a:tc>
              </a:tr>
              <a:tr h="696036">
                <a:tc>
                  <a:txBody>
                    <a:bodyPr/>
                    <a:lstStyle/>
                    <a:p>
                      <a:pPr algn="l" fontAlgn="t"/>
                      <a:r>
                        <a:rPr lang="en-US" sz="1600" b="0" i="0" u="none" strike="noStrike">
                          <a:solidFill>
                            <a:srgbClr val="000000"/>
                          </a:solidFill>
                          <a:effectLst/>
                          <a:latin typeface="Calibri" panose="020F0502020204030204" pitchFamily="34" charset="0"/>
                        </a:rPr>
                        <a:t>pixelSpacingVertical</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PQ</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Value to represent the physical distance between the center of each pixel, specified by a numeric pair - adjacent row spacing (delimiter), adjacent column spacing - expressed as a number in millimeters.</a:t>
                      </a:r>
                    </a:p>
                  </a:txBody>
                  <a:tcPr marL="0" marR="0" marT="0" marB="0"/>
                </a:tc>
              </a:tr>
              <a:tr h="400227">
                <a:tc>
                  <a:txBody>
                    <a:bodyPr/>
                    <a:lstStyle/>
                    <a:p>
                      <a:pPr algn="l" fontAlgn="t"/>
                      <a:r>
                        <a:rPr lang="en-US" sz="1600" b="0" i="0" u="none" strike="noStrike">
                          <a:solidFill>
                            <a:srgbClr val="000000"/>
                          </a:solidFill>
                          <a:effectLst/>
                          <a:latin typeface="Calibri" panose="020F0502020204030204" pitchFamily="34" charset="0"/>
                        </a:rPr>
                        <a:t>sopClassUID</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II</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Unique identifier specific for a Service-Object Pair (SOP) class, as specified in the DICOM standard.</a:t>
                      </a:r>
                    </a:p>
                  </a:txBody>
                  <a:tcPr marL="0" marR="0" marT="0" marB="0"/>
                </a:tc>
              </a:tr>
              <a:tr h="354841">
                <a:tc>
                  <a:txBody>
                    <a:bodyPr/>
                    <a:lstStyle/>
                    <a:p>
                      <a:pPr algn="l" fontAlgn="t"/>
                      <a:r>
                        <a:rPr lang="en-US" sz="1600" b="0" i="0" u="none" strike="noStrike">
                          <a:solidFill>
                            <a:srgbClr val="000000"/>
                          </a:solidFill>
                          <a:effectLst/>
                          <a:latin typeface="Calibri" panose="020F0502020204030204" pitchFamily="34" charset="0"/>
                        </a:rPr>
                        <a:t>sopInstanceUID</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II</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Unique </a:t>
                      </a:r>
                      <a:r>
                        <a:rPr lang="en-US" sz="1600" b="0" i="0" u="none" strike="noStrike" dirty="0" err="1">
                          <a:solidFill>
                            <a:srgbClr val="000000"/>
                          </a:solidFill>
                          <a:effectLst/>
                          <a:latin typeface="Calibri" panose="020F0502020204030204" pitchFamily="34" charset="0"/>
                        </a:rPr>
                        <a:t>identifer</a:t>
                      </a:r>
                      <a:r>
                        <a:rPr lang="en-US" sz="1600" b="0" i="0" u="none" strike="noStrike" dirty="0">
                          <a:solidFill>
                            <a:srgbClr val="000000"/>
                          </a:solidFill>
                          <a:effectLst/>
                          <a:latin typeface="Calibri" panose="020F0502020204030204" pitchFamily="34" charset="0"/>
                        </a:rPr>
                        <a:t> for a Service-Object Pair (SOP) instance, as specified in a DICOM tag.</a:t>
                      </a:r>
                    </a:p>
                  </a:txBody>
                  <a:tcPr marL="0" marR="0" marT="0" marB="0"/>
                </a:tc>
              </a:tr>
              <a:tr h="600502">
                <a:tc>
                  <a:txBody>
                    <a:bodyPr/>
                    <a:lstStyle/>
                    <a:p>
                      <a:pPr algn="l" fontAlgn="t"/>
                      <a:r>
                        <a:rPr lang="en-US" sz="1600" b="0" i="0" u="none" strike="noStrike">
                          <a:solidFill>
                            <a:srgbClr val="000000"/>
                          </a:solidFill>
                          <a:effectLst/>
                          <a:latin typeface="Calibri" panose="020F0502020204030204" pitchFamily="34" charset="0"/>
                        </a:rPr>
                        <a:t>subjectOrientationColumn</a:t>
                      </a:r>
                    </a:p>
                  </a:txBody>
                  <a:tcPr marL="0" marR="0" marT="0" marB="0"/>
                </a:tc>
                <a:tc>
                  <a:txBody>
                    <a:bodyPr/>
                    <a:lstStyle/>
                    <a:p>
                      <a:pPr algn="l" fontAlgn="t"/>
                      <a:r>
                        <a:rPr lang="en-US" sz="1600" b="0" i="0" u="none" strike="noStrike">
                          <a:solidFill>
                            <a:srgbClr val="000000"/>
                          </a:solidFill>
                          <a:effectLst/>
                          <a:latin typeface="Calibri" panose="020F0502020204030204" pitchFamily="34" charset="0"/>
                        </a:rPr>
                        <a:t>CD</a:t>
                      </a:r>
                    </a:p>
                  </a:txBody>
                  <a:tcPr marL="0" marR="0" marT="0" marB="0"/>
                </a:tc>
                <a:tc>
                  <a:txBody>
                    <a:bodyPr/>
                    <a:lstStyle/>
                    <a:p>
                      <a:pPr algn="l" fontAlgn="t"/>
                      <a:r>
                        <a:rPr lang="en-US" sz="1600" b="0" i="0" u="none" strike="noStrike" dirty="0">
                          <a:solidFill>
                            <a:srgbClr val="000000"/>
                          </a:solidFill>
                          <a:effectLst/>
                          <a:latin typeface="Calibri" panose="020F0502020204030204" pitchFamily="34" charset="0"/>
                        </a:rPr>
                        <a:t>Numeric value to specify the direction cosines of the first row and the first column with respect to the patient, as specified in the DICOM tag.</a:t>
                      </a:r>
                    </a:p>
                  </a:txBody>
                  <a:tcPr marL="0" marR="0" marT="0" marB="0"/>
                </a:tc>
              </a:tr>
            </a:tbl>
          </a:graphicData>
        </a:graphic>
      </p:graphicFrame>
    </p:spTree>
    <p:extLst>
      <p:ext uri="{BB962C8B-B14F-4D97-AF65-F5344CB8AC3E}">
        <p14:creationId xmlns:p14="http://schemas.microsoft.com/office/powerpoint/2010/main" val="303883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“Empty” BRIDG Classes to Consider</a:t>
            </a:r>
            <a:endParaRPr lang="en-US" dirty="0"/>
          </a:p>
        </p:txBody>
      </p:sp>
      <p:sp>
        <p:nvSpPr>
          <p:cNvPr id="3" name="Content Placeholder 2"/>
          <p:cNvSpPr>
            <a:spLocks noGrp="1"/>
          </p:cNvSpPr>
          <p:nvPr>
            <p:ph idx="1"/>
          </p:nvPr>
        </p:nvSpPr>
        <p:spPr>
          <a:xfrm>
            <a:off x="838200" y="1825625"/>
            <a:ext cx="5700823" cy="4904784"/>
          </a:xfrm>
        </p:spPr>
        <p:txBody>
          <a:bodyPr>
            <a:normAutofit fontScale="85000" lnSpcReduction="20000"/>
          </a:bodyPr>
          <a:lstStyle/>
          <a:p>
            <a:r>
              <a:rPr lang="en-US" dirty="0"/>
              <a:t>BRIDG classes that have no distinct attributes or associations:</a:t>
            </a:r>
          </a:p>
          <a:p>
            <a:pPr lvl="1"/>
            <a:r>
              <a:rPr lang="en-US" dirty="0" err="1" smtClean="0"/>
              <a:t>MicrobiologicalCulture</a:t>
            </a:r>
            <a:endParaRPr lang="en-US" dirty="0"/>
          </a:p>
          <a:p>
            <a:pPr lvl="1"/>
            <a:r>
              <a:rPr lang="en-US" dirty="0"/>
              <a:t>Manufacturer</a:t>
            </a:r>
          </a:p>
          <a:p>
            <a:pPr lvl="1"/>
            <a:r>
              <a:rPr lang="en-US" dirty="0" err="1"/>
              <a:t>Reprocessor</a:t>
            </a:r>
            <a:endParaRPr lang="en-US" dirty="0"/>
          </a:p>
          <a:p>
            <a:pPr lvl="1"/>
            <a:r>
              <a:rPr lang="en-US" dirty="0" err="1"/>
              <a:t>BiologicSpecimen</a:t>
            </a:r>
            <a:endParaRPr lang="en-US" dirty="0"/>
          </a:p>
          <a:p>
            <a:pPr lvl="1"/>
            <a:r>
              <a:rPr lang="en-US" dirty="0" err="1"/>
              <a:t>PrincipalStatisticalAnalysisPlanVersion</a:t>
            </a:r>
            <a:endParaRPr lang="en-US" dirty="0"/>
          </a:p>
          <a:p>
            <a:pPr lvl="1"/>
            <a:r>
              <a:rPr lang="en-US" dirty="0"/>
              <a:t>Funding (has subclass but that could be child of Resource)</a:t>
            </a:r>
          </a:p>
          <a:p>
            <a:pPr lvl="1"/>
            <a:r>
              <a:rPr lang="en-US" dirty="0" err="1"/>
              <a:t>MaterialResource</a:t>
            </a:r>
            <a:endParaRPr lang="en-US" dirty="0"/>
          </a:p>
          <a:p>
            <a:pPr lvl="1"/>
            <a:r>
              <a:rPr lang="en-US" dirty="0" err="1"/>
              <a:t>SpecimenProcessingProtocol</a:t>
            </a:r>
            <a:endParaRPr lang="en-US" dirty="0"/>
          </a:p>
          <a:p>
            <a:pPr lvl="1"/>
            <a:r>
              <a:rPr lang="en-US" dirty="0" err="1" smtClean="0"/>
              <a:t>ImageAcquisitionProtocol</a:t>
            </a:r>
            <a:endParaRPr lang="en-US" dirty="0"/>
          </a:p>
          <a:p>
            <a:pPr lvl="1"/>
            <a:r>
              <a:rPr lang="en-US" dirty="0" err="1" smtClean="0"/>
              <a:t>ResearchProject</a:t>
            </a:r>
            <a:r>
              <a:rPr lang="en-US" dirty="0" smtClean="0"/>
              <a:t> </a:t>
            </a:r>
            <a:r>
              <a:rPr lang="en-US" dirty="0"/>
              <a:t>(has 2 subclasses</a:t>
            </a:r>
            <a:r>
              <a:rPr lang="en-US" dirty="0" smtClean="0"/>
              <a:t>)</a:t>
            </a:r>
          </a:p>
          <a:p>
            <a:pPr lvl="1"/>
            <a:r>
              <a:rPr lang="en-US" dirty="0" err="1" smtClean="0"/>
              <a:t>InVitroCharacterization</a:t>
            </a:r>
            <a:endParaRPr lang="en-US" dirty="0" smtClean="0"/>
          </a:p>
          <a:p>
            <a:pPr lvl="1"/>
            <a:r>
              <a:rPr lang="en-US" dirty="0" err="1" smtClean="0"/>
              <a:t>InVivoCharacterization</a:t>
            </a:r>
            <a:endParaRPr lang="en-US" dirty="0" smtClean="0"/>
          </a:p>
          <a:p>
            <a:pPr lvl="1"/>
            <a:r>
              <a:rPr lang="en-US" dirty="0" err="1"/>
              <a:t>PhysicoChemicalCharacterization</a:t>
            </a:r>
            <a:endParaRPr lang="en-US" dirty="0"/>
          </a:p>
          <a:p>
            <a:pPr lvl="1"/>
            <a:r>
              <a:rPr lang="en-US" dirty="0" err="1"/>
              <a:t>NonResearchProjectConduct</a:t>
            </a:r>
            <a:endParaRPr lang="en-US" dirty="0"/>
          </a:p>
        </p:txBody>
      </p:sp>
      <p:sp>
        <p:nvSpPr>
          <p:cNvPr id="4" name="Content Placeholder 2"/>
          <p:cNvSpPr txBox="1">
            <a:spLocks/>
          </p:cNvSpPr>
          <p:nvPr/>
        </p:nvSpPr>
        <p:spPr>
          <a:xfrm>
            <a:off x="6092456" y="1829163"/>
            <a:ext cx="5413744" cy="490478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err="1" smtClean="0"/>
              <a:t>DefinedAdministrativeActivity</a:t>
            </a:r>
            <a:r>
              <a:rPr lang="en-US" dirty="0" smtClean="0"/>
              <a:t> (has 7 subclasses though!)</a:t>
            </a:r>
          </a:p>
          <a:p>
            <a:pPr lvl="1"/>
            <a:r>
              <a:rPr lang="en-US" dirty="0" err="1" smtClean="0"/>
              <a:t>DefinedStudyAdministrativeActivity</a:t>
            </a:r>
            <a:endParaRPr lang="en-US" dirty="0" smtClean="0"/>
          </a:p>
          <a:p>
            <a:pPr lvl="1"/>
            <a:r>
              <a:rPr lang="en-US" dirty="0" err="1"/>
              <a:t>DefinedSpecimenMove</a:t>
            </a:r>
            <a:endParaRPr lang="en-US" dirty="0"/>
          </a:p>
          <a:p>
            <a:pPr lvl="1"/>
            <a:r>
              <a:rPr lang="en-US" dirty="0" err="1" smtClean="0"/>
              <a:t>DefinedEligibilityCriterion</a:t>
            </a:r>
            <a:endParaRPr lang="en-US" dirty="0" smtClean="0"/>
          </a:p>
          <a:p>
            <a:pPr lvl="1"/>
            <a:r>
              <a:rPr lang="en-US" dirty="0" err="1" smtClean="0"/>
              <a:t>DefinedExclusionCriterion</a:t>
            </a:r>
            <a:endParaRPr lang="en-US" dirty="0" smtClean="0"/>
          </a:p>
          <a:p>
            <a:pPr lvl="1"/>
            <a:r>
              <a:rPr lang="en-US" dirty="0" err="1" smtClean="0"/>
              <a:t>DefinedInclusionCriterion</a:t>
            </a:r>
            <a:endParaRPr lang="en-US" dirty="0" smtClean="0"/>
          </a:p>
          <a:p>
            <a:pPr lvl="1"/>
            <a:r>
              <a:rPr lang="en-US" dirty="0" err="1"/>
              <a:t>DefinedStratificationCriterion</a:t>
            </a:r>
            <a:endParaRPr lang="en-US" dirty="0"/>
          </a:p>
          <a:p>
            <a:pPr lvl="1"/>
            <a:r>
              <a:rPr lang="en-US" dirty="0" err="1" smtClean="0"/>
              <a:t>DefinedMedicalConditionResult</a:t>
            </a:r>
            <a:endParaRPr lang="en-US" dirty="0" smtClean="0"/>
          </a:p>
          <a:p>
            <a:pPr lvl="1"/>
            <a:r>
              <a:rPr lang="en-US" dirty="0" err="1" smtClean="0"/>
              <a:t>PlannedInlusionCriterion</a:t>
            </a:r>
            <a:endParaRPr lang="en-US" dirty="0" smtClean="0"/>
          </a:p>
          <a:p>
            <a:pPr lvl="1"/>
            <a:r>
              <a:rPr lang="en-US" dirty="0" err="1" smtClean="0"/>
              <a:t>PlannedExclusionCriterion</a:t>
            </a:r>
            <a:endParaRPr lang="en-US" dirty="0" smtClean="0"/>
          </a:p>
          <a:p>
            <a:pPr lvl="1"/>
            <a:r>
              <a:rPr lang="en-US" dirty="0" err="1" smtClean="0"/>
              <a:t>PerformedInclusionCriterion</a:t>
            </a:r>
            <a:endParaRPr lang="en-US" dirty="0" smtClean="0"/>
          </a:p>
          <a:p>
            <a:pPr lvl="1"/>
            <a:r>
              <a:rPr lang="en-US" dirty="0" err="1" smtClean="0"/>
              <a:t>PerformedExclusionCriterion</a:t>
            </a:r>
            <a:endParaRPr lang="en-US" dirty="0" smtClean="0"/>
          </a:p>
          <a:p>
            <a:pPr lvl="1"/>
            <a:r>
              <a:rPr lang="en-US" dirty="0" err="1" smtClean="0"/>
              <a:t>AdverseEventOutcomeResult</a:t>
            </a:r>
            <a:endParaRPr lang="en-US" dirty="0" smtClean="0"/>
          </a:p>
          <a:p>
            <a:pPr lvl="1"/>
            <a:r>
              <a:rPr lang="en-US" dirty="0" err="1" smtClean="0"/>
              <a:t>PerformedRadiologyCTImaging</a:t>
            </a:r>
            <a:r>
              <a:rPr lang="en-US" dirty="0" smtClean="0"/>
              <a:t> (but that is a placeholder with lots of attributes to come)</a:t>
            </a:r>
          </a:p>
          <a:p>
            <a:pPr lvl="1"/>
            <a:r>
              <a:rPr lang="en-US" dirty="0" smtClean="0"/>
              <a:t>Image (but that is a placeholder with lots of attributes to come)</a:t>
            </a:r>
            <a:endParaRPr lang="en-US" dirty="0"/>
          </a:p>
        </p:txBody>
      </p:sp>
    </p:spTree>
    <p:extLst>
      <p:ext uri="{BB962C8B-B14F-4D97-AF65-F5344CB8AC3E}">
        <p14:creationId xmlns:p14="http://schemas.microsoft.com/office/powerpoint/2010/main" val="109029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Suggestion:  Determine Principles First</a:t>
            </a:r>
            <a:endParaRPr lang="en-US" dirty="0"/>
          </a:p>
        </p:txBody>
      </p:sp>
      <p:sp>
        <p:nvSpPr>
          <p:cNvPr id="3" name="Content Placeholder 2"/>
          <p:cNvSpPr>
            <a:spLocks noGrp="1"/>
          </p:cNvSpPr>
          <p:nvPr>
            <p:ph idx="1"/>
          </p:nvPr>
        </p:nvSpPr>
        <p:spPr>
          <a:xfrm>
            <a:off x="838200" y="1825625"/>
            <a:ext cx="10836350" cy="4862254"/>
          </a:xfrm>
        </p:spPr>
        <p:txBody>
          <a:bodyPr>
            <a:normAutofit fontScale="70000" lnSpcReduction="20000"/>
          </a:bodyPr>
          <a:lstStyle/>
          <a:p>
            <a:r>
              <a:rPr lang="en-US" dirty="0" smtClean="0"/>
              <a:t>What are the modeling principles we should use to decide when to collapse?</a:t>
            </a:r>
          </a:p>
          <a:p>
            <a:r>
              <a:rPr lang="en-US" dirty="0" smtClean="0"/>
              <a:t>Historically, BRIDG has generally avoided subclasses with no distinct attributes or associations, however exceptions have been made when…</a:t>
            </a:r>
          </a:p>
          <a:p>
            <a:pPr lvl="1"/>
            <a:r>
              <a:rPr lang="en-US" dirty="0" smtClean="0"/>
              <a:t>It would not be obvious how to represent a semantic, and/or</a:t>
            </a:r>
          </a:p>
          <a:p>
            <a:pPr lvl="1"/>
            <a:r>
              <a:rPr lang="en-US" dirty="0" smtClean="0"/>
              <a:t>The SMEs felt their concept was too important to their domain to hide in vocabulary</a:t>
            </a:r>
          </a:p>
          <a:p>
            <a:r>
              <a:rPr lang="en-US" dirty="0" smtClean="0"/>
              <a:t>Should we move to a stricter policy, i.e. “empty” subclasses are not allowed period, or are there conditions under which we should allow them?</a:t>
            </a:r>
          </a:p>
          <a:p>
            <a:r>
              <a:rPr lang="en-US" dirty="0" smtClean="0"/>
              <a:t>If we collapse, how should we represent the subclass?</a:t>
            </a:r>
          </a:p>
          <a:p>
            <a:pPr lvl="1"/>
            <a:r>
              <a:rPr lang="en-US" dirty="0" smtClean="0"/>
              <a:t>Do we always need a </a:t>
            </a:r>
            <a:r>
              <a:rPr lang="en-US" dirty="0" err="1" smtClean="0"/>
              <a:t>typeCode</a:t>
            </a:r>
            <a:r>
              <a:rPr lang="en-US" dirty="0" smtClean="0"/>
              <a:t> or is the </a:t>
            </a:r>
            <a:r>
              <a:rPr lang="en-US" dirty="0" err="1" smtClean="0"/>
              <a:t>nameCode</a:t>
            </a:r>
            <a:r>
              <a:rPr lang="en-US" dirty="0" smtClean="0"/>
              <a:t> for activities sufficient?</a:t>
            </a:r>
          </a:p>
          <a:p>
            <a:pPr lvl="1"/>
            <a:r>
              <a:rPr lang="en-US" dirty="0" smtClean="0"/>
              <a:t>Note that </a:t>
            </a:r>
            <a:r>
              <a:rPr lang="en-US" dirty="0" err="1" smtClean="0"/>
              <a:t>SafetyReportVersion</a:t>
            </a:r>
            <a:r>
              <a:rPr lang="en-US" dirty="0" smtClean="0"/>
              <a:t> has a </a:t>
            </a:r>
            <a:r>
              <a:rPr lang="en-US" dirty="0" err="1" smtClean="0"/>
              <a:t>subTypeCode</a:t>
            </a:r>
            <a:r>
              <a:rPr lang="en-US" dirty="0" smtClean="0"/>
              <a:t> so </a:t>
            </a:r>
            <a:r>
              <a:rPr lang="en-US" dirty="0" err="1" smtClean="0"/>
              <a:t>subTypeCode</a:t>
            </a:r>
            <a:r>
              <a:rPr lang="en-US" dirty="0" smtClean="0"/>
              <a:t> couldn’t be used exclusively for representing subclasses, and Product has a </a:t>
            </a:r>
            <a:r>
              <a:rPr lang="en-US" dirty="0" err="1" smtClean="0"/>
              <a:t>classCode</a:t>
            </a:r>
            <a:r>
              <a:rPr lang="en-US" dirty="0" smtClean="0"/>
              <a:t> so </a:t>
            </a:r>
            <a:r>
              <a:rPr lang="en-US" dirty="0" err="1" smtClean="0"/>
              <a:t>subclassCode</a:t>
            </a:r>
            <a:r>
              <a:rPr lang="en-US" dirty="0" smtClean="0"/>
              <a:t> might erroneously seem like it’s related to that</a:t>
            </a:r>
          </a:p>
          <a:p>
            <a:pPr lvl="1"/>
            <a:r>
              <a:rPr lang="en-US" dirty="0" smtClean="0"/>
              <a:t>Should we come up with a standard new attribute, e.g. </a:t>
            </a:r>
            <a:r>
              <a:rPr lang="en-US" dirty="0" err="1" smtClean="0"/>
              <a:t>subclassTypeCode</a:t>
            </a:r>
            <a:r>
              <a:rPr lang="en-US" dirty="0" smtClean="0"/>
              <a:t>?  </a:t>
            </a:r>
          </a:p>
          <a:p>
            <a:pPr lvl="1"/>
            <a:r>
              <a:rPr lang="en-US" dirty="0" smtClean="0"/>
              <a:t>At what level should it be defined – the superclass of the lowest collapsed subclass or the top superclass in the lineage (even if there are other, </a:t>
            </a:r>
            <a:r>
              <a:rPr lang="en-US" dirty="0" err="1" smtClean="0"/>
              <a:t>uncollapsed</a:t>
            </a:r>
            <a:r>
              <a:rPr lang="en-US" dirty="0" smtClean="0"/>
              <a:t> subclasses)?  (affects size of vocab set)</a:t>
            </a:r>
          </a:p>
          <a:p>
            <a:pPr lvl="1"/>
            <a:r>
              <a:rPr lang="en-US" dirty="0" smtClean="0"/>
              <a:t>Vocabulary: use the subclass name for the </a:t>
            </a:r>
            <a:r>
              <a:rPr lang="en-US" dirty="0" err="1" smtClean="0"/>
              <a:t>subclassTypeCode’s</a:t>
            </a:r>
            <a:r>
              <a:rPr lang="en-US" dirty="0" smtClean="0"/>
              <a:t> </a:t>
            </a:r>
            <a:r>
              <a:rPr lang="en-US" dirty="0" err="1" smtClean="0"/>
              <a:t>CD.code</a:t>
            </a:r>
            <a:r>
              <a:rPr lang="en-US" dirty="0" smtClean="0"/>
              <a:t> or </a:t>
            </a:r>
            <a:r>
              <a:rPr lang="en-US" dirty="0" err="1" smtClean="0"/>
              <a:t>CD.displayName</a:t>
            </a:r>
            <a:r>
              <a:rPr lang="en-US" dirty="0" smtClean="0"/>
              <a:t> and convert all elements of the subclass definition into a description of code (held outside the CD since that’s not really an attribute of CD)?</a:t>
            </a:r>
          </a:p>
          <a:p>
            <a:r>
              <a:rPr lang="en-US" dirty="0" smtClean="0"/>
              <a:t>If we start collapsing</a:t>
            </a:r>
            <a:endParaRPr lang="en-US" dirty="0"/>
          </a:p>
        </p:txBody>
      </p:sp>
    </p:spTree>
    <p:extLst>
      <p:ext uri="{BB962C8B-B14F-4D97-AF65-F5344CB8AC3E}">
        <p14:creationId xmlns:p14="http://schemas.microsoft.com/office/powerpoint/2010/main" val="4084552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Assessing Impact</a:t>
            </a:r>
            <a:endParaRPr lang="en-US" dirty="0"/>
          </a:p>
        </p:txBody>
      </p:sp>
      <p:sp>
        <p:nvSpPr>
          <p:cNvPr id="3" name="Content Placeholder 2"/>
          <p:cNvSpPr>
            <a:spLocks noGrp="1"/>
          </p:cNvSpPr>
          <p:nvPr>
            <p:ph idx="1"/>
          </p:nvPr>
        </p:nvSpPr>
        <p:spPr/>
        <p:txBody>
          <a:bodyPr/>
          <a:lstStyle/>
          <a:p>
            <a:r>
              <a:rPr lang="en-US" dirty="0" smtClean="0"/>
              <a:t>What are the impacts on existing users of the model if we collapse “empty” classes?</a:t>
            </a:r>
          </a:p>
          <a:p>
            <a:pPr lvl="1"/>
            <a:r>
              <a:rPr lang="en-US" dirty="0" smtClean="0"/>
              <a:t>Lots of previous mappings will be out of date</a:t>
            </a:r>
          </a:p>
          <a:p>
            <a:pPr lvl="1"/>
            <a:r>
              <a:rPr lang="en-US" dirty="0" smtClean="0"/>
              <a:t>More concepts hidden in the data</a:t>
            </a:r>
          </a:p>
          <a:p>
            <a:pPr lvl="1"/>
            <a:r>
              <a:rPr lang="en-US" dirty="0" smtClean="0"/>
              <a:t>New mandatory vocabulary is required to use the model</a:t>
            </a:r>
          </a:p>
          <a:p>
            <a:r>
              <a:rPr lang="en-US" dirty="0" smtClean="0"/>
              <a:t>What are the benefits to users of the model?</a:t>
            </a:r>
          </a:p>
          <a:p>
            <a:pPr lvl="1"/>
            <a:r>
              <a:rPr lang="en-US" dirty="0" smtClean="0"/>
              <a:t>Smaller model to learn – could eliminate almost 10% of the classes</a:t>
            </a:r>
          </a:p>
          <a:p>
            <a:pPr lvl="1"/>
            <a:endParaRPr lang="en-US" dirty="0"/>
          </a:p>
        </p:txBody>
      </p:sp>
    </p:spTree>
    <p:extLst>
      <p:ext uri="{BB962C8B-B14F-4D97-AF65-F5344CB8AC3E}">
        <p14:creationId xmlns:p14="http://schemas.microsoft.com/office/powerpoint/2010/main" val="2607287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
            <a:ext cx="8610600" cy="946297"/>
          </a:xfrm>
        </p:spPr>
        <p:txBody>
          <a:bodyPr/>
          <a:lstStyle/>
          <a:p>
            <a:r>
              <a:rPr lang="en-US" dirty="0" err="1" smtClean="0"/>
              <a:t>MicrobiologicalCulture</a:t>
            </a:r>
            <a:endParaRPr lang="en-US" dirty="0"/>
          </a:p>
        </p:txBody>
      </p:sp>
      <p:sp>
        <p:nvSpPr>
          <p:cNvPr id="3" name="Content Placeholder 2"/>
          <p:cNvSpPr>
            <a:spLocks noGrp="1"/>
          </p:cNvSpPr>
          <p:nvPr>
            <p:ph idx="1"/>
          </p:nvPr>
        </p:nvSpPr>
        <p:spPr>
          <a:xfrm>
            <a:off x="2785730" y="1137684"/>
            <a:ext cx="9406270" cy="5050464"/>
          </a:xfrm>
        </p:spPr>
        <p:txBody>
          <a:bodyPr>
            <a:normAutofit fontScale="70000" lnSpcReduction="20000"/>
          </a:bodyPr>
          <a:lstStyle/>
          <a:p>
            <a:r>
              <a:rPr lang="en-US" dirty="0" smtClean="0"/>
              <a:t>No distinct attributes or associations</a:t>
            </a:r>
          </a:p>
          <a:p>
            <a:r>
              <a:rPr lang="en-US" dirty="0" smtClean="0"/>
              <a:t>No subclasses</a:t>
            </a:r>
          </a:p>
          <a:p>
            <a:r>
              <a:rPr lang="en-US" b="1" dirty="0" err="1" smtClean="0"/>
              <a:t>CellCulture</a:t>
            </a:r>
            <a:r>
              <a:rPr lang="en-US" b="1" dirty="0" smtClean="0"/>
              <a:t> </a:t>
            </a:r>
            <a:r>
              <a:rPr lang="en-US" dirty="0" smtClean="0"/>
              <a:t>(superclass):</a:t>
            </a:r>
          </a:p>
          <a:p>
            <a:pPr lvl="1"/>
            <a:r>
              <a:rPr lang="en-US" smtClean="0"/>
              <a:t>DEFINITION:  </a:t>
            </a:r>
            <a:r>
              <a:rPr lang="en-US" dirty="0" smtClean="0"/>
              <a:t>Cells propagated in vitro in special media conducive to their growth. Cultured cells are used to study developmental, morphologic, metabolic, physiologic, and genetic processes, among others. [Source: Medical Subject Headings]</a:t>
            </a:r>
          </a:p>
          <a:p>
            <a:pPr lvl="1"/>
            <a:r>
              <a:rPr lang="en-US" dirty="0" smtClean="0"/>
              <a:t>EXAMPLE(S):</a:t>
            </a:r>
          </a:p>
          <a:p>
            <a:pPr lvl="1"/>
            <a:r>
              <a:rPr lang="en-US" dirty="0" smtClean="0"/>
              <a:t>OTHER NAME(S):</a:t>
            </a:r>
          </a:p>
          <a:p>
            <a:pPr lvl="1"/>
            <a:r>
              <a:rPr lang="en-US" dirty="0" smtClean="0"/>
              <a:t>NOTE(S):</a:t>
            </a:r>
          </a:p>
          <a:p>
            <a:r>
              <a:rPr lang="en-US" b="1" dirty="0" err="1" smtClean="0"/>
              <a:t>CellLine</a:t>
            </a:r>
            <a:r>
              <a:rPr lang="en-US" b="1" dirty="0" smtClean="0"/>
              <a:t>:</a:t>
            </a:r>
          </a:p>
          <a:p>
            <a:pPr lvl="1"/>
            <a:r>
              <a:rPr lang="en-US" smtClean="0"/>
              <a:t>DEFINITION:  </a:t>
            </a:r>
            <a:r>
              <a:rPr lang="en-US" dirty="0" smtClean="0"/>
              <a:t>An </a:t>
            </a:r>
            <a:r>
              <a:rPr lang="en-US" dirty="0"/>
              <a:t>established cell culture that has the potential to propagate indefinitely. [Source: &lt;http://www.solvobiotech.com/support/glossary?/Literature/glossary.html&gt;]</a:t>
            </a:r>
          </a:p>
          <a:p>
            <a:pPr lvl="1"/>
            <a:r>
              <a:rPr lang="en-US" dirty="0" smtClean="0"/>
              <a:t>EXAMPLE(S):  human </a:t>
            </a:r>
            <a:r>
              <a:rPr lang="en-US" dirty="0"/>
              <a:t>HeLa cells, mouse fibroblast 3T3 </a:t>
            </a:r>
            <a:r>
              <a:rPr lang="en-US" dirty="0" smtClean="0"/>
              <a:t>cells</a:t>
            </a:r>
            <a:endParaRPr lang="en-US" b="1" dirty="0" smtClean="0"/>
          </a:p>
          <a:p>
            <a:r>
              <a:rPr lang="en-US" b="1" dirty="0" err="1" smtClean="0"/>
              <a:t>MicrobiologicalCulture</a:t>
            </a:r>
            <a:r>
              <a:rPr lang="en-US" dirty="0" smtClean="0"/>
              <a:t>:</a:t>
            </a:r>
          </a:p>
          <a:p>
            <a:pPr lvl="1"/>
            <a:r>
              <a:rPr lang="en-US" smtClean="0"/>
              <a:t>DEFINITION:  </a:t>
            </a:r>
            <a:r>
              <a:rPr lang="en-US" dirty="0" smtClean="0"/>
              <a:t>A </a:t>
            </a:r>
            <a:r>
              <a:rPr lang="en-US" dirty="0"/>
              <a:t>cell culture obtained from multiplying microbial organisms by letting them reproduce in predetermined culture media under controlled laboratory conditions. [Source NCI-T:  Cell Line + Wikipedia]</a:t>
            </a:r>
          </a:p>
          <a:p>
            <a:pPr lvl="1"/>
            <a:r>
              <a:rPr lang="en-US" dirty="0" smtClean="0"/>
              <a:t>EXAMPLE(S):  yeast</a:t>
            </a:r>
            <a:r>
              <a:rPr lang="en-US" dirty="0"/>
              <a:t>, bacteria, and viral cultures</a:t>
            </a:r>
          </a:p>
          <a:p>
            <a:pPr lvl="1"/>
            <a:r>
              <a:rPr lang="en-US" dirty="0" smtClean="0"/>
              <a:t>OTHER </a:t>
            </a:r>
            <a:r>
              <a:rPr lang="en-US" dirty="0"/>
              <a:t>NAME(S):</a:t>
            </a:r>
          </a:p>
          <a:p>
            <a:pPr lvl="1"/>
            <a:r>
              <a:rPr lang="en-US" dirty="0" smtClean="0"/>
              <a:t>NOTE(S):</a:t>
            </a:r>
            <a:endParaRPr lang="en-US" dirty="0"/>
          </a:p>
        </p:txBody>
      </p:sp>
      <p:sp>
        <p:nvSpPr>
          <p:cNvPr id="6" name="TextBox 5"/>
          <p:cNvSpPr txBox="1"/>
          <p:nvPr/>
        </p:nvSpPr>
        <p:spPr>
          <a:xfrm>
            <a:off x="5050465" y="6488668"/>
            <a:ext cx="7141535" cy="369332"/>
          </a:xfrm>
          <a:prstGeom prst="rect">
            <a:avLst/>
          </a:prstGeom>
          <a:noFill/>
        </p:spPr>
        <p:txBody>
          <a:bodyPr wrap="square" rtlCol="0">
            <a:spAutoFit/>
          </a:bodyPr>
          <a:lstStyle/>
          <a:p>
            <a:r>
              <a:rPr lang="en-US" dirty="0" smtClean="0">
                <a:solidFill>
                  <a:srgbClr val="FF0000"/>
                </a:solidFill>
              </a:rPr>
              <a:t>Discuss collapsing Product subclasses in general – add to WG/BART agenda</a:t>
            </a:r>
            <a:endParaRPr lang="en-US" dirty="0">
              <a:solidFill>
                <a:srgbClr val="FF0000"/>
              </a:solidFill>
            </a:endParaRPr>
          </a:p>
        </p:txBody>
      </p:sp>
      <p:pic>
        <p:nvPicPr>
          <p:cNvPr id="7" name="Picture 6"/>
          <p:cNvPicPr>
            <a:picLocks noChangeAspect="1"/>
          </p:cNvPicPr>
          <p:nvPr/>
        </p:nvPicPr>
        <p:blipFill rotWithShape="1">
          <a:blip r:embed="rId2"/>
          <a:srcRect l="5679" t="3750" r="6138" b="5275"/>
          <a:stretch/>
        </p:blipFill>
        <p:spPr>
          <a:xfrm>
            <a:off x="0" y="0"/>
            <a:ext cx="2836878" cy="6858000"/>
          </a:xfrm>
          <a:prstGeom prst="rect">
            <a:avLst/>
          </a:prstGeom>
        </p:spPr>
      </p:pic>
      <p:sp>
        <p:nvSpPr>
          <p:cNvPr id="5" name="Oval 4"/>
          <p:cNvSpPr/>
          <p:nvPr/>
        </p:nvSpPr>
        <p:spPr>
          <a:xfrm>
            <a:off x="0" y="6310014"/>
            <a:ext cx="2764465" cy="53735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488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6189921" cy="2030818"/>
          </a:xfrm>
        </p:spPr>
        <p:txBody>
          <a:bodyPr/>
          <a:lstStyle/>
          <a:p>
            <a:r>
              <a:rPr lang="en-US" dirty="0" smtClean="0"/>
              <a:t>Manufacturer and </a:t>
            </a:r>
            <a:r>
              <a:rPr lang="en-US" dirty="0" err="1" smtClean="0"/>
              <a:t>Reprocessor</a:t>
            </a:r>
            <a:endParaRPr lang="en-US" dirty="0"/>
          </a:p>
        </p:txBody>
      </p:sp>
      <p:sp>
        <p:nvSpPr>
          <p:cNvPr id="3" name="Content Placeholder 2"/>
          <p:cNvSpPr>
            <a:spLocks noGrp="1"/>
          </p:cNvSpPr>
          <p:nvPr>
            <p:ph idx="1"/>
          </p:nvPr>
        </p:nvSpPr>
        <p:spPr>
          <a:xfrm>
            <a:off x="148857" y="1765005"/>
            <a:ext cx="6241312" cy="5092995"/>
          </a:xfrm>
        </p:spPr>
        <p:txBody>
          <a:bodyPr>
            <a:normAutofit/>
          </a:bodyPr>
          <a:lstStyle/>
          <a:p>
            <a:r>
              <a:rPr lang="en-US" sz="1600" dirty="0" smtClean="0"/>
              <a:t>No distinct attributes or associations</a:t>
            </a:r>
          </a:p>
          <a:p>
            <a:r>
              <a:rPr lang="en-US" sz="1600" dirty="0" smtClean="0"/>
              <a:t>No subclasses</a:t>
            </a:r>
          </a:p>
          <a:p>
            <a:r>
              <a:rPr lang="en-US" sz="1600" b="1" dirty="0" smtClean="0"/>
              <a:t>Processor </a:t>
            </a:r>
            <a:r>
              <a:rPr lang="en-US" sz="1600" dirty="0" smtClean="0"/>
              <a:t>(superclass):</a:t>
            </a:r>
          </a:p>
          <a:p>
            <a:pPr lvl="1"/>
            <a:r>
              <a:rPr lang="en-US" sz="1400" smtClean="0"/>
              <a:t>DEFINITION:  </a:t>
            </a:r>
            <a:r>
              <a:rPr lang="en-US" sz="1400" dirty="0" smtClean="0"/>
              <a:t>An </a:t>
            </a:r>
            <a:r>
              <a:rPr lang="en-US" sz="1400" dirty="0"/>
              <a:t>organization defined as being responsible for making, assembling, refurbishing, packaging, etc. a product.</a:t>
            </a:r>
          </a:p>
          <a:p>
            <a:pPr lvl="1"/>
            <a:r>
              <a:rPr lang="en-US" sz="1400" dirty="0" smtClean="0"/>
              <a:t>EXAMPLE(S):  The </a:t>
            </a:r>
            <a:r>
              <a:rPr lang="en-US" sz="1400" dirty="0"/>
              <a:t>maker identified on the product's box.</a:t>
            </a:r>
          </a:p>
          <a:p>
            <a:pPr lvl="1"/>
            <a:r>
              <a:rPr lang="en-US" sz="1400" dirty="0" smtClean="0"/>
              <a:t>OTHER </a:t>
            </a:r>
            <a:r>
              <a:rPr lang="en-US" sz="1400" dirty="0"/>
              <a:t>NAME(S):</a:t>
            </a:r>
          </a:p>
          <a:p>
            <a:pPr lvl="1"/>
            <a:r>
              <a:rPr lang="en-US" sz="1400" dirty="0" smtClean="0"/>
              <a:t>NOTE(S):  In </a:t>
            </a:r>
            <a:r>
              <a:rPr lang="en-US" sz="1400" dirty="0"/>
              <a:t>some cases, the responsible organization will actually be listed as a </a:t>
            </a:r>
            <a:r>
              <a:rPr lang="en-US" sz="1400" dirty="0" err="1"/>
              <a:t>reprocessor</a:t>
            </a:r>
            <a:r>
              <a:rPr lang="en-US" sz="1400" dirty="0"/>
              <a:t> of the item.</a:t>
            </a:r>
            <a:endParaRPr lang="en-US" sz="1400" dirty="0" smtClean="0"/>
          </a:p>
          <a:p>
            <a:r>
              <a:rPr lang="en-US" sz="1600" b="1" dirty="0" smtClean="0"/>
              <a:t>Manufacturer </a:t>
            </a:r>
            <a:r>
              <a:rPr lang="en-US" sz="1600" dirty="0" smtClean="0"/>
              <a:t>(examples, other names, notes empty):</a:t>
            </a:r>
          </a:p>
          <a:p>
            <a:pPr lvl="1"/>
            <a:r>
              <a:rPr lang="en-US" sz="1400" dirty="0"/>
              <a:t>DEFINTION</a:t>
            </a:r>
            <a:r>
              <a:rPr lang="en-US" sz="1400" dirty="0" smtClean="0"/>
              <a:t>:  The </a:t>
            </a:r>
            <a:r>
              <a:rPr lang="en-US" sz="1400" dirty="0"/>
              <a:t>organization responsible for creating the product as stated on the package in which the product is supplied.</a:t>
            </a:r>
            <a:endParaRPr lang="en-US" sz="1400" dirty="0" smtClean="0"/>
          </a:p>
          <a:p>
            <a:r>
              <a:rPr lang="en-US" sz="1600" b="1" dirty="0" err="1" smtClean="0"/>
              <a:t>Reprocessor</a:t>
            </a:r>
            <a:r>
              <a:rPr lang="en-US" sz="1600" b="1" dirty="0" smtClean="0"/>
              <a:t> </a:t>
            </a:r>
            <a:r>
              <a:rPr lang="en-US" sz="1600" dirty="0" smtClean="0"/>
              <a:t>(examples, other names empty):</a:t>
            </a:r>
          </a:p>
          <a:p>
            <a:pPr lvl="1"/>
            <a:r>
              <a:rPr lang="en-US" sz="1400" smtClean="0"/>
              <a:t>DEFINITION:  </a:t>
            </a:r>
            <a:r>
              <a:rPr lang="en-US" sz="1400" dirty="0" smtClean="0"/>
              <a:t>An </a:t>
            </a:r>
            <a:r>
              <a:rPr lang="en-US" sz="1400" dirty="0"/>
              <a:t>organization that is typically in the business of re-using or refurbishing a product (such as a medical device) so that it can be used again. These kind of organizations must comply with the same requirements that apply to original equipment manufacturers.  </a:t>
            </a:r>
          </a:p>
          <a:p>
            <a:pPr lvl="1"/>
            <a:r>
              <a:rPr lang="en-US" sz="1400" dirty="0" smtClean="0"/>
              <a:t>NOTE(S</a:t>
            </a:r>
            <a:r>
              <a:rPr lang="en-US" sz="1400" dirty="0"/>
              <a:t>):  </a:t>
            </a:r>
            <a:r>
              <a:rPr lang="en-US" sz="1400" dirty="0" smtClean="0"/>
              <a:t>These </a:t>
            </a:r>
            <a:r>
              <a:rPr lang="en-US" sz="1400" dirty="0"/>
              <a:t>organizations are typically referred to as third part or hospital </a:t>
            </a:r>
            <a:r>
              <a:rPr lang="en-US" sz="1400" dirty="0" err="1"/>
              <a:t>reprocessors</a:t>
            </a:r>
            <a:r>
              <a:rPr lang="en-US" sz="1400" dirty="0"/>
              <a:t>. Reprocessing of medical devices is done to save costs and reduce wastes</a:t>
            </a:r>
            <a:r>
              <a:rPr lang="en-US" sz="1400" dirty="0" smtClean="0"/>
              <a:t>.</a:t>
            </a:r>
          </a:p>
        </p:txBody>
      </p:sp>
      <p:pic>
        <p:nvPicPr>
          <p:cNvPr id="5" name="Picture 4"/>
          <p:cNvPicPr>
            <a:picLocks noChangeAspect="1"/>
          </p:cNvPicPr>
          <p:nvPr/>
        </p:nvPicPr>
        <p:blipFill rotWithShape="1">
          <a:blip r:embed="rId2"/>
          <a:srcRect l="5101" t="3977" r="5055" b="5693"/>
          <a:stretch/>
        </p:blipFill>
        <p:spPr>
          <a:xfrm>
            <a:off x="6394803" y="0"/>
            <a:ext cx="5797197" cy="6858000"/>
          </a:xfrm>
          <a:prstGeom prst="rect">
            <a:avLst/>
          </a:prstGeom>
        </p:spPr>
      </p:pic>
      <p:sp>
        <p:nvSpPr>
          <p:cNvPr id="6" name="Oval 5"/>
          <p:cNvSpPr/>
          <p:nvPr/>
        </p:nvSpPr>
        <p:spPr>
          <a:xfrm>
            <a:off x="10949354" y="1925584"/>
            <a:ext cx="1242646" cy="201337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938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BiologicSpecimen</a:t>
            </a:r>
            <a:endParaRPr lang="en-US" dirty="0"/>
          </a:p>
        </p:txBody>
      </p:sp>
      <p:sp>
        <p:nvSpPr>
          <p:cNvPr id="3" name="Content Placeholder 2"/>
          <p:cNvSpPr>
            <a:spLocks noGrp="1"/>
          </p:cNvSpPr>
          <p:nvPr>
            <p:ph idx="1"/>
          </p:nvPr>
        </p:nvSpPr>
        <p:spPr>
          <a:xfrm>
            <a:off x="3125972" y="1825625"/>
            <a:ext cx="8227828" cy="4936682"/>
          </a:xfrm>
        </p:spPr>
        <p:txBody>
          <a:bodyPr>
            <a:normAutofit fontScale="70000" lnSpcReduction="20000"/>
          </a:bodyPr>
          <a:lstStyle/>
          <a:p>
            <a:r>
              <a:rPr lang="en-US" dirty="0"/>
              <a:t>No distinct attributes or associations</a:t>
            </a:r>
          </a:p>
          <a:p>
            <a:r>
              <a:rPr lang="en-US" dirty="0"/>
              <a:t>No </a:t>
            </a:r>
            <a:r>
              <a:rPr lang="en-US" dirty="0" smtClean="0"/>
              <a:t>subclasses</a:t>
            </a:r>
          </a:p>
          <a:p>
            <a:r>
              <a:rPr lang="en-US" b="1" dirty="0" smtClean="0"/>
              <a:t>Specimen</a:t>
            </a:r>
            <a:r>
              <a:rPr lang="en-US" dirty="0" smtClean="0"/>
              <a:t> (superclass):</a:t>
            </a:r>
          </a:p>
          <a:p>
            <a:pPr lvl="1"/>
            <a:r>
              <a:rPr lang="en-US" smtClean="0"/>
              <a:t>DEFINITION:  </a:t>
            </a:r>
            <a:r>
              <a:rPr lang="en-US" dirty="0" smtClean="0"/>
              <a:t>A </a:t>
            </a:r>
            <a:r>
              <a:rPr lang="en-US" dirty="0"/>
              <a:t>substance or portion of material originally obtained from an entity for use in testing, examination, or study.</a:t>
            </a:r>
          </a:p>
          <a:p>
            <a:pPr lvl="1"/>
            <a:r>
              <a:rPr lang="en-US" dirty="0" smtClean="0"/>
              <a:t>EXAMPLE(S):  Blood </a:t>
            </a:r>
            <a:r>
              <a:rPr lang="en-US" dirty="0"/>
              <a:t>obtained by a specimen collection activity performed on a study subject</a:t>
            </a:r>
            <a:r>
              <a:rPr lang="en-US" dirty="0" smtClean="0"/>
              <a:t>.  A </a:t>
            </a:r>
            <a:r>
              <a:rPr lang="en-US" dirty="0"/>
              <a:t>few grains of cattle feed obtained from a feed sack</a:t>
            </a:r>
            <a:r>
              <a:rPr lang="en-US" dirty="0" smtClean="0"/>
              <a:t>.  A </a:t>
            </a:r>
            <a:r>
              <a:rPr lang="en-US" dirty="0"/>
              <a:t>randomly selected pill from a blister pack</a:t>
            </a:r>
            <a:r>
              <a:rPr lang="en-US" dirty="0" smtClean="0"/>
              <a:t>.  A </a:t>
            </a:r>
            <a:r>
              <a:rPr lang="en-US" dirty="0"/>
              <a:t>serum specimen that resulted from Centrifugation procedure performed on a blood specimen</a:t>
            </a:r>
            <a:r>
              <a:rPr lang="en-US" dirty="0" smtClean="0"/>
              <a:t>.  A </a:t>
            </a:r>
            <a:r>
              <a:rPr lang="en-US" dirty="0"/>
              <a:t>DNA specimen extraction from a saliva specimen</a:t>
            </a:r>
            <a:r>
              <a:rPr lang="en-US" dirty="0" smtClean="0"/>
              <a:t>.  A </a:t>
            </a:r>
            <a:r>
              <a:rPr lang="en-US" dirty="0"/>
              <a:t>Formalin-Fixed, Paraffin-Embedded (FFPE) block that resulted from a paraffin embedding procedure performed on a formalin fixed tissue specimen</a:t>
            </a:r>
            <a:r>
              <a:rPr lang="en-US" dirty="0" smtClean="0"/>
              <a:t>. A </a:t>
            </a:r>
            <a:r>
              <a:rPr lang="en-US" dirty="0"/>
              <a:t>pooled blood sample that resulted from a mixing procedure performed on several blood samples taken from individual animals.</a:t>
            </a:r>
          </a:p>
          <a:p>
            <a:pPr lvl="1"/>
            <a:r>
              <a:rPr lang="en-US" dirty="0" smtClean="0"/>
              <a:t>OTHER </a:t>
            </a:r>
            <a:r>
              <a:rPr lang="en-US" dirty="0"/>
              <a:t>NAME(S</a:t>
            </a:r>
            <a:r>
              <a:rPr lang="en-US" dirty="0" smtClean="0"/>
              <a:t>):  Biologic specimen, Product </a:t>
            </a:r>
            <a:r>
              <a:rPr lang="en-US" dirty="0"/>
              <a:t>specimen</a:t>
            </a:r>
          </a:p>
          <a:p>
            <a:pPr lvl="1"/>
            <a:r>
              <a:rPr lang="en-US" dirty="0" smtClean="0"/>
              <a:t>NOTE(S):</a:t>
            </a:r>
          </a:p>
          <a:p>
            <a:r>
              <a:rPr lang="en-US" b="1" dirty="0" err="1" smtClean="0"/>
              <a:t>BiologicSpecimen</a:t>
            </a:r>
            <a:r>
              <a:rPr lang="en-US" dirty="0" smtClean="0"/>
              <a:t> </a:t>
            </a:r>
            <a:r>
              <a:rPr lang="en-US" dirty="0"/>
              <a:t>(examples, other names, notes empty)</a:t>
            </a:r>
            <a:r>
              <a:rPr lang="en-US" dirty="0" smtClean="0"/>
              <a:t>:</a:t>
            </a:r>
          </a:p>
          <a:p>
            <a:pPr lvl="1"/>
            <a:r>
              <a:rPr lang="en-US" smtClean="0"/>
              <a:t>DEFINITION:  </a:t>
            </a:r>
            <a:r>
              <a:rPr lang="en-US" dirty="0" smtClean="0"/>
              <a:t>Any </a:t>
            </a:r>
            <a:r>
              <a:rPr lang="en-US" dirty="0"/>
              <a:t>material sample taken from a biological entity, including a sample obtained from a living organism or taken from the biological object after halting of all its life functions. </a:t>
            </a:r>
            <a:r>
              <a:rPr lang="en-US" dirty="0" err="1"/>
              <a:t>Biospecimen</a:t>
            </a:r>
            <a:r>
              <a:rPr lang="en-US" dirty="0"/>
              <a:t> can contain one or more components including but not limited to cellular molecules, cells, tissues, organs, body fluids, embryos, and  body excretory products (source: </a:t>
            </a:r>
            <a:r>
              <a:rPr lang="en-US" dirty="0" err="1"/>
              <a:t>NCIt</a:t>
            </a:r>
            <a:r>
              <a:rPr lang="en-US" dirty="0"/>
              <a:t>, modified).</a:t>
            </a:r>
          </a:p>
        </p:txBody>
      </p:sp>
      <p:pic>
        <p:nvPicPr>
          <p:cNvPr id="4" name="Picture 3"/>
          <p:cNvPicPr>
            <a:picLocks noChangeAspect="1"/>
          </p:cNvPicPr>
          <p:nvPr/>
        </p:nvPicPr>
        <p:blipFill rotWithShape="1">
          <a:blip r:embed="rId2"/>
          <a:srcRect l="7223" t="10692" r="7121" b="14420"/>
          <a:stretch/>
        </p:blipFill>
        <p:spPr>
          <a:xfrm>
            <a:off x="116958" y="1733106"/>
            <a:ext cx="2923954" cy="2562447"/>
          </a:xfrm>
          <a:prstGeom prst="rect">
            <a:avLst/>
          </a:prstGeom>
        </p:spPr>
      </p:pic>
      <p:sp>
        <p:nvSpPr>
          <p:cNvPr id="5" name="Oval 4"/>
          <p:cNvSpPr/>
          <p:nvPr/>
        </p:nvSpPr>
        <p:spPr>
          <a:xfrm>
            <a:off x="0" y="3496478"/>
            <a:ext cx="3106615" cy="88795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125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PrincipalStatisticalAnalysisPlanVersion</a:t>
            </a:r>
            <a:endParaRPr lang="en-US" dirty="0"/>
          </a:p>
        </p:txBody>
      </p:sp>
      <p:sp>
        <p:nvSpPr>
          <p:cNvPr id="3" name="Content Placeholder 2"/>
          <p:cNvSpPr>
            <a:spLocks noGrp="1"/>
          </p:cNvSpPr>
          <p:nvPr>
            <p:ph idx="1"/>
          </p:nvPr>
        </p:nvSpPr>
        <p:spPr>
          <a:xfrm>
            <a:off x="838200" y="1825624"/>
            <a:ext cx="10515600" cy="4915417"/>
          </a:xfrm>
        </p:spPr>
        <p:txBody>
          <a:bodyPr>
            <a:normAutofit fontScale="85000" lnSpcReduction="20000"/>
          </a:bodyPr>
          <a:lstStyle/>
          <a:p>
            <a:r>
              <a:rPr lang="en-US" dirty="0"/>
              <a:t>No distinct attributes or associations</a:t>
            </a:r>
          </a:p>
          <a:p>
            <a:r>
              <a:rPr lang="en-US" dirty="0"/>
              <a:t>No subclasses</a:t>
            </a:r>
          </a:p>
          <a:p>
            <a:r>
              <a:rPr lang="en-US" b="1" dirty="0" err="1" smtClean="0"/>
              <a:t>StatisticalAnalysisPlanVersion</a:t>
            </a:r>
            <a:r>
              <a:rPr lang="en-US" b="1" dirty="0" smtClean="0"/>
              <a:t> </a:t>
            </a:r>
            <a:r>
              <a:rPr lang="en-US" dirty="0" smtClean="0"/>
              <a:t>(superclass):</a:t>
            </a:r>
          </a:p>
          <a:p>
            <a:pPr lvl="1"/>
            <a:r>
              <a:rPr lang="en-US" smtClean="0"/>
              <a:t>DEFINITION:  </a:t>
            </a:r>
            <a:r>
              <a:rPr lang="en-US" dirty="0" smtClean="0"/>
              <a:t>A </a:t>
            </a:r>
            <a:r>
              <a:rPr lang="en-US" dirty="0"/>
              <a:t>point-in-time snapshot of a statistical analysis plan. </a:t>
            </a:r>
          </a:p>
          <a:p>
            <a:pPr lvl="1"/>
            <a:r>
              <a:rPr lang="en-US" dirty="0" smtClean="0"/>
              <a:t>EXAMPLE(S</a:t>
            </a:r>
            <a:r>
              <a:rPr lang="en-US" dirty="0"/>
              <a:t>):</a:t>
            </a:r>
          </a:p>
          <a:p>
            <a:pPr lvl="1"/>
            <a:r>
              <a:rPr lang="en-US" dirty="0" smtClean="0"/>
              <a:t>OTHER </a:t>
            </a:r>
            <a:r>
              <a:rPr lang="en-US" dirty="0"/>
              <a:t>NAME(S):</a:t>
            </a:r>
          </a:p>
          <a:p>
            <a:pPr lvl="1"/>
            <a:r>
              <a:rPr lang="en-US" dirty="0" smtClean="0"/>
              <a:t>NOTE(S):  The </a:t>
            </a:r>
            <a:r>
              <a:rPr lang="en-US" dirty="0"/>
              <a:t>statistical analysis plan evolves during the course of the study and accordingly the snapshot may address a different issue at varying levels of detail relative to the final plan.</a:t>
            </a:r>
            <a:endParaRPr lang="en-US" dirty="0" smtClean="0"/>
          </a:p>
          <a:p>
            <a:r>
              <a:rPr lang="en-US" b="1" dirty="0" err="1" smtClean="0"/>
              <a:t>PrincipalStatisticalAnalysisPlanVersion</a:t>
            </a:r>
            <a:r>
              <a:rPr lang="en-US" dirty="0" smtClean="0"/>
              <a:t>:</a:t>
            </a:r>
          </a:p>
          <a:p>
            <a:pPr lvl="1"/>
            <a:r>
              <a:rPr lang="en-US" smtClean="0"/>
              <a:t>DEFINITION:  </a:t>
            </a:r>
            <a:r>
              <a:rPr lang="en-US" dirty="0" smtClean="0"/>
              <a:t>A </a:t>
            </a:r>
            <a:r>
              <a:rPr lang="en-US" dirty="0"/>
              <a:t>type of statistical analysis plan that is the main, comprehensive, pre-specified collection of analyses that support the Clinical Study Report (CSR) or other similar study report.</a:t>
            </a:r>
          </a:p>
          <a:p>
            <a:pPr lvl="1"/>
            <a:r>
              <a:rPr lang="en-US" dirty="0" smtClean="0"/>
              <a:t>EXAMPLE(S</a:t>
            </a:r>
            <a:r>
              <a:rPr lang="en-US" dirty="0"/>
              <a:t>):</a:t>
            </a:r>
          </a:p>
          <a:p>
            <a:pPr lvl="1"/>
            <a:r>
              <a:rPr lang="en-US" dirty="0" smtClean="0"/>
              <a:t>OTHER </a:t>
            </a:r>
            <a:r>
              <a:rPr lang="en-US" dirty="0"/>
              <a:t>NAME(S):</a:t>
            </a:r>
          </a:p>
          <a:p>
            <a:pPr lvl="1"/>
            <a:r>
              <a:rPr lang="en-US" dirty="0" smtClean="0"/>
              <a:t>NOTE(S):  Analyses </a:t>
            </a:r>
            <a:r>
              <a:rPr lang="en-US" dirty="0"/>
              <a:t>that arise after </a:t>
            </a:r>
            <a:r>
              <a:rPr lang="en-US" dirty="0" err="1"/>
              <a:t>PrincipalStatisticalAnalysisPlanVersion</a:t>
            </a:r>
            <a:r>
              <a:rPr lang="en-US" dirty="0"/>
              <a:t> finalization but during preparation of the clinical study report are handled by </a:t>
            </a:r>
            <a:r>
              <a:rPr lang="en-US" dirty="0" err="1"/>
              <a:t>SupplementalStatisticalAnalysisPlanVersion</a:t>
            </a:r>
            <a:r>
              <a:rPr lang="en-US" dirty="0"/>
              <a:t>.</a:t>
            </a:r>
          </a:p>
        </p:txBody>
      </p:sp>
      <p:pic>
        <p:nvPicPr>
          <p:cNvPr id="4" name="Picture 3"/>
          <p:cNvPicPr>
            <a:picLocks noChangeAspect="1"/>
          </p:cNvPicPr>
          <p:nvPr/>
        </p:nvPicPr>
        <p:blipFill rotWithShape="1">
          <a:blip r:embed="rId2"/>
          <a:srcRect l="7168" t="11717" r="8051" b="15059"/>
          <a:stretch/>
        </p:blipFill>
        <p:spPr>
          <a:xfrm>
            <a:off x="9182985" y="1265275"/>
            <a:ext cx="2721935" cy="2328530"/>
          </a:xfrm>
          <a:prstGeom prst="rect">
            <a:avLst/>
          </a:prstGeom>
        </p:spPr>
      </p:pic>
      <p:sp>
        <p:nvSpPr>
          <p:cNvPr id="5" name="Oval 4"/>
          <p:cNvSpPr/>
          <p:nvPr/>
        </p:nvSpPr>
        <p:spPr>
          <a:xfrm>
            <a:off x="8874368" y="2836985"/>
            <a:ext cx="3235569" cy="8367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9848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5241</TotalTime>
  <Words>4635</Words>
  <Application>Microsoft Office PowerPoint</Application>
  <PresentationFormat>Widescreen</PresentationFormat>
  <Paragraphs>375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“Empty” BRIDG Classes</vt:lpstr>
      <vt:lpstr>What exactly is an “empty” class?</vt:lpstr>
      <vt:lpstr>List of “Empty” BRIDG Classes to Consider</vt:lpstr>
      <vt:lpstr>Suggestion:  Determine Principles First</vt:lpstr>
      <vt:lpstr>Assessing Impact</vt:lpstr>
      <vt:lpstr>MicrobiologicalCulture</vt:lpstr>
      <vt:lpstr>Manufacturer and Reprocessor</vt:lpstr>
      <vt:lpstr>BiologicSpecimen</vt:lpstr>
      <vt:lpstr>PrincipalStatisticalAnalysisPlanVersion</vt:lpstr>
      <vt:lpstr>Funding &amp; Material Resource</vt:lpstr>
      <vt:lpstr>SpecimenProcessingProtocol and ImageAcquisitionProtocol</vt:lpstr>
      <vt:lpstr>Full Protocol Description for Reference</vt:lpstr>
      <vt:lpstr>Project Related Classes</vt:lpstr>
      <vt:lpstr>Class Definitions to Consider for ResearchProject</vt:lpstr>
      <vt:lpstr>Class Definitions to Consider for Experiment Subclasses</vt:lpstr>
      <vt:lpstr>Class Definitions to Consider for NonResearchProjectConduct</vt:lpstr>
      <vt:lpstr>Defined Administrative Activities</vt:lpstr>
      <vt:lpstr>DefinedEligibilityCriterion</vt:lpstr>
      <vt:lpstr>DefinedStraficiation -Criterion</vt:lpstr>
      <vt:lpstr>DefinedMedicalConditionResult</vt:lpstr>
      <vt:lpstr>PlannedInclusion/ExclusionCritierion</vt:lpstr>
      <vt:lpstr>PerformedInclusion/ExclusionCriterion</vt:lpstr>
      <vt:lpstr>AdverseEventOutcomeResult</vt:lpstr>
      <vt:lpstr>Performed-/DefinedRadiologyCTImaging Attributes to be Harmonized</vt:lpstr>
      <vt:lpstr>Image Attributes to be Harmonized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“Empty” BRIDG Classes</dc:title>
  <dc:creator>wverhoef</dc:creator>
  <cp:lastModifiedBy>wverhoef</cp:lastModifiedBy>
  <cp:revision>56</cp:revision>
  <dcterms:created xsi:type="dcterms:W3CDTF">2015-05-27T23:12:28Z</dcterms:created>
  <dcterms:modified xsi:type="dcterms:W3CDTF">2015-06-01T20:01:09Z</dcterms:modified>
</cp:coreProperties>
</file>