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1" r:id="rId3"/>
    <p:sldId id="262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05813-F2E9-417A-BE2D-7AA8D0F64C3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5A070-3003-400D-9F25-6D164545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58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ActivityDefinitions</a:t>
            </a:r>
            <a:r>
              <a:rPr lang="en-US" baseline="0" dirty="0"/>
              <a:t> can be based on best practices, CPG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5A070-3003-400D-9F25-6D164545D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94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planDefinition</a:t>
            </a:r>
            <a:r>
              <a:rPr lang="en-US" dirty="0"/>
              <a:t> need linkage to care</a:t>
            </a:r>
            <a:r>
              <a:rPr lang="en-US" baseline="0" dirty="0"/>
              <a:t> team at 1) entire definition level (for coordination purposes) as well as support of teams in team and 2) at the activity level – where individuals that have accountability and responsibility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5A070-3003-400D-9F25-6D164545D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51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E126-FD31-4B2E-BCF0-2703C4C9AE3B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44B5-A5D9-4477-B34C-EA19A6C10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3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E126-FD31-4B2E-BCF0-2703C4C9AE3B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44B5-A5D9-4477-B34C-EA19A6C10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E126-FD31-4B2E-BCF0-2703C4C9AE3B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44B5-A5D9-4477-B34C-EA19A6C10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7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E126-FD31-4B2E-BCF0-2703C4C9AE3B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44B5-A5D9-4477-B34C-EA19A6C10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1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E126-FD31-4B2E-BCF0-2703C4C9AE3B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44B5-A5D9-4477-B34C-EA19A6C10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9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E126-FD31-4B2E-BCF0-2703C4C9AE3B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44B5-A5D9-4477-B34C-EA19A6C10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1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E126-FD31-4B2E-BCF0-2703C4C9AE3B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44B5-A5D9-4477-B34C-EA19A6C10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E126-FD31-4B2E-BCF0-2703C4C9AE3B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44B5-A5D9-4477-B34C-EA19A6C10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9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E126-FD31-4B2E-BCF0-2703C4C9AE3B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44B5-A5D9-4477-B34C-EA19A6C10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58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E126-FD31-4B2E-BCF0-2703C4C9AE3B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44B5-A5D9-4477-B34C-EA19A6C10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8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E126-FD31-4B2E-BCF0-2703C4C9AE3B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44B5-A5D9-4477-B34C-EA19A6C10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6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7E126-FD31-4B2E-BCF0-2703C4C9AE3B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144B5-A5D9-4477-B34C-EA19A6C10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7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Workflow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I use order sets when planning care? </a:t>
            </a:r>
          </a:p>
          <a:p>
            <a:r>
              <a:rPr lang="en-US" dirty="0"/>
              <a:t>How does care plans identify what protocol it’s adhering to?</a:t>
            </a:r>
          </a:p>
          <a:p>
            <a:r>
              <a:rPr lang="en-US" dirty="0"/>
              <a:t>How can I use best practices or clinical practice guidelines while planning care?</a:t>
            </a:r>
          </a:p>
          <a:p>
            <a:r>
              <a:rPr lang="en-US" dirty="0"/>
              <a:t>How do I close-the-loop?</a:t>
            </a:r>
          </a:p>
          <a:p>
            <a:pPr lvl="1"/>
            <a:r>
              <a:rPr lang="en-US" dirty="0"/>
              <a:t>How do I know a request or an order has been satisfied?</a:t>
            </a:r>
          </a:p>
          <a:p>
            <a:pPr lvl="1"/>
            <a:r>
              <a:rPr lang="en-US" dirty="0"/>
              <a:t>How does an event or a result point to the order that authorized it?</a:t>
            </a:r>
          </a:p>
          <a:p>
            <a:pPr lvl="1"/>
            <a:r>
              <a:rPr lang="en-US" dirty="0"/>
              <a:t>How do I know who the patient care team members are?</a:t>
            </a:r>
          </a:p>
        </p:txBody>
      </p:sp>
    </p:spTree>
    <p:extLst>
      <p:ext uri="{BB962C8B-B14F-4D97-AF65-F5344CB8AC3E}">
        <p14:creationId xmlns:p14="http://schemas.microsoft.com/office/powerpoint/2010/main" val="17644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/>
          <p:cNvSpPr/>
          <p:nvPr/>
        </p:nvSpPr>
        <p:spPr>
          <a:xfrm>
            <a:off x="3383940" y="5136826"/>
            <a:ext cx="2774732" cy="9249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81034" y="5322609"/>
            <a:ext cx="2816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Activity Request</a:t>
            </a:r>
          </a:p>
          <a:p>
            <a:r>
              <a:rPr lang="en-US" dirty="0"/>
              <a:t>          e.g. </a:t>
            </a:r>
            <a:r>
              <a:rPr lang="en-US" dirty="0" err="1"/>
              <a:t>ProcedureRequest</a:t>
            </a:r>
            <a:endParaRPr lang="en-US" dirty="0"/>
          </a:p>
        </p:txBody>
      </p:sp>
      <p:sp>
        <p:nvSpPr>
          <p:cNvPr id="9" name="Rectangle: Rounded Corners 8"/>
          <p:cNvSpPr/>
          <p:nvPr/>
        </p:nvSpPr>
        <p:spPr>
          <a:xfrm>
            <a:off x="3047501" y="2254003"/>
            <a:ext cx="2774732" cy="92491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68219" y="2411660"/>
            <a:ext cx="2816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PlanDefinition</a:t>
            </a:r>
            <a:endParaRPr lang="en-US" dirty="0"/>
          </a:p>
          <a:p>
            <a:r>
              <a:rPr lang="en-US" dirty="0"/>
              <a:t>          e.g. DM Type II</a:t>
            </a:r>
          </a:p>
        </p:txBody>
      </p:sp>
      <p:sp>
        <p:nvSpPr>
          <p:cNvPr id="11" name="Rectangle: Rounded Corners 10"/>
          <p:cNvSpPr/>
          <p:nvPr/>
        </p:nvSpPr>
        <p:spPr>
          <a:xfrm>
            <a:off x="7536641" y="5217193"/>
            <a:ext cx="3296673" cy="92491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75776" y="5373557"/>
            <a:ext cx="3865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Activity Event – uses action resources</a:t>
            </a:r>
          </a:p>
          <a:p>
            <a:r>
              <a:rPr lang="en-US" sz="1600" dirty="0"/>
              <a:t>          e.g. Procedure</a:t>
            </a:r>
          </a:p>
        </p:txBody>
      </p:sp>
      <p:cxnSp>
        <p:nvCxnSpPr>
          <p:cNvPr id="21" name="Connector: Elbow 20"/>
          <p:cNvCxnSpPr>
            <a:endCxn id="9" idx="1"/>
          </p:cNvCxnSpPr>
          <p:nvPr/>
        </p:nvCxnSpPr>
        <p:spPr>
          <a:xfrm rot="16200000" flipH="1">
            <a:off x="1874298" y="1543255"/>
            <a:ext cx="1217845" cy="1128561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6107236" y="5679649"/>
            <a:ext cx="1405744" cy="1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82875" y="2732879"/>
            <a:ext cx="1210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definition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45787" y="5373557"/>
            <a:ext cx="1210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initiates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61930" y="271633"/>
            <a:ext cx="3275619" cy="1191718"/>
            <a:chOff x="461930" y="271633"/>
            <a:chExt cx="3275619" cy="1191718"/>
          </a:xfrm>
        </p:grpSpPr>
        <p:sp>
          <p:nvSpPr>
            <p:cNvPr id="4" name="Rectangle 3"/>
            <p:cNvSpPr/>
            <p:nvPr/>
          </p:nvSpPr>
          <p:spPr>
            <a:xfrm>
              <a:off x="461930" y="271633"/>
              <a:ext cx="2173574" cy="48399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600" dirty="0" err="1">
                  <a:solidFill>
                    <a:schemeClr val="tx1"/>
                  </a:solidFill>
                </a:rPr>
                <a:t>ActivityDefinition</a:t>
              </a:r>
              <a:endParaRPr lang="en-AU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4290" y="469003"/>
              <a:ext cx="2173574" cy="48399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600" dirty="0" err="1">
                  <a:solidFill>
                    <a:schemeClr val="tx1"/>
                  </a:solidFill>
                </a:rPr>
                <a:t>ActivityDefinition</a:t>
              </a:r>
              <a:endParaRPr lang="en-AU" sz="16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95398" y="613594"/>
              <a:ext cx="2173574" cy="48399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600" dirty="0" err="1">
                  <a:solidFill>
                    <a:schemeClr val="tx1"/>
                  </a:solidFill>
                </a:rPr>
                <a:t>ActivityDefinition</a:t>
              </a:r>
              <a:endParaRPr lang="en-AU" sz="160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321635" y="781988"/>
              <a:ext cx="2173574" cy="48399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600" dirty="0" err="1">
                  <a:solidFill>
                    <a:schemeClr val="tx1"/>
                  </a:solidFill>
                </a:rPr>
                <a:t>ActivityDefinition</a:t>
              </a:r>
              <a:endParaRPr lang="en-AU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3975" y="979358"/>
              <a:ext cx="2173574" cy="48399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600" dirty="0" err="1">
                  <a:solidFill>
                    <a:schemeClr val="tx1"/>
                  </a:solidFill>
                </a:rPr>
                <a:t>ActivityDefinition</a:t>
              </a:r>
              <a:endParaRPr lang="en-AU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19324" y="1520091"/>
            <a:ext cx="169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 err="1"/>
              <a:t>ActivityDefinition</a:t>
            </a:r>
            <a:r>
              <a:rPr lang="en-AU" sz="1200" dirty="0"/>
              <a:t> library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22962" y="1912470"/>
            <a:ext cx="2911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Protocol/Template/</a:t>
            </a:r>
            <a:r>
              <a:rPr lang="en-AU" dirty="0" err="1"/>
              <a:t>orderSets</a:t>
            </a:r>
            <a:endParaRPr lang="en-AU" dirty="0"/>
          </a:p>
        </p:txBody>
      </p:sp>
      <p:sp>
        <p:nvSpPr>
          <p:cNvPr id="24" name="Rectangle 23"/>
          <p:cNvSpPr/>
          <p:nvPr/>
        </p:nvSpPr>
        <p:spPr>
          <a:xfrm>
            <a:off x="2903745" y="3782351"/>
            <a:ext cx="3087069" cy="1019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Care Plan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602558" y="3388343"/>
            <a:ext cx="1600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Patient specific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12128" y="3296010"/>
            <a:ext cx="1210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/>
              <a:t>basedOn</a:t>
            </a:r>
            <a:endParaRPr lang="en-US" sz="1200" b="1" dirty="0"/>
          </a:p>
        </p:txBody>
      </p:sp>
      <p:cxnSp>
        <p:nvCxnSpPr>
          <p:cNvPr id="40" name="Straight Arrow Connector 39"/>
          <p:cNvCxnSpPr>
            <a:stCxn id="24" idx="0"/>
            <a:endCxn id="9" idx="2"/>
          </p:cNvCxnSpPr>
          <p:nvPr/>
        </p:nvCxnSpPr>
        <p:spPr>
          <a:xfrm flipH="1" flipV="1">
            <a:off x="4434867" y="3178914"/>
            <a:ext cx="12413" cy="603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31650" y="3971171"/>
            <a:ext cx="1561742" cy="616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err="1"/>
              <a:t>HealthConcern</a:t>
            </a:r>
            <a:endParaRPr lang="en-AU" sz="1600" dirty="0"/>
          </a:p>
        </p:txBody>
      </p:sp>
      <p:sp>
        <p:nvSpPr>
          <p:cNvPr id="44" name="Rectangle 43"/>
          <p:cNvSpPr/>
          <p:nvPr/>
        </p:nvSpPr>
        <p:spPr>
          <a:xfrm>
            <a:off x="160260" y="5333634"/>
            <a:ext cx="1507895" cy="5768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err="1"/>
              <a:t>HealthGoal</a:t>
            </a:r>
            <a:endParaRPr lang="en-AU" sz="1600" dirty="0"/>
          </a:p>
        </p:txBody>
      </p:sp>
      <p:cxnSp>
        <p:nvCxnSpPr>
          <p:cNvPr id="46" name="Straight Arrow Connector 45"/>
          <p:cNvCxnSpPr>
            <a:stCxn id="24" idx="1"/>
          </p:cNvCxnSpPr>
          <p:nvPr/>
        </p:nvCxnSpPr>
        <p:spPr>
          <a:xfrm flipH="1">
            <a:off x="1682875" y="4292017"/>
            <a:ext cx="1220870" cy="13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3" idx="2"/>
            <a:endCxn id="44" idx="0"/>
          </p:cNvCxnSpPr>
          <p:nvPr/>
        </p:nvCxnSpPr>
        <p:spPr>
          <a:xfrm>
            <a:off x="912521" y="4587640"/>
            <a:ext cx="1687" cy="745994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4" idx="3"/>
            <a:endCxn id="2" idx="1"/>
          </p:cNvCxnSpPr>
          <p:nvPr/>
        </p:nvCxnSpPr>
        <p:spPr>
          <a:xfrm flipV="1">
            <a:off x="1668155" y="5599282"/>
            <a:ext cx="1715785" cy="22754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52164" y="4826358"/>
            <a:ext cx="1210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addresses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821046" y="3985783"/>
            <a:ext cx="1210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identifies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116938" y="5349469"/>
            <a:ext cx="1210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fulfils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96112" y="65193"/>
            <a:ext cx="6883872" cy="1754326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en-AU" sz="1200" dirty="0"/>
              <a:t> </a:t>
            </a:r>
            <a:r>
              <a:rPr lang="en-AU" sz="1200" b="1" dirty="0">
                <a:solidFill>
                  <a:schemeClr val="accent2">
                    <a:lumMod val="75000"/>
                  </a:schemeClr>
                </a:solidFill>
              </a:rPr>
              <a:t>First Line Monotherapy Metformin HCL 500 mg</a:t>
            </a:r>
          </a:p>
          <a:p>
            <a:r>
              <a:rPr lang="en-AU" sz="1200" dirty="0"/>
              <a:t>…..</a:t>
            </a:r>
          </a:p>
          <a:p>
            <a:r>
              <a:rPr lang="en-AU" sz="1200" dirty="0"/>
              <a:t>description: Metformin </a:t>
            </a:r>
            <a:r>
              <a:rPr lang="en-AU" sz="1200" dirty="0" err="1"/>
              <a:t>HCl</a:t>
            </a:r>
            <a:r>
              <a:rPr lang="en-AU" sz="1200" dirty="0"/>
              <a:t> 500 MG Oral Tablet; TAKE one TABLET Twice daily with meals; 60 tablet; 2 refills</a:t>
            </a:r>
          </a:p>
          <a:p>
            <a:r>
              <a:rPr lang="en-AU" sz="1200" dirty="0"/>
              <a:t>purpose: Defines a guideline supported prescription for the treatment of DM Type II</a:t>
            </a:r>
          </a:p>
          <a:p>
            <a:r>
              <a:rPr lang="en-AU" sz="1200" dirty="0"/>
              <a:t>usage: This activity definition is used as part of Diabetes Mellitus, Type 2, Adult +MU care guides</a:t>
            </a:r>
          </a:p>
          <a:p>
            <a:r>
              <a:rPr lang="en-AU" sz="1200" dirty="0" err="1"/>
              <a:t>approvalDate</a:t>
            </a:r>
            <a:r>
              <a:rPr lang="en-AU" sz="1200" dirty="0"/>
              <a:t>: 04/28/2017</a:t>
            </a:r>
          </a:p>
          <a:p>
            <a:r>
              <a:rPr lang="en-AU" sz="1200" dirty="0" err="1"/>
              <a:t>lastReviewDate</a:t>
            </a:r>
            <a:r>
              <a:rPr lang="en-AU" sz="1200" dirty="0"/>
              <a:t>: 05/04/2017</a:t>
            </a:r>
          </a:p>
          <a:p>
            <a:r>
              <a:rPr lang="en-AU" sz="1200" dirty="0" err="1"/>
              <a:t>effectivePeriod</a:t>
            </a:r>
            <a:r>
              <a:rPr lang="en-AU" sz="1200" dirty="0"/>
              <a:t>: 05/04/2017 --&gt; 05/04/2018</a:t>
            </a:r>
          </a:p>
          <a:p>
            <a:r>
              <a:rPr lang="en-AU" sz="1200" dirty="0"/>
              <a:t>…..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35729" y="1172352"/>
            <a:ext cx="5592828" cy="2123658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AU" sz="1200" b="1" dirty="0">
                <a:solidFill>
                  <a:schemeClr val="accent2">
                    <a:lumMod val="75000"/>
                  </a:schemeClr>
                </a:solidFill>
              </a:rPr>
              <a:t>Alternative Monotherapy Glimepiride 1 MG Oral </a:t>
            </a:r>
          </a:p>
          <a:p>
            <a:r>
              <a:rPr lang="en-AU" sz="1200" dirty="0"/>
              <a:t>…..</a:t>
            </a:r>
          </a:p>
          <a:p>
            <a:r>
              <a:rPr lang="en-AU" sz="1200" dirty="0"/>
              <a:t>description: Glimepiride 1 MG Oral Tablet; one TABLET QD WITH BREAKFAST.; </a:t>
            </a:r>
            <a:r>
              <a:rPr lang="en-AU" sz="1200" dirty="0" err="1"/>
              <a:t>Qty</a:t>
            </a:r>
            <a:r>
              <a:rPr lang="en-AU" sz="1200" dirty="0"/>
              <a:t>: 30; Tablet; Days Supply: 30; Refill: 2</a:t>
            </a:r>
          </a:p>
          <a:p>
            <a:r>
              <a:rPr lang="en-AU" sz="1200" dirty="0"/>
              <a:t>purpose: Defines a guideline supported prescription for the treatment of DM Type II</a:t>
            </a:r>
          </a:p>
          <a:p>
            <a:r>
              <a:rPr lang="en-AU" sz="1200" dirty="0"/>
              <a:t>usage: This activity definition is used as part of Diabetes Mellitus, Type 2, Adult +MU care guides</a:t>
            </a:r>
          </a:p>
          <a:p>
            <a:r>
              <a:rPr lang="en-AU" sz="1200" dirty="0" err="1"/>
              <a:t>approvalDate</a:t>
            </a:r>
            <a:r>
              <a:rPr lang="en-AU" sz="1200" dirty="0"/>
              <a:t>: 04/28/2017</a:t>
            </a:r>
          </a:p>
          <a:p>
            <a:r>
              <a:rPr lang="en-AU" sz="1200" dirty="0" err="1"/>
              <a:t>lastReviewDate</a:t>
            </a:r>
            <a:r>
              <a:rPr lang="en-AU" sz="1200" dirty="0"/>
              <a:t>: 05/04/2017</a:t>
            </a:r>
          </a:p>
          <a:p>
            <a:r>
              <a:rPr lang="en-AU" sz="1200" dirty="0" err="1"/>
              <a:t>effectivePeriod</a:t>
            </a:r>
            <a:r>
              <a:rPr lang="en-AU" sz="1200" dirty="0"/>
              <a:t>: 05/04/2017 --&gt; 05/04/2018</a:t>
            </a:r>
          </a:p>
          <a:p>
            <a:r>
              <a:rPr lang="en-AU" sz="1200" dirty="0"/>
              <a:t>…..</a:t>
            </a:r>
          </a:p>
        </p:txBody>
      </p:sp>
    </p:spTree>
    <p:extLst>
      <p:ext uri="{BB962C8B-B14F-4D97-AF65-F5344CB8AC3E}">
        <p14:creationId xmlns:p14="http://schemas.microsoft.com/office/powerpoint/2010/main" val="1911778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/>
          <p:cNvSpPr/>
          <p:nvPr/>
        </p:nvSpPr>
        <p:spPr>
          <a:xfrm>
            <a:off x="2304655" y="4807046"/>
            <a:ext cx="2774732" cy="9249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755" y="4947859"/>
            <a:ext cx="2816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Activity Request</a:t>
            </a:r>
          </a:p>
          <a:p>
            <a:r>
              <a:rPr lang="en-US" dirty="0"/>
              <a:t>          e.g. </a:t>
            </a:r>
            <a:r>
              <a:rPr lang="en-US" dirty="0" err="1"/>
              <a:t>ProcedureRequest</a:t>
            </a:r>
            <a:endParaRPr lang="en-US" dirty="0"/>
          </a:p>
        </p:txBody>
      </p:sp>
      <p:sp>
        <p:nvSpPr>
          <p:cNvPr id="9" name="Rectangle: Rounded Corners 8"/>
          <p:cNvSpPr/>
          <p:nvPr/>
        </p:nvSpPr>
        <p:spPr>
          <a:xfrm>
            <a:off x="3047501" y="2254003"/>
            <a:ext cx="2774732" cy="92491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68219" y="2411660"/>
            <a:ext cx="2816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PlanDefinition</a:t>
            </a:r>
            <a:endParaRPr lang="en-US" dirty="0"/>
          </a:p>
          <a:p>
            <a:r>
              <a:rPr lang="en-US" dirty="0"/>
              <a:t>          e.g. DM Type II</a:t>
            </a:r>
          </a:p>
        </p:txBody>
      </p:sp>
      <p:sp>
        <p:nvSpPr>
          <p:cNvPr id="11" name="Rectangle: Rounded Corners 10"/>
          <p:cNvSpPr/>
          <p:nvPr/>
        </p:nvSpPr>
        <p:spPr>
          <a:xfrm>
            <a:off x="2650331" y="5872286"/>
            <a:ext cx="3296673" cy="92491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35504" y="6049821"/>
            <a:ext cx="3865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Activity Event – uses action resources</a:t>
            </a:r>
          </a:p>
          <a:p>
            <a:r>
              <a:rPr lang="en-US" sz="1600" dirty="0"/>
              <a:t>          e.g. Procedure</a:t>
            </a:r>
          </a:p>
        </p:txBody>
      </p:sp>
      <p:cxnSp>
        <p:nvCxnSpPr>
          <p:cNvPr id="21" name="Connector: Elbow 20"/>
          <p:cNvCxnSpPr>
            <a:endCxn id="9" idx="1"/>
          </p:cNvCxnSpPr>
          <p:nvPr/>
        </p:nvCxnSpPr>
        <p:spPr>
          <a:xfrm rot="16200000" flipH="1">
            <a:off x="1874298" y="1543255"/>
            <a:ext cx="1217845" cy="1128561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82875" y="2732879"/>
            <a:ext cx="1210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definition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62504" y="6045454"/>
            <a:ext cx="1210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initiates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61930" y="271633"/>
            <a:ext cx="3275619" cy="1191718"/>
            <a:chOff x="461930" y="271633"/>
            <a:chExt cx="3275619" cy="1191718"/>
          </a:xfrm>
        </p:grpSpPr>
        <p:sp>
          <p:nvSpPr>
            <p:cNvPr id="4" name="Rectangle 3"/>
            <p:cNvSpPr/>
            <p:nvPr/>
          </p:nvSpPr>
          <p:spPr>
            <a:xfrm>
              <a:off x="461930" y="271633"/>
              <a:ext cx="2173574" cy="48399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600" dirty="0" err="1">
                  <a:solidFill>
                    <a:schemeClr val="tx1"/>
                  </a:solidFill>
                </a:rPr>
                <a:t>ActivityDefinition</a:t>
              </a:r>
              <a:endParaRPr lang="en-AU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4290" y="469003"/>
              <a:ext cx="2173574" cy="48399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600" dirty="0" err="1">
                  <a:solidFill>
                    <a:schemeClr val="tx1"/>
                  </a:solidFill>
                </a:rPr>
                <a:t>ActivityDefinition</a:t>
              </a:r>
              <a:endParaRPr lang="en-AU" sz="16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95398" y="613594"/>
              <a:ext cx="2173574" cy="48399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600" dirty="0" err="1">
                  <a:solidFill>
                    <a:schemeClr val="tx1"/>
                  </a:solidFill>
                </a:rPr>
                <a:t>ActivityDefinition</a:t>
              </a:r>
              <a:endParaRPr lang="en-AU" sz="160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321635" y="781988"/>
              <a:ext cx="2173574" cy="483993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600" dirty="0" err="1">
                  <a:solidFill>
                    <a:schemeClr val="tx1"/>
                  </a:solidFill>
                </a:rPr>
                <a:t>ActivityDefinition</a:t>
              </a:r>
              <a:endParaRPr lang="en-AU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3975" y="979358"/>
              <a:ext cx="2173574" cy="483993"/>
            </a:xfrm>
            <a:prstGeom prst="rect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600" dirty="0" err="1">
                  <a:solidFill>
                    <a:schemeClr val="tx1"/>
                  </a:solidFill>
                </a:rPr>
                <a:t>ActivityDefinition</a:t>
              </a:r>
              <a:endParaRPr lang="en-AU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19324" y="1520091"/>
            <a:ext cx="169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 err="1"/>
              <a:t>ActivityDefinition</a:t>
            </a:r>
            <a:r>
              <a:rPr lang="en-AU" sz="1200" dirty="0"/>
              <a:t> library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93182" y="1912470"/>
            <a:ext cx="2911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Protocol/Template/</a:t>
            </a:r>
            <a:r>
              <a:rPr lang="en-AU" dirty="0" err="1"/>
              <a:t>orderSets</a:t>
            </a:r>
            <a:endParaRPr lang="en-AU" dirty="0"/>
          </a:p>
        </p:txBody>
      </p:sp>
      <p:sp>
        <p:nvSpPr>
          <p:cNvPr id="24" name="Rectangle 23"/>
          <p:cNvSpPr/>
          <p:nvPr/>
        </p:nvSpPr>
        <p:spPr>
          <a:xfrm>
            <a:off x="2409075" y="3677421"/>
            <a:ext cx="3087069" cy="1019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Care Plan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07688" y="3268423"/>
            <a:ext cx="1600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Patient specific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71435" y="3323428"/>
            <a:ext cx="1210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/>
              <a:t>basedOn</a:t>
            </a:r>
            <a:endParaRPr lang="en-US" sz="1200" b="1" dirty="0"/>
          </a:p>
        </p:txBody>
      </p:sp>
      <p:cxnSp>
        <p:nvCxnSpPr>
          <p:cNvPr id="40" name="Straight Arrow Connector 39"/>
          <p:cNvCxnSpPr>
            <a:stCxn id="24" idx="0"/>
          </p:cNvCxnSpPr>
          <p:nvPr/>
        </p:nvCxnSpPr>
        <p:spPr>
          <a:xfrm flipH="1" flipV="1">
            <a:off x="3952609" y="3129870"/>
            <a:ext cx="1" cy="5475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31650" y="3911211"/>
            <a:ext cx="1561742" cy="616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err="1"/>
              <a:t>HealthConcern</a:t>
            </a:r>
            <a:endParaRPr lang="en-AU" sz="1600" dirty="0"/>
          </a:p>
        </p:txBody>
      </p:sp>
      <p:sp>
        <p:nvSpPr>
          <p:cNvPr id="44" name="Rectangle 43"/>
          <p:cNvSpPr/>
          <p:nvPr/>
        </p:nvSpPr>
        <p:spPr>
          <a:xfrm>
            <a:off x="160260" y="4988864"/>
            <a:ext cx="1507895" cy="5768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err="1"/>
              <a:t>HealthGoal</a:t>
            </a:r>
            <a:endParaRPr lang="en-AU" sz="1600" dirty="0"/>
          </a:p>
        </p:txBody>
      </p:sp>
      <p:cxnSp>
        <p:nvCxnSpPr>
          <p:cNvPr id="46" name="Straight Arrow Connector 45"/>
          <p:cNvCxnSpPr>
            <a:stCxn id="24" idx="1"/>
          </p:cNvCxnSpPr>
          <p:nvPr/>
        </p:nvCxnSpPr>
        <p:spPr>
          <a:xfrm flipH="1">
            <a:off x="1188205" y="4187087"/>
            <a:ext cx="1220870" cy="13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3" idx="2"/>
            <a:endCxn id="44" idx="0"/>
          </p:cNvCxnSpPr>
          <p:nvPr/>
        </p:nvCxnSpPr>
        <p:spPr>
          <a:xfrm>
            <a:off x="912521" y="4527680"/>
            <a:ext cx="1687" cy="461184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4" idx="3"/>
            <a:endCxn id="2" idx="1"/>
          </p:cNvCxnSpPr>
          <p:nvPr/>
        </p:nvCxnSpPr>
        <p:spPr>
          <a:xfrm flipV="1">
            <a:off x="1668155" y="5269502"/>
            <a:ext cx="636500" cy="7764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52164" y="4706438"/>
            <a:ext cx="1210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addresses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656156" y="3985783"/>
            <a:ext cx="1210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identifies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727198" y="5349469"/>
            <a:ext cx="1210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fulfils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2483220" y="5731957"/>
            <a:ext cx="0" cy="602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483220" y="6334741"/>
            <a:ext cx="152284" cy="7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6193822" y="226663"/>
            <a:ext cx="5633939" cy="637486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1" name="TextBox 40"/>
          <p:cNvSpPr txBox="1"/>
          <p:nvPr/>
        </p:nvSpPr>
        <p:spPr>
          <a:xfrm>
            <a:off x="6586439" y="405091"/>
            <a:ext cx="1516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err="1"/>
              <a:t>PlanDefinition</a:t>
            </a:r>
            <a:endParaRPr lang="en-AU" dirty="0"/>
          </a:p>
        </p:txBody>
      </p:sp>
      <p:sp>
        <p:nvSpPr>
          <p:cNvPr id="42" name="Rounded Rectangle 41"/>
          <p:cNvSpPr/>
          <p:nvPr/>
        </p:nvSpPr>
        <p:spPr>
          <a:xfrm>
            <a:off x="6318593" y="911691"/>
            <a:ext cx="5314052" cy="53459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6586439" y="1383683"/>
            <a:ext cx="4718112" cy="230832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AU" sz="1200" dirty="0"/>
              <a:t> </a:t>
            </a:r>
            <a:r>
              <a:rPr lang="en-AU" sz="1200" b="1" dirty="0">
                <a:solidFill>
                  <a:schemeClr val="accent2">
                    <a:lumMod val="75000"/>
                  </a:schemeClr>
                </a:solidFill>
              </a:rPr>
              <a:t>First Line Monotherapy Metformin HCL 500 mg</a:t>
            </a:r>
          </a:p>
          <a:p>
            <a:r>
              <a:rPr lang="en-AU" sz="1200" dirty="0"/>
              <a:t>…..</a:t>
            </a:r>
          </a:p>
          <a:p>
            <a:r>
              <a:rPr lang="en-AU" sz="1200" dirty="0"/>
              <a:t>description: Metformin </a:t>
            </a:r>
            <a:r>
              <a:rPr lang="en-AU" sz="1200" dirty="0" err="1"/>
              <a:t>HCl</a:t>
            </a:r>
            <a:r>
              <a:rPr lang="en-AU" sz="1200" dirty="0"/>
              <a:t> 500 MG Oral Tablet; TAKE one TABLET Twice daily with meals; 60 tablet; 2 refills</a:t>
            </a:r>
          </a:p>
          <a:p>
            <a:r>
              <a:rPr lang="en-AU" sz="1200" dirty="0"/>
              <a:t>purpose: Defines a guideline supported prescription for the treatment of DM Type II</a:t>
            </a:r>
          </a:p>
          <a:p>
            <a:r>
              <a:rPr lang="en-AU" sz="1200" dirty="0"/>
              <a:t>usage: This activity definition is used as part of Diabetes Mellitus, Type 2, Adult +MU care guides</a:t>
            </a:r>
          </a:p>
          <a:p>
            <a:r>
              <a:rPr lang="en-AU" sz="1200" dirty="0" err="1"/>
              <a:t>approvalDate</a:t>
            </a:r>
            <a:r>
              <a:rPr lang="en-AU" sz="1200" dirty="0"/>
              <a:t>: 04/28/2017</a:t>
            </a:r>
          </a:p>
          <a:p>
            <a:r>
              <a:rPr lang="en-AU" sz="1200" dirty="0" err="1"/>
              <a:t>lastReviewDate</a:t>
            </a:r>
            <a:r>
              <a:rPr lang="en-AU" sz="1200" dirty="0"/>
              <a:t>: 05/04/2017</a:t>
            </a:r>
          </a:p>
          <a:p>
            <a:r>
              <a:rPr lang="en-AU" sz="1200" dirty="0" err="1"/>
              <a:t>effectivePeriod</a:t>
            </a:r>
            <a:r>
              <a:rPr lang="en-AU" sz="1200" dirty="0"/>
              <a:t>: 05/04/2017 --&gt; 05/04/2018</a:t>
            </a:r>
          </a:p>
          <a:p>
            <a:r>
              <a:rPr lang="en-AU" sz="1200" dirty="0"/>
              <a:t>…..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644682" y="3829275"/>
            <a:ext cx="4659869" cy="2123658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AU" sz="1200" b="1" dirty="0">
                <a:solidFill>
                  <a:schemeClr val="accent2">
                    <a:lumMod val="75000"/>
                  </a:schemeClr>
                </a:solidFill>
              </a:rPr>
              <a:t>Diet Recommendation – follow a 1500 calories diabetic diet</a:t>
            </a:r>
          </a:p>
          <a:p>
            <a:r>
              <a:rPr lang="en-AU" sz="1200" dirty="0"/>
              <a:t>…..</a:t>
            </a:r>
          </a:p>
          <a:p>
            <a:r>
              <a:rPr lang="en-AU" sz="1200" dirty="0"/>
              <a:t>description: Diabetes diet, specified calories; Follow a diabetic diet with 1500 calories.</a:t>
            </a:r>
          </a:p>
          <a:p>
            <a:r>
              <a:rPr lang="en-AU" sz="1200" dirty="0"/>
              <a:t>purpose: Defines a guideline supported patient instructions for the treatment of DM Type II</a:t>
            </a:r>
          </a:p>
          <a:p>
            <a:r>
              <a:rPr lang="en-AU" sz="1200" dirty="0"/>
              <a:t>usage: This activity definition is used as part of Diabetes Mellitus, Type 2, Adult +MU care guides</a:t>
            </a:r>
          </a:p>
          <a:p>
            <a:r>
              <a:rPr lang="en-AU" sz="1200" dirty="0" err="1"/>
              <a:t>approvalDate</a:t>
            </a:r>
            <a:r>
              <a:rPr lang="en-AU" sz="1200" dirty="0"/>
              <a:t>: 04/28/2017</a:t>
            </a:r>
          </a:p>
          <a:p>
            <a:r>
              <a:rPr lang="en-AU" sz="1200" dirty="0" err="1"/>
              <a:t>lastReviewDate</a:t>
            </a:r>
            <a:r>
              <a:rPr lang="en-AU" sz="1200" dirty="0"/>
              <a:t>: 05/04/2017</a:t>
            </a:r>
          </a:p>
          <a:p>
            <a:r>
              <a:rPr lang="en-AU" sz="1200" dirty="0" err="1"/>
              <a:t>effectivePeriod</a:t>
            </a:r>
            <a:r>
              <a:rPr lang="en-AU" sz="1200" dirty="0"/>
              <a:t>: 05/04/2017 --&gt; 05/04/2018   …..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841167" y="957993"/>
            <a:ext cx="2385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err="1"/>
              <a:t>actionDefintion</a:t>
            </a:r>
            <a:r>
              <a:rPr lang="en-AU" dirty="0"/>
              <a:t> (group)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5822233" y="613594"/>
            <a:ext cx="496360" cy="16404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696262" y="3178914"/>
            <a:ext cx="622331" cy="2866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8" idx="1"/>
            <a:endCxn id="23" idx="3"/>
          </p:cNvCxnSpPr>
          <p:nvPr/>
        </p:nvCxnSpPr>
        <p:spPr>
          <a:xfrm flipH="1" flipV="1">
            <a:off x="3737549" y="1221355"/>
            <a:ext cx="2848890" cy="1316490"/>
          </a:xfrm>
          <a:prstGeom prst="straightConnector1">
            <a:avLst/>
          </a:prstGeom>
          <a:ln>
            <a:solidFill>
              <a:schemeClr val="tx1"/>
            </a:solidFill>
            <a:prstDash val="lgDash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507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&amp; Activity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/>
              <a:t>PlanDefinition</a:t>
            </a:r>
            <a:endParaRPr lang="en-US" b="1" dirty="0"/>
          </a:p>
          <a:p>
            <a:r>
              <a:rPr lang="en-US" dirty="0" err="1"/>
              <a:t>PlanDefinition</a:t>
            </a:r>
            <a:r>
              <a:rPr lang="en-US" dirty="0"/>
              <a:t> maps to CarePlan and/or request group</a:t>
            </a:r>
          </a:p>
          <a:p>
            <a:r>
              <a:rPr lang="en-US" dirty="0" err="1"/>
              <a:t>PlanDefinition</a:t>
            </a:r>
            <a:r>
              <a:rPr lang="en-US" dirty="0"/>
              <a:t> Actions are activities, i.e. </a:t>
            </a:r>
            <a:r>
              <a:rPr lang="en-US" dirty="0" err="1"/>
              <a:t>ActivityDefinition</a:t>
            </a:r>
            <a:endParaRPr lang="en-US" dirty="0"/>
          </a:p>
          <a:p>
            <a:r>
              <a:rPr lang="en-US" dirty="0" err="1"/>
              <a:t>PlanDefinition</a:t>
            </a:r>
            <a:r>
              <a:rPr lang="en-US" dirty="0"/>
              <a:t> aggregate activity definitions so they are implementable, i.e. library of activity definitions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ActivityDefinition</a:t>
            </a:r>
            <a:endParaRPr lang="en-US" b="1" dirty="0"/>
          </a:p>
          <a:p>
            <a:r>
              <a:rPr lang="en-US" dirty="0" err="1"/>
              <a:t>ActivityDefinition</a:t>
            </a:r>
            <a:r>
              <a:rPr lang="en-US" dirty="0"/>
              <a:t> referenced from </a:t>
            </a:r>
            <a:r>
              <a:rPr lang="en-US" dirty="0" err="1"/>
              <a:t>PlanDefinition</a:t>
            </a:r>
            <a:endParaRPr lang="en-US" dirty="0"/>
          </a:p>
          <a:p>
            <a:r>
              <a:rPr lang="en-US" dirty="0" err="1"/>
              <a:t>ActivityDefinition.kind</a:t>
            </a:r>
            <a:r>
              <a:rPr lang="en-US" dirty="0"/>
              <a:t> uses request type resources</a:t>
            </a:r>
          </a:p>
          <a:p>
            <a:r>
              <a:rPr lang="en-US" dirty="0" err="1"/>
              <a:t>ActivityDefinition</a:t>
            </a:r>
            <a:r>
              <a:rPr lang="en-US" dirty="0"/>
              <a:t>, i.e. definition of an activity</a:t>
            </a:r>
          </a:p>
          <a:p>
            <a:r>
              <a:rPr lang="en-US" dirty="0"/>
              <a:t>Actions are generated from the </a:t>
            </a:r>
            <a:r>
              <a:rPr lang="en-US" dirty="0" err="1"/>
              <a:t>activityDefinition</a:t>
            </a:r>
            <a:r>
              <a:rPr lang="en-US" dirty="0"/>
              <a:t> so they are used in a CarePlan</a:t>
            </a:r>
          </a:p>
        </p:txBody>
      </p:sp>
    </p:spTree>
    <p:extLst>
      <p:ext uri="{BB962C8B-B14F-4D97-AF65-F5344CB8AC3E}">
        <p14:creationId xmlns:p14="http://schemas.microsoft.com/office/powerpoint/2010/main" val="4001393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 Team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can I use </a:t>
            </a:r>
            <a:r>
              <a:rPr lang="en-US" dirty="0" err="1"/>
              <a:t>PlanDefintion</a:t>
            </a:r>
            <a:r>
              <a:rPr lang="en-US" dirty="0"/>
              <a:t> to derive care team members?</a:t>
            </a:r>
          </a:p>
          <a:p>
            <a:r>
              <a:rPr lang="en-US" dirty="0" err="1"/>
              <a:t>PlanDefinition.action.definition</a:t>
            </a:r>
            <a:r>
              <a:rPr lang="en-US" dirty="0"/>
              <a:t> reference </a:t>
            </a:r>
            <a:r>
              <a:rPr lang="en-US" dirty="0" err="1"/>
              <a:t>activityDefinition</a:t>
            </a:r>
            <a:endParaRPr lang="en-US" dirty="0"/>
          </a:p>
          <a:p>
            <a:r>
              <a:rPr lang="en-US" dirty="0" err="1"/>
              <a:t>ActivityDefinition.participant.type</a:t>
            </a:r>
            <a:r>
              <a:rPr lang="en-US" dirty="0"/>
              <a:t> defines the </a:t>
            </a:r>
            <a:r>
              <a:rPr lang="en-US" b="1" dirty="0"/>
              <a:t>practitioner | patient |</a:t>
            </a:r>
            <a:r>
              <a:rPr lang="en-US" b="1" dirty="0" err="1"/>
              <a:t>relatedPerson</a:t>
            </a:r>
            <a:r>
              <a:rPr lang="en-US" b="1" dirty="0"/>
              <a:t> </a:t>
            </a:r>
          </a:p>
          <a:p>
            <a:r>
              <a:rPr lang="en-US" dirty="0"/>
              <a:t>This person can be included in the care team </a:t>
            </a:r>
          </a:p>
        </p:txBody>
      </p:sp>
    </p:spTree>
    <p:extLst>
      <p:ext uri="{BB962C8B-B14F-4D97-AF65-F5344CB8AC3E}">
        <p14:creationId xmlns:p14="http://schemas.microsoft.com/office/powerpoint/2010/main" val="318616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637</Words>
  <Application>Microsoft Office PowerPoint</Application>
  <PresentationFormat>Widescreen</PresentationFormat>
  <Paragraphs>111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Clinical Workflow Questions</vt:lpstr>
      <vt:lpstr>PowerPoint Presentation</vt:lpstr>
      <vt:lpstr>PowerPoint Presentation</vt:lpstr>
      <vt:lpstr>Plan &amp; Activity Definitions</vt:lpstr>
      <vt:lpstr>Care Team Members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Emma</dc:creator>
  <cp:lastModifiedBy>Jones, Emma</cp:lastModifiedBy>
  <cp:revision>34</cp:revision>
  <dcterms:created xsi:type="dcterms:W3CDTF">2017-08-29T13:50:16Z</dcterms:created>
  <dcterms:modified xsi:type="dcterms:W3CDTF">2017-09-10T22:42:00Z</dcterms:modified>
</cp:coreProperties>
</file>