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1" r:id="rId2"/>
    <p:sldId id="272" r:id="rId3"/>
    <p:sldId id="274" r:id="rId4"/>
    <p:sldId id="273" r:id="rId5"/>
    <p:sldId id="277" r:id="rId6"/>
    <p:sldId id="275" r:id="rId7"/>
    <p:sldId id="276" r:id="rId8"/>
    <p:sldId id="278" r:id="rId9"/>
    <p:sldId id="279" r:id="rId10"/>
    <p:sldId id="28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70" d="100"/>
          <a:sy n="70" d="100"/>
        </p:scale>
        <p:origin x="-130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1AFD45D-422F-4DDC-85DA-ADA86721D83B}" type="datetimeFigureOut">
              <a:rPr lang="en-US"/>
              <a:pPr>
                <a:defRPr/>
              </a:pPr>
              <a:t>9/12/2012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A2535D9-5061-457A-9C6A-00B0E189F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424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79AF-EC5D-4FC4-B804-FC6A68263E7B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275D0-9083-4ABC-AD78-AC0649E033F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79AF-EC5D-4FC4-B804-FC6A68263E7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79AF-EC5D-4FC4-B804-FC6A68263E7B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79AF-EC5D-4FC4-B804-FC6A68263E7B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2535D9-5061-457A-9C6A-00B0E189F31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01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79AF-EC5D-4FC4-B804-FC6A68263E7B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 rot="16200000" flipH="1" flipV="1">
            <a:off x="2148736" y="-137264"/>
            <a:ext cx="4837383" cy="9153144"/>
          </a:xfrm>
          <a:prstGeom prst="rect">
            <a:avLst/>
          </a:prstGeom>
          <a:gradFill flip="none" rotWithShape="1">
            <a:gsLst>
              <a:gs pos="15000">
                <a:srgbClr val="FFFFFF">
                  <a:alpha val="46000"/>
                </a:srgbClr>
              </a:gs>
              <a:gs pos="100000">
                <a:srgbClr val="ABCFEA">
                  <a:alpha val="4600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4" descr="Conecting America for Better Health - star identity trademarked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84568" y="1557412"/>
            <a:ext cx="3064039" cy="752137"/>
          </a:xfrm>
          <a:prstGeom prst="rect">
            <a:avLst/>
          </a:prstGeom>
        </p:spPr>
      </p:pic>
      <p:pic>
        <p:nvPicPr>
          <p:cNvPr id="21" name="Picture 20" descr="arrows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34" y="2140102"/>
            <a:ext cx="2729766" cy="3282798"/>
          </a:xfrm>
          <a:prstGeom prst="rect">
            <a:avLst/>
          </a:prstGeom>
        </p:spPr>
      </p:pic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419100" y="4176712"/>
            <a:ext cx="5626100" cy="735013"/>
          </a:xfrm>
        </p:spPr>
        <p:txBody>
          <a:bodyPr anchor="t">
            <a:normAutofit/>
          </a:bodyPr>
          <a:lstStyle>
            <a:lvl1pPr>
              <a:defRPr sz="2800">
                <a:solidFill>
                  <a:srgbClr val="08224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419100" y="5092700"/>
            <a:ext cx="6400800" cy="85090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defTabSz="457200"/>
            <a:fld id="{C90C37AB-7E8F-5A46-9F1F-9F32977E779F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" name="Picture 9" descr="logo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33400" y="2514599"/>
            <a:ext cx="2590800" cy="553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86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063" y="390752"/>
            <a:ext cx="82296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002692"/>
            <a:ext cx="8229600" cy="4143009"/>
          </a:xfrm>
        </p:spPr>
        <p:txBody>
          <a:bodyPr>
            <a:normAutofit/>
          </a:bodyPr>
          <a:lstStyle>
            <a:lvl1pPr>
              <a:defRPr sz="20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6D1EB-67CC-4E71-8971-C8D98B2B6CFD}" type="datetime1">
              <a:rPr lang="en-US" smtClean="0"/>
              <a:pPr>
                <a:defRPr/>
              </a:pPr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586BF-7332-4582-9FD6-31EC6AA369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87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defTabSz="457200"/>
            <a:fld id="{C90C37AB-7E8F-5A46-9F1F-9F32977E779F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94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5373687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rgbClr val="08224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537368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defTabSz="457200"/>
            <a:fld id="{C90C37AB-7E8F-5A46-9F1F-9F32977E779F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 descr="arrows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34" y="2140102"/>
            <a:ext cx="2729766" cy="3282798"/>
          </a:xfrm>
          <a:prstGeom prst="rect">
            <a:avLst/>
          </a:prstGeom>
        </p:spPr>
      </p:pic>
      <p:pic>
        <p:nvPicPr>
          <p:cNvPr id="13" name="Picture 12" descr="Conecting America for Better Health - star identity trademarked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84568" y="1557412"/>
            <a:ext cx="3064039" cy="752137"/>
          </a:xfrm>
          <a:prstGeom prst="rect">
            <a:avLst/>
          </a:prstGeom>
        </p:spPr>
      </p:pic>
      <p:pic>
        <p:nvPicPr>
          <p:cNvPr id="19" name="Picture 2" descr="SI_F2F_logo_web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4568" y="2674471"/>
            <a:ext cx="4519269" cy="4378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9761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defTabSz="457200"/>
            <a:fld id="{C90C37AB-7E8F-5A46-9F1F-9F32977E779F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81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337005" cy="9144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08224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08224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5532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defTabSz="457200"/>
            <a:fld id="{C90C37AB-7E8F-5A46-9F1F-9F32977E779F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45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defTabSz="457200"/>
            <a:fld id="{C90C37AB-7E8F-5A46-9F1F-9F32977E779F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73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defTabSz="457200"/>
            <a:fld id="{C90C37AB-7E8F-5A46-9F1F-9F32977E779F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15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3008313" cy="990600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5059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76063"/>
            <a:ext cx="3008313" cy="4054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defTabSz="457200"/>
            <a:fld id="{C90C37AB-7E8F-5A46-9F1F-9F32977E779F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95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054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8224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715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72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defTabSz="457200"/>
            <a:fld id="{C90C37AB-7E8F-5A46-9F1F-9F32977E779F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457200" y="76200"/>
            <a:ext cx="6324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B91D10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3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 rot="16200000" flipH="1" flipV="1">
            <a:off x="2156012" y="-137263"/>
            <a:ext cx="4837383" cy="9153144"/>
          </a:xfrm>
          <a:prstGeom prst="rect">
            <a:avLst/>
          </a:prstGeom>
          <a:gradFill flip="none" rotWithShape="1">
            <a:gsLst>
              <a:gs pos="15000">
                <a:srgbClr val="FFFFFF">
                  <a:alpha val="46000"/>
                </a:srgbClr>
              </a:gs>
              <a:gs pos="100000">
                <a:srgbClr val="ABCFEA">
                  <a:alpha val="4600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32" name="Picture 31" descr="Conecting America for Better Health - star identity trademarked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7086601" y="76200"/>
            <a:ext cx="1905000" cy="46762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5207"/>
            <a:ext cx="6324600" cy="8715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C90C37AB-7E8F-5A46-9F1F-9F32977E779F}" type="slidenum">
              <a:rPr lang="en-US" smtClean="0">
                <a:solidFill>
                  <a:prstClr val="black"/>
                </a:solidFill>
                <a:latin typeface="Arial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2" name="Rectangle 11"/>
          <p:cNvSpPr/>
          <p:nvPr userDrawn="1"/>
        </p:nvSpPr>
        <p:spPr>
          <a:xfrm flipH="1">
            <a:off x="533400" y="1168800"/>
            <a:ext cx="8638034" cy="50400"/>
          </a:xfrm>
          <a:prstGeom prst="rect">
            <a:avLst/>
          </a:prstGeom>
          <a:solidFill>
            <a:srgbClr val="ABCF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73" name="Picture 72" descr="logo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086600" y="609600"/>
            <a:ext cx="1938639" cy="41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16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B91D1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iframework.org/file/view/Priority+transitions.pp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iki.siframework.org/file/view/MDS_OASIS_CARE_UTF_C83+PAS+Items.xlsx" TargetMode="External"/><Relationship Id="rId4" Type="http://schemas.openxmlformats.org/officeDocument/2006/relationships/hyperlink" Target="http://wiki.siframework.org/file/view/9-10-12+pre-final+data+set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ibrowser.siframework.org/siclient/view?type=artifact&amp;id=6157ccec-7d72-4f2b-b933-c5575cc8f33a&amp;name=SIFramework_LCC_UC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ealthit.hhs.gov/portal/server.pt/document/958208/application_vnd_openxmlformats-officedocument_presentationml_presentation" TargetMode="External"/><Relationship Id="rId5" Type="http://schemas.openxmlformats.org/officeDocument/2006/relationships/hyperlink" Target="http://wiki.siframework.org/file/view/Summary+of+LCC+WG+Whitepaper_final.docx" TargetMode="External"/><Relationship Id="rId4" Type="http://schemas.openxmlformats.org/officeDocument/2006/relationships/hyperlink" Target="http://wiki.siframework.org/file/view/FINAL+-+LCC+White+Paper+%2820120814%29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iframework.org/file/view/Longitudinal+Care+Planning+-+Animated+Final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" y="4176712"/>
            <a:ext cx="5981700" cy="7350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Longitudinal Coordination of </a:t>
            </a:r>
            <a:r>
              <a:rPr lang="en-US" dirty="0" smtClean="0"/>
              <a:t>Care (LCC) Workgroup (WG)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 for </a:t>
            </a:r>
            <a:r>
              <a:rPr lang="en-US" dirty="0" smtClean="0"/>
              <a:t>HL7 Care Planning Workgroup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C90C37AB-7E8F-5A46-9F1F-9F32977E779F}" type="slidenum">
              <a:rPr lang="en-US" smtClean="0">
                <a:solidFill>
                  <a:prstClr val="black"/>
                </a:solidFill>
              </a:rPr>
              <a:pPr defTabSz="457200"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06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LCC SWG </a:t>
            </a:r>
            <a:r>
              <a:rPr lang="en-US" dirty="0" smtClean="0"/>
              <a:t>Accomplishments</a:t>
            </a:r>
            <a:endParaRPr lang="en-US" sz="2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228600"/>
          </a:xfrm>
        </p:spPr>
        <p:txBody>
          <a:bodyPr/>
          <a:lstStyle/>
          <a:p>
            <a:fld id="{C90C37AB-7E8F-5A46-9F1F-9F32977E77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/>
              <a:t>Long Term and Post-Acute Care (LTPAC) Transitions of Care SWG:     </a:t>
            </a:r>
          </a:p>
          <a:p>
            <a:r>
              <a:rPr lang="en-US" dirty="0" smtClean="0">
                <a:hlinkClick r:id="rId3"/>
              </a:rPr>
              <a:t>Priority Transitions</a:t>
            </a:r>
            <a:r>
              <a:rPr lang="en-US" dirty="0" smtClean="0"/>
              <a:t>. </a:t>
            </a:r>
            <a:r>
              <a:rPr lang="en-US" dirty="0" smtClean="0"/>
              <a:t>Examined </a:t>
            </a:r>
            <a:r>
              <a:rPr lang="en-US" dirty="0" smtClean="0"/>
              <a:t>transitions </a:t>
            </a:r>
            <a:r>
              <a:rPr lang="en-US" dirty="0"/>
              <a:t>to/from </a:t>
            </a:r>
            <a:r>
              <a:rPr lang="en-US" b="1" dirty="0"/>
              <a:t>eleven</a:t>
            </a:r>
            <a:r>
              <a:rPr lang="en-US" dirty="0"/>
              <a:t> </a:t>
            </a:r>
            <a:r>
              <a:rPr lang="en-US" dirty="0" smtClean="0"/>
              <a:t>providers</a:t>
            </a:r>
          </a:p>
          <a:p>
            <a:r>
              <a:rPr lang="en-US" dirty="0" smtClean="0">
                <a:hlinkClick r:id="rId4"/>
              </a:rPr>
              <a:t>IMPACT Project Data Elements List</a:t>
            </a:r>
            <a:r>
              <a:rPr lang="en-US" dirty="0" smtClean="0"/>
              <a:t>. </a:t>
            </a:r>
            <a:r>
              <a:rPr lang="en-US" dirty="0" smtClean="0"/>
              <a:t>Updated and merged </a:t>
            </a:r>
            <a:r>
              <a:rPr lang="en-US" dirty="0" smtClean="0"/>
              <a:t>LCC Use </a:t>
            </a:r>
            <a:r>
              <a:rPr lang="en-US" dirty="0" smtClean="0"/>
              <a:t>Case 1.0  </a:t>
            </a:r>
            <a:r>
              <a:rPr lang="en-US" dirty="0" smtClean="0"/>
              <a:t>Data </a:t>
            </a:r>
            <a:r>
              <a:rPr lang="en-US" dirty="0" smtClean="0"/>
              <a:t>Elements</a:t>
            </a:r>
          </a:p>
          <a:p>
            <a:pPr lvl="1"/>
            <a:r>
              <a:rPr lang="en-US" sz="1800" dirty="0" smtClean="0"/>
              <a:t>Five </a:t>
            </a:r>
            <a:r>
              <a:rPr lang="en-US" sz="1800" dirty="0" smtClean="0"/>
              <a:t>transitions of care data sets, all subsets of the LCC Use Case Data Elements.  The permanent transfer of care contains the entire set of data elements</a:t>
            </a:r>
            <a:r>
              <a:rPr lang="en-US" sz="1800" dirty="0" smtClean="0"/>
              <a:t>.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b="1" dirty="0">
                <a:solidFill>
                  <a:prstClr val="black"/>
                </a:solidFill>
              </a:rPr>
              <a:t>Patient Assessment Summary (PAS</a:t>
            </a:r>
            <a:r>
              <a:rPr lang="en-US" b="1" dirty="0" smtClean="0">
                <a:solidFill>
                  <a:prstClr val="black"/>
                </a:solidFill>
              </a:rPr>
              <a:t>) SWG: 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prstClr val="black"/>
                </a:solidFill>
              </a:rPr>
              <a:t>Balloted Functional Status, Cognitive Status, &amp; Pressure Ulcer templates for Consolidated CDA (May 2012)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prstClr val="black"/>
                </a:solidFill>
              </a:rPr>
              <a:t>Balloted Patient Questionnaire Assessment Summary Implementation Guide for CDA Release 2 (September 2012)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prstClr val="black"/>
                </a:solidFill>
              </a:rPr>
              <a:t>Mapped </a:t>
            </a:r>
            <a:r>
              <a:rPr lang="en-US" dirty="0">
                <a:solidFill>
                  <a:prstClr val="black"/>
                </a:solidFill>
              </a:rPr>
              <a:t>the MDS, OASIS, CARE Tool, Massachusetts Universal Transfer Form (IMPACT Dataset #5 with 328 data elements), and C83 data elements </a:t>
            </a:r>
            <a:r>
              <a:rPr lang="en-US" dirty="0" smtClean="0">
                <a:solidFill>
                  <a:prstClr val="black"/>
                </a:solidFill>
              </a:rPr>
              <a:t>(prioritized by Beacon Community Affinity Group). </a:t>
            </a:r>
            <a:r>
              <a:rPr lang="en-US" dirty="0" smtClean="0">
                <a:solidFill>
                  <a:prstClr val="black"/>
                </a:solidFill>
              </a:rPr>
              <a:t>(</a:t>
            </a:r>
            <a:r>
              <a:rPr lang="en-US" dirty="0" smtClean="0">
                <a:solidFill>
                  <a:prstClr val="black"/>
                </a:solidFill>
                <a:hlinkClick r:id="rId5"/>
              </a:rPr>
              <a:t>link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72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LCC WG &amp; Sub-Workgroups</a:t>
            </a:r>
          </a:p>
          <a:p>
            <a:pPr>
              <a:defRPr/>
            </a:pPr>
            <a:r>
              <a:rPr lang="en-US" dirty="0" smtClean="0"/>
              <a:t>Key Accomplishments of the LCC WG</a:t>
            </a:r>
          </a:p>
          <a:p>
            <a:pPr>
              <a:defRPr/>
            </a:pPr>
            <a:r>
              <a:rPr lang="en-US" dirty="0" smtClean="0"/>
              <a:t>Key Recommendations from LCC Whitepaper</a:t>
            </a:r>
            <a:endParaRPr lang="en-US" dirty="0"/>
          </a:p>
          <a:p>
            <a:pPr>
              <a:defRPr/>
            </a:pPr>
            <a:r>
              <a:rPr lang="en-US" dirty="0" smtClean="0"/>
              <a:t>Care Planning Process and Care Plan Model</a:t>
            </a:r>
            <a:endParaRPr lang="en-US" dirty="0"/>
          </a:p>
          <a:p>
            <a:pPr>
              <a:defRPr/>
            </a:pPr>
            <a:r>
              <a:rPr lang="en-US" dirty="0" smtClean="0"/>
              <a:t>LCC WG Proposal to Advance Standards</a:t>
            </a:r>
            <a:endParaRPr lang="en-US" dirty="0"/>
          </a:p>
          <a:p>
            <a:pPr>
              <a:defRPr/>
            </a:pPr>
            <a:r>
              <a:rPr lang="en-US" dirty="0"/>
              <a:t>Interoperable Collaborative Care Plan Attributes</a:t>
            </a:r>
          </a:p>
          <a:p>
            <a:pPr>
              <a:defRPr/>
            </a:pPr>
            <a:r>
              <a:rPr lang="en-US" dirty="0"/>
              <a:t>Other </a:t>
            </a:r>
            <a:r>
              <a:rPr lang="en-US" dirty="0" smtClean="0"/>
              <a:t>LCC SWG Accomplishments:  </a:t>
            </a:r>
          </a:p>
          <a:p>
            <a:pPr lvl="1">
              <a:defRPr/>
            </a:pPr>
            <a:r>
              <a:rPr lang="en-US" dirty="0" smtClean="0"/>
              <a:t>LTPAC </a:t>
            </a:r>
            <a:r>
              <a:rPr lang="en-US" dirty="0"/>
              <a:t>data elements &amp; </a:t>
            </a:r>
            <a:r>
              <a:rPr lang="en-US" dirty="0" smtClean="0"/>
              <a:t>transitions</a:t>
            </a:r>
          </a:p>
          <a:p>
            <a:pPr lvl="1">
              <a:defRPr/>
            </a:pPr>
            <a:r>
              <a:rPr lang="en-US" dirty="0" smtClean="0"/>
              <a:t>PAS crosswalks</a:t>
            </a:r>
          </a:p>
          <a:p>
            <a:pPr lvl="1">
              <a:defRPr/>
            </a:pPr>
            <a:r>
              <a:rPr lang="en-US" dirty="0" smtClean="0"/>
              <a:t>C-CDA Implementation Guide</a:t>
            </a:r>
            <a:endParaRPr lang="en-US" dirty="0" smtClean="0"/>
          </a:p>
          <a:p>
            <a:endParaRPr lang="en-US" dirty="0" smtClean="0"/>
          </a:p>
          <a:p>
            <a:pPr>
              <a:tabLst>
                <a:tab pos="4398963" algn="l"/>
              </a:tabLst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228600"/>
          </a:xfrm>
        </p:spPr>
        <p:txBody>
          <a:bodyPr/>
          <a:lstStyle/>
          <a:p>
            <a:fld id="{C90C37AB-7E8F-5A46-9F1F-9F32977E77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58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>
            <a:stCxn id="29" idx="2"/>
          </p:cNvCxnSpPr>
          <p:nvPr/>
        </p:nvCxnSpPr>
        <p:spPr>
          <a:xfrm flipH="1">
            <a:off x="4580905" y="2260452"/>
            <a:ext cx="2" cy="736265"/>
          </a:xfrm>
          <a:prstGeom prst="line">
            <a:avLst/>
          </a:prstGeom>
          <a:ln w="38100"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1685307" y="2497954"/>
            <a:ext cx="5858493" cy="11875"/>
          </a:xfrm>
          <a:prstGeom prst="line">
            <a:avLst/>
          </a:prstGeom>
          <a:ln w="38100"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32" idx="0"/>
          </p:cNvCxnSpPr>
          <p:nvPr/>
        </p:nvCxnSpPr>
        <p:spPr>
          <a:xfrm>
            <a:off x="1685306" y="2509829"/>
            <a:ext cx="1" cy="265219"/>
          </a:xfrm>
          <a:prstGeom prst="line">
            <a:avLst/>
          </a:prstGeom>
          <a:ln w="38100"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552706" y="2509829"/>
            <a:ext cx="0" cy="265219"/>
          </a:xfrm>
          <a:prstGeom prst="line">
            <a:avLst/>
          </a:prstGeom>
          <a:ln w="38100"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429000" y="1357927"/>
            <a:ext cx="2303813" cy="90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Longitudinal Coordination of Care </a:t>
            </a:r>
            <a:r>
              <a:rPr lang="en-US" b="1" dirty="0" smtClean="0">
                <a:solidFill>
                  <a:schemeClr val="tx2"/>
                </a:solidFill>
              </a:rPr>
              <a:t>Workgroup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306787" y="2775048"/>
            <a:ext cx="2303813" cy="90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Patient Assessment Summary </a:t>
            </a:r>
            <a:r>
              <a:rPr lang="en-US" b="1" dirty="0" smtClean="0">
                <a:solidFill>
                  <a:schemeClr val="tx2"/>
                </a:solidFill>
              </a:rPr>
              <a:t>SWG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28999" y="2775048"/>
            <a:ext cx="2303813" cy="90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LTPAC Care Transition </a:t>
            </a:r>
            <a:r>
              <a:rPr lang="en-US" b="1" dirty="0" smtClean="0">
                <a:solidFill>
                  <a:schemeClr val="tx2"/>
                </a:solidFill>
              </a:rPr>
              <a:t>SWG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3400" y="2775048"/>
            <a:ext cx="2303813" cy="90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Longitudinal Care Plan </a:t>
            </a:r>
            <a:r>
              <a:rPr lang="en-US" b="1" dirty="0" smtClean="0">
                <a:solidFill>
                  <a:schemeClr val="tx2"/>
                </a:solidFill>
              </a:rPr>
              <a:t>SWG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3" name="Content Placeholder 1"/>
          <p:cNvSpPr>
            <a:spLocks noGrp="1"/>
          </p:cNvSpPr>
          <p:nvPr>
            <p:ph idx="1"/>
          </p:nvPr>
        </p:nvSpPr>
        <p:spPr>
          <a:xfrm>
            <a:off x="5798222" y="1255375"/>
            <a:ext cx="2964778" cy="1169352"/>
          </a:xfrm>
        </p:spPr>
        <p:txBody>
          <a:bodyPr>
            <a:noAutofit/>
          </a:bodyPr>
          <a:lstStyle/>
          <a:p>
            <a:pPr marL="119063" lvl="1" indent="-119063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200" dirty="0" smtClean="0"/>
              <a:t>Providing </a:t>
            </a:r>
            <a:r>
              <a:rPr lang="en-US" sz="1200" dirty="0"/>
              <a:t>subject matter expertise and coordination of </a:t>
            </a:r>
            <a:r>
              <a:rPr lang="en-US" sz="1200" dirty="0" smtClean="0"/>
              <a:t>SWGs</a:t>
            </a:r>
          </a:p>
          <a:p>
            <a:pPr marL="119063" lvl="1" indent="-119063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200" dirty="0" smtClean="0"/>
              <a:t>Developing  </a:t>
            </a:r>
            <a:r>
              <a:rPr lang="en-US" sz="1200" dirty="0"/>
              <a:t>systems view to identify interoperability </a:t>
            </a:r>
            <a:r>
              <a:rPr lang="en-US" sz="1200" dirty="0" smtClean="0"/>
              <a:t>gaps</a:t>
            </a:r>
            <a:r>
              <a:rPr lang="en-US" sz="1200" dirty="0"/>
              <a:t> </a:t>
            </a:r>
            <a:r>
              <a:rPr lang="en-US" sz="1200" dirty="0" smtClean="0"/>
              <a:t>and prioritize activities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0" y="3693775"/>
            <a:ext cx="266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200" dirty="0" smtClean="0"/>
              <a:t>Establish </a:t>
            </a:r>
            <a:r>
              <a:rPr lang="en-US" sz="1200" dirty="0" smtClean="0"/>
              <a:t>the standards for the exchange of patient assessment  summary documents </a:t>
            </a:r>
          </a:p>
        </p:txBody>
      </p:sp>
      <p:sp>
        <p:nvSpPr>
          <p:cNvPr id="3" name="Rectangle 2"/>
          <p:cNvSpPr/>
          <p:nvPr/>
        </p:nvSpPr>
        <p:spPr>
          <a:xfrm>
            <a:off x="3352798" y="3687637"/>
            <a:ext cx="25146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200" dirty="0" smtClean="0"/>
              <a:t>Define </a:t>
            </a:r>
            <a:r>
              <a:rPr lang="en-US" sz="1200" dirty="0" smtClean="0"/>
              <a:t>data </a:t>
            </a:r>
            <a:r>
              <a:rPr lang="en-US" sz="1200" dirty="0"/>
              <a:t>elements for </a:t>
            </a:r>
            <a:r>
              <a:rPr lang="en-US" sz="1200" dirty="0" smtClean="0"/>
              <a:t>long-term and post-acute care (LTPAC) </a:t>
            </a:r>
            <a:r>
              <a:rPr lang="en-US" sz="1200" dirty="0"/>
              <a:t>information </a:t>
            </a:r>
            <a:r>
              <a:rPr lang="en-US" sz="1200" dirty="0" smtClean="0"/>
              <a:t>exchange </a:t>
            </a:r>
            <a:r>
              <a:rPr lang="en-US" sz="1200" dirty="0" smtClean="0"/>
              <a:t>using a </a:t>
            </a:r>
            <a:r>
              <a:rPr lang="en-US" sz="1200" dirty="0" smtClean="0"/>
              <a:t>single standard for LTPAC </a:t>
            </a:r>
            <a:r>
              <a:rPr lang="en-US" sz="1200" dirty="0"/>
              <a:t>transfer </a:t>
            </a:r>
            <a:r>
              <a:rPr lang="en-US" sz="1200" dirty="0" smtClean="0"/>
              <a:t>summaries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677573"/>
            <a:ext cx="2438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/>
              <a:t>Identify standards for an interoperable, longitudinal </a:t>
            </a:r>
            <a:r>
              <a:rPr lang="en-US" sz="1400" b="1" dirty="0"/>
              <a:t>care plan </a:t>
            </a:r>
            <a:r>
              <a:rPr lang="en-US" sz="1400" dirty="0"/>
              <a:t>which aligns, supports and informs person-centric care delivery regardless of setting or service </a:t>
            </a:r>
            <a:r>
              <a:rPr lang="en-US" sz="1400" dirty="0" smtClean="0"/>
              <a:t>provider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586BF-7332-4582-9FD6-31EC6AA3692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195207"/>
            <a:ext cx="6324600" cy="871593"/>
          </a:xfrm>
        </p:spPr>
        <p:txBody>
          <a:bodyPr>
            <a:normAutofit/>
          </a:bodyPr>
          <a:lstStyle/>
          <a:p>
            <a:r>
              <a:rPr lang="en-US" dirty="0" smtClean="0"/>
              <a:t>LCC Sub Workgroups (SWG)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5638800"/>
            <a:ext cx="7239000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*Care Plan will enable providers to create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, transmit and incorporate goals, objectives, and outcomes for the benefit of medically complex and/or functionally impaired individuals, their families and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caregivers.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5400000">
            <a:off x="-321051" y="4403349"/>
            <a:ext cx="1415772" cy="293131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GOALS</a:t>
            </a:r>
          </a:p>
        </p:txBody>
      </p:sp>
    </p:spTree>
    <p:extLst>
      <p:ext uri="{BB962C8B-B14F-4D97-AF65-F5344CB8AC3E}">
        <p14:creationId xmlns:p14="http://schemas.microsoft.com/office/powerpoint/2010/main" val="212294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</a:t>
            </a:r>
            <a:r>
              <a:rPr lang="en-US" dirty="0" smtClean="0"/>
              <a:t>Accomplishments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334000"/>
          </a:xfrm>
          <a:noFill/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2200" b="1" dirty="0" smtClean="0">
                <a:hlinkClick r:id="rId3"/>
              </a:rPr>
              <a:t>LCC Use Case</a:t>
            </a:r>
            <a:r>
              <a:rPr lang="en-US" sz="2200" b="1" dirty="0" smtClean="0"/>
              <a:t>. </a:t>
            </a:r>
            <a:r>
              <a:rPr lang="en-US" sz="2200" dirty="0" smtClean="0"/>
              <a:t>Outlines three scenarios for health information exchanges between:  1) an acute care hospital and home health agency (HHA); 2) a skilled nursing facility (SNF) and the Emergency Department (ED); and 3) a Physician and a HHA</a:t>
            </a:r>
          </a:p>
          <a:p>
            <a:pPr lvl="1">
              <a:defRPr/>
            </a:pPr>
            <a:r>
              <a:rPr lang="en-US" sz="1600" dirty="0" smtClean="0"/>
              <a:t>Two of the scenarios </a:t>
            </a:r>
            <a:r>
              <a:rPr lang="en-US" sz="1600" dirty="0" smtClean="0">
                <a:cs typeface="Times New Roman" pitchFamily="18" charset="0"/>
              </a:rPr>
              <a:t>center </a:t>
            </a:r>
            <a:r>
              <a:rPr lang="en-US" sz="1600" dirty="0">
                <a:cs typeface="Times New Roman" pitchFamily="18" charset="0"/>
              </a:rPr>
              <a:t>on the </a:t>
            </a:r>
            <a:r>
              <a:rPr lang="en-US" sz="1600" b="1" dirty="0">
                <a:cs typeface="Times New Roman" pitchFamily="18" charset="0"/>
              </a:rPr>
              <a:t>Home Health Plan of Care </a:t>
            </a:r>
            <a:r>
              <a:rPr lang="en-US" sz="1600" dirty="0">
                <a:cs typeface="Times New Roman" pitchFamily="18" charset="0"/>
              </a:rPr>
              <a:t>(HH-POC</a:t>
            </a:r>
            <a:r>
              <a:rPr lang="en-US" sz="1600" dirty="0" smtClean="0">
                <a:cs typeface="Times New Roman" pitchFamily="18" charset="0"/>
              </a:rPr>
              <a:t>), based off CMS 485 form.  </a:t>
            </a:r>
            <a:r>
              <a:rPr lang="en-US" sz="1600" dirty="0">
                <a:cs typeface="Times New Roman" pitchFamily="18" charset="0"/>
              </a:rPr>
              <a:t>The HH-POC supports </a:t>
            </a:r>
            <a:r>
              <a:rPr lang="en-US" sz="1600" dirty="0" smtClean="0">
                <a:cs typeface="Times New Roman" pitchFamily="18" charset="0"/>
              </a:rPr>
              <a:t>the HHA in </a:t>
            </a:r>
            <a:r>
              <a:rPr lang="en-US" sz="1600" dirty="0">
                <a:cs typeface="Times New Roman" pitchFamily="18" charset="0"/>
              </a:rPr>
              <a:t>providing patient service via MD orders.  The HHA and physician exchange information on patient’s evolving condition and needs, and the services the HHA will perform</a:t>
            </a:r>
            <a:r>
              <a:rPr lang="en-US" sz="1600" dirty="0" smtClean="0">
                <a:cs typeface="Times New Roman" pitchFamily="18" charset="0"/>
              </a:rPr>
              <a:t>.</a:t>
            </a:r>
          </a:p>
          <a:p>
            <a:pPr marL="457200" lvl="1" indent="0">
              <a:buNone/>
              <a:defRPr/>
            </a:pPr>
            <a:endParaRPr lang="en-US" sz="1000" dirty="0" smtClean="0"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b="1" dirty="0" smtClean="0">
                <a:cs typeface="Times New Roman" pitchFamily="18" charset="0"/>
                <a:hlinkClick r:id="rId4"/>
              </a:rPr>
              <a:t>LCC Whitepaper. </a:t>
            </a:r>
            <a:r>
              <a:rPr lang="en-US" sz="2200" b="1" dirty="0" smtClean="0">
                <a:cs typeface="Times New Roman" pitchFamily="18" charset="0"/>
              </a:rPr>
              <a:t> </a:t>
            </a:r>
            <a:r>
              <a:rPr lang="en-US" sz="2200" i="1" dirty="0" smtClean="0"/>
              <a:t>Meaningful </a:t>
            </a:r>
            <a:r>
              <a:rPr lang="en-US" sz="2200" i="1" dirty="0"/>
              <a:t>Use Requirements For: Transitions of Care &amp; Care Plans For Medically Complex and/or Functionally Impaired </a:t>
            </a:r>
            <a:r>
              <a:rPr lang="en-US" sz="2200" i="1" dirty="0" smtClean="0"/>
              <a:t>Persons. </a:t>
            </a:r>
            <a:r>
              <a:rPr lang="en-US" sz="2200" dirty="0" smtClean="0"/>
              <a:t>Includes a </a:t>
            </a:r>
            <a:r>
              <a:rPr lang="en-US" sz="2200" dirty="0"/>
              <a:t>robust discussion of needs and issues regarding interoperable care plan collaboration and exchange</a:t>
            </a:r>
            <a:r>
              <a:rPr lang="en-US" dirty="0" smtClean="0"/>
              <a:t>.</a:t>
            </a:r>
          </a:p>
          <a:p>
            <a:pPr lvl="1">
              <a:defRPr/>
            </a:pPr>
            <a:r>
              <a:rPr lang="en-US" sz="1600" dirty="0" smtClean="0"/>
              <a:t>A summary is also available </a:t>
            </a:r>
            <a:r>
              <a:rPr lang="en-US" sz="1600" dirty="0" smtClean="0">
                <a:hlinkClick r:id="rId5"/>
              </a:rPr>
              <a:t>here</a:t>
            </a:r>
            <a:r>
              <a:rPr lang="en-US" sz="1600" dirty="0" smtClean="0"/>
              <a:t>.</a:t>
            </a:r>
          </a:p>
          <a:p>
            <a:pPr marL="685800" lvl="1" indent="-228600">
              <a:buFont typeface="+mj-lt"/>
              <a:buAutoNum type="arabicPeriod"/>
              <a:defRPr/>
            </a:pPr>
            <a:endParaRPr lang="en-US" sz="11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b="1" dirty="0" smtClean="0">
                <a:hlinkClick r:id="rId6"/>
              </a:rPr>
              <a:t>Preliminary Stage 3 MU Recommendations</a:t>
            </a:r>
            <a:r>
              <a:rPr lang="en-US" sz="2200" b="1" dirty="0" smtClean="0"/>
              <a:t>. </a:t>
            </a:r>
            <a:r>
              <a:rPr lang="en-US" sz="2200" dirty="0" smtClean="0"/>
              <a:t>Provided for </a:t>
            </a:r>
            <a:r>
              <a:rPr lang="en-US" sz="2200" dirty="0"/>
              <a:t>July 16, 2012 meeting of Health IT Policy Committee Meaningful Use </a:t>
            </a:r>
            <a:r>
              <a:rPr lang="en-US" sz="2200" dirty="0" err="1"/>
              <a:t>Subworkgroup</a:t>
            </a:r>
            <a:r>
              <a:rPr lang="en-US" sz="2200" dirty="0"/>
              <a:t> #3 (includes comments on proposed Meaningful Use Stage 2 requirements related to care plans</a:t>
            </a:r>
            <a:r>
              <a:rPr lang="en-US" sz="2200" dirty="0" smtClean="0"/>
              <a:t>)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tabLst>
                <a:tab pos="4398963" algn="l"/>
              </a:tabLst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228600"/>
          </a:xfrm>
        </p:spPr>
        <p:txBody>
          <a:bodyPr/>
          <a:lstStyle/>
          <a:p>
            <a:fld id="{C90C37AB-7E8F-5A46-9F1F-9F32977E77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71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Recommendations from LCC WP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Incorporate requirements for the use of interoperable clinical content, standards, implementation guides in the Stage 3 MU Program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Advance Standards, Implementation Guides, and EHR Certification Criteria to support the ‘</a:t>
            </a:r>
            <a:r>
              <a:rPr lang="en-US" sz="2200" b="1" dirty="0" smtClean="0"/>
              <a:t>care coordination</a:t>
            </a:r>
            <a:r>
              <a:rPr lang="en-US" sz="2200" dirty="0" smtClean="0"/>
              <a:t>’ recommendations for the Stage 3 MU Program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Identify requirements for the interoperable exchange of </a:t>
            </a:r>
            <a:r>
              <a:rPr lang="en-US" sz="2200" b="1" dirty="0" smtClean="0"/>
              <a:t>Collaborative Care Plans </a:t>
            </a:r>
            <a:r>
              <a:rPr lang="en-US" sz="2200" dirty="0" smtClean="0"/>
              <a:t>for the Stage 3 MU Program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Provide ONC/OSI Support and Resources to advance the recommendations outlined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C90C37AB-7E8F-5A46-9F1F-9F32977E779F}" type="slidenum">
              <a:rPr lang="en-US" smtClean="0">
                <a:solidFill>
                  <a:prstClr val="black"/>
                </a:solidFill>
              </a:rPr>
              <a:pPr defTabSz="457200"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816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Care Planning Process</a:t>
            </a:r>
            <a:endParaRPr lang="en-US" sz="2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228600"/>
          </a:xfrm>
        </p:spPr>
        <p:txBody>
          <a:bodyPr/>
          <a:lstStyle/>
          <a:p>
            <a:fld id="{C90C37AB-7E8F-5A46-9F1F-9F32977E77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68605" y="6029498"/>
            <a:ext cx="8636635" cy="82850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An animated </a:t>
            </a:r>
            <a:r>
              <a:rPr lang="en-US" sz="1800" dirty="0" err="1" smtClean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Powerpoint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 presentation of this LCC vision of longitudinal care planning is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available on the wiki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ea typeface="+mj-ea"/>
                <a:cs typeface="+mj-cs"/>
                <a:hlinkClick r:id="rId3"/>
              </a:rPr>
              <a:t>here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.</a:t>
            </a:r>
            <a:endParaRPr lang="en-US" sz="2300" dirty="0">
              <a:solidFill>
                <a:srgbClr val="000000"/>
              </a:solidFill>
              <a:latin typeface="Arial"/>
              <a:ea typeface="+mj-ea"/>
              <a:cs typeface="+mj-cs"/>
            </a:endParaRPr>
          </a:p>
        </p:txBody>
      </p:sp>
      <p:pic>
        <p:nvPicPr>
          <p:cNvPr id="8" name="Picture 7" descr="cid:image003.jpg@01CD43DE.D0D62BF0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8605" y="1338580"/>
            <a:ext cx="6665595" cy="445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934200" y="1624548"/>
            <a:ext cx="1981200" cy="378565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Arial"/>
              </a:rPr>
              <a:t>Definition, content, sections, and standards of a collaborative care plan that can support care planning for a variety of patient types over time –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interoperably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4388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Collaborative Care Plan Model</a:t>
            </a:r>
            <a:endParaRPr lang="en-US" sz="2800" dirty="0"/>
          </a:p>
        </p:txBody>
      </p:sp>
      <p:sp>
        <p:nvSpPr>
          <p:cNvPr id="10" name="Subtitle 2"/>
          <p:cNvSpPr>
            <a:spLocks noGrp="1"/>
          </p:cNvSpPr>
          <p:nvPr>
            <p:ph idx="1"/>
          </p:nvPr>
        </p:nvSpPr>
        <p:spPr>
          <a:xfrm>
            <a:off x="496373" y="5943600"/>
            <a:ext cx="8229600" cy="609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/>
              <a:t>Care </a:t>
            </a:r>
            <a:r>
              <a:rPr lang="en-US" sz="2400" dirty="0" smtClean="0"/>
              <a:t>plan inputs </a:t>
            </a:r>
            <a:r>
              <a:rPr lang="en-US" sz="2400" dirty="0"/>
              <a:t>and </a:t>
            </a:r>
            <a:r>
              <a:rPr lang="en-US" sz="2400" dirty="0" smtClean="0"/>
              <a:t>process as described in LCC White Paper (see page 18).</a:t>
            </a: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4073" y="1358900"/>
            <a:ext cx="6934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6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207"/>
            <a:ext cx="7467600" cy="871593"/>
          </a:xfrm>
        </p:spPr>
        <p:txBody>
          <a:bodyPr>
            <a:normAutofit/>
          </a:bodyPr>
          <a:lstStyle/>
          <a:p>
            <a:r>
              <a:rPr lang="en-US" dirty="0" smtClean="0"/>
              <a:t>Proposal to Advance Care Plan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114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200" dirty="0">
                <a:solidFill>
                  <a:prstClr val="black"/>
                </a:solidFill>
                <a:ea typeface="Calibri"/>
                <a:cs typeface="Calibri"/>
              </a:rPr>
              <a:t>Investigate, select, adapt, or develop one or more provider-managed and patient-managed </a:t>
            </a:r>
            <a:r>
              <a:rPr lang="en-US" sz="2200" dirty="0" smtClean="0">
                <a:solidFill>
                  <a:prstClr val="black"/>
                </a:solidFill>
                <a:ea typeface="Calibri"/>
                <a:cs typeface="Calibri"/>
              </a:rPr>
              <a:t>models  </a:t>
            </a:r>
            <a:endParaRPr lang="en-US" sz="2200" dirty="0">
              <a:solidFill>
                <a:prstClr val="black"/>
              </a:solidFill>
              <a:ea typeface="Calibri"/>
              <a:cs typeface="Calibri"/>
            </a:endParaRPr>
          </a:p>
          <a:p>
            <a:pPr>
              <a:defRPr/>
            </a:pPr>
            <a:r>
              <a:rPr lang="en-US" sz="2200" dirty="0">
                <a:solidFill>
                  <a:prstClr val="black"/>
                </a:solidFill>
                <a:ea typeface="Calibri"/>
                <a:cs typeface="Calibri"/>
              </a:rPr>
              <a:t>Establish a framework for communication from and to the person, his/her designated care team that is keyed to the person’s care </a:t>
            </a:r>
            <a:r>
              <a:rPr lang="en-US" sz="2200" dirty="0" smtClean="0">
                <a:solidFill>
                  <a:prstClr val="black"/>
                </a:solidFill>
                <a:ea typeface="Calibri"/>
                <a:cs typeface="Calibri"/>
              </a:rPr>
              <a:t>plan</a:t>
            </a:r>
            <a:endParaRPr lang="en-US" sz="2200" dirty="0">
              <a:solidFill>
                <a:prstClr val="black"/>
              </a:solidFill>
              <a:ea typeface="Calibri"/>
              <a:cs typeface="Calibri"/>
            </a:endParaRPr>
          </a:p>
          <a:p>
            <a:pPr>
              <a:defRPr/>
            </a:pPr>
            <a:r>
              <a:rPr lang="en-US" sz="2200" dirty="0">
                <a:solidFill>
                  <a:prstClr val="black"/>
                </a:solidFill>
                <a:ea typeface="Calibri"/>
                <a:cs typeface="Calibri"/>
              </a:rPr>
              <a:t>Identify applicable health IT exchange standards</a:t>
            </a:r>
          </a:p>
          <a:p>
            <a:pPr>
              <a:defRPr/>
            </a:pPr>
            <a:r>
              <a:rPr lang="en-US" sz="2200" dirty="0">
                <a:solidFill>
                  <a:prstClr val="black"/>
                </a:solidFill>
                <a:ea typeface="Calibri"/>
                <a:cs typeface="Calibri"/>
              </a:rPr>
              <a:t>Promote a unified semantic payload framework (e.g. terminology) and methodology of use that can support care plan, care management interventions, and </a:t>
            </a:r>
            <a:r>
              <a:rPr lang="en-US" sz="2200" dirty="0" smtClean="0">
                <a:solidFill>
                  <a:prstClr val="black"/>
                </a:solidFill>
                <a:ea typeface="Calibri"/>
                <a:cs typeface="Calibri"/>
              </a:rPr>
              <a:t>exchange</a:t>
            </a:r>
            <a:endParaRPr lang="en-US" sz="2200" dirty="0">
              <a:solidFill>
                <a:prstClr val="black"/>
              </a:solidFill>
              <a:ea typeface="Calibri"/>
              <a:cs typeface="Calibri"/>
            </a:endParaRPr>
          </a:p>
          <a:p>
            <a:pPr>
              <a:defRPr/>
            </a:pPr>
            <a:r>
              <a:rPr lang="en-US" sz="2200" dirty="0">
                <a:solidFill>
                  <a:prstClr val="black"/>
                </a:solidFill>
                <a:ea typeface="Calibri"/>
                <a:cs typeface="Calibri"/>
              </a:rPr>
              <a:t>Employ syntactic approaches that include but are not necessarily limited to C-CDAr2/RIM v3 approaches to enable participation by LTPAC providers, respecting their concurrent technology </a:t>
            </a:r>
            <a:r>
              <a:rPr lang="en-US" sz="2200" dirty="0" smtClean="0">
                <a:solidFill>
                  <a:prstClr val="black"/>
                </a:solidFill>
                <a:ea typeface="Calibri"/>
                <a:cs typeface="Calibri"/>
              </a:rPr>
              <a:t>capacities</a:t>
            </a:r>
            <a:endParaRPr lang="en-US" sz="2200" dirty="0">
              <a:solidFill>
                <a:prstClr val="black"/>
              </a:solidFill>
              <a:ea typeface="Calibri"/>
              <a:cs typeface="Calibri"/>
            </a:endParaRPr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C90C37AB-7E8F-5A46-9F1F-9F32977E779F}" type="slidenum">
              <a:rPr lang="en-US" smtClean="0">
                <a:solidFill>
                  <a:prstClr val="black"/>
                </a:solidFill>
              </a:rPr>
              <a:pPr defTabSz="457200"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6096000"/>
            <a:ext cx="784860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* Note: This is a proposed approach WG members have identified to meet LCP SWG goals and recommendations from the LCC Whitepaper.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83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207"/>
            <a:ext cx="7467600" cy="871593"/>
          </a:xfrm>
        </p:spPr>
        <p:txBody>
          <a:bodyPr>
            <a:normAutofit fontScale="90000"/>
          </a:bodyPr>
          <a:lstStyle/>
          <a:p>
            <a:r>
              <a:rPr lang="en-US" dirty="0"/>
              <a:t>Attributes of a Certifiable Interoperable Collaborative Care Plan </a:t>
            </a:r>
            <a:r>
              <a:rPr lang="en-US" dirty="0" smtClean="0"/>
              <a:t>Promote: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14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200" dirty="0">
                <a:solidFill>
                  <a:prstClr val="black"/>
                </a:solidFill>
                <a:ea typeface="Calibri"/>
                <a:cs typeface="Calibri"/>
              </a:rPr>
              <a:t>Person-specific content development and updating that reflects the health needs, personal values, resolve, and </a:t>
            </a:r>
            <a:r>
              <a:rPr lang="en-US" sz="2200" dirty="0" smtClean="0">
                <a:solidFill>
                  <a:prstClr val="black"/>
                </a:solidFill>
                <a:ea typeface="Calibri"/>
                <a:cs typeface="Calibri"/>
              </a:rPr>
              <a:t>bio-regenerative </a:t>
            </a:r>
            <a:r>
              <a:rPr lang="en-US" sz="2200" dirty="0">
                <a:solidFill>
                  <a:prstClr val="black"/>
                </a:solidFill>
                <a:ea typeface="Calibri"/>
                <a:cs typeface="Calibri"/>
              </a:rPr>
              <a:t>capacity of the medically complex and/or functionally impaired person it </a:t>
            </a:r>
            <a:r>
              <a:rPr lang="en-US" sz="2200" dirty="0" smtClean="0">
                <a:solidFill>
                  <a:prstClr val="black"/>
                </a:solidFill>
                <a:ea typeface="Calibri"/>
                <a:cs typeface="Calibri"/>
              </a:rPr>
              <a:t>serves</a:t>
            </a:r>
            <a:endParaRPr lang="en-US" sz="2200" dirty="0">
              <a:solidFill>
                <a:prstClr val="black"/>
              </a:solidFill>
              <a:ea typeface="Calibri"/>
              <a:cs typeface="Calibri"/>
            </a:endParaRPr>
          </a:p>
          <a:p>
            <a:pPr>
              <a:defRPr/>
            </a:pPr>
            <a:r>
              <a:rPr lang="en-US" sz="2200" dirty="0">
                <a:solidFill>
                  <a:prstClr val="black"/>
                </a:solidFill>
                <a:ea typeface="Calibri"/>
                <a:cs typeface="Calibri"/>
              </a:rPr>
              <a:t>Patient-consented care team, care plan and care planning-related information transfer that maximizes team member effectiveness and is bi- and/or multi-directional, as </a:t>
            </a:r>
            <a:r>
              <a:rPr lang="en-US" sz="2200" dirty="0" smtClean="0">
                <a:solidFill>
                  <a:prstClr val="black"/>
                </a:solidFill>
                <a:ea typeface="Calibri"/>
                <a:cs typeface="Calibri"/>
              </a:rPr>
              <a:t>needed</a:t>
            </a:r>
            <a:endParaRPr lang="en-US" sz="2200" dirty="0">
              <a:solidFill>
                <a:prstClr val="black"/>
              </a:solidFill>
              <a:ea typeface="Calibri"/>
              <a:cs typeface="Calibri"/>
            </a:endParaRPr>
          </a:p>
          <a:p>
            <a:pPr>
              <a:defRPr/>
            </a:pPr>
            <a:r>
              <a:rPr lang="en-US" sz="2200" dirty="0">
                <a:solidFill>
                  <a:prstClr val="black"/>
                </a:solidFill>
                <a:ea typeface="Calibri"/>
                <a:cs typeface="Calibri"/>
              </a:rPr>
              <a:t>Best practices in care plan development, updating, and maintenance in keeping with applicable </a:t>
            </a:r>
            <a:r>
              <a:rPr lang="en-US" sz="2200" dirty="0" smtClean="0">
                <a:solidFill>
                  <a:prstClr val="black"/>
                </a:solidFill>
                <a:ea typeface="Calibri"/>
                <a:cs typeface="Calibri"/>
              </a:rPr>
              <a:t>cohorts</a:t>
            </a:r>
            <a:endParaRPr lang="en-US" sz="2200" dirty="0">
              <a:solidFill>
                <a:prstClr val="black"/>
              </a:solidFill>
              <a:ea typeface="Calibri"/>
              <a:cs typeface="Calibri"/>
            </a:endParaRPr>
          </a:p>
          <a:p>
            <a:pPr>
              <a:defRPr/>
            </a:pPr>
            <a:r>
              <a:rPr lang="en-US" sz="2200" dirty="0">
                <a:solidFill>
                  <a:prstClr val="black"/>
                </a:solidFill>
                <a:ea typeface="Calibri"/>
                <a:cs typeface="Calibri"/>
              </a:rPr>
              <a:t>Dignity and self-actualization in every life stage for appropriate, individualized, coordinated care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C90C37AB-7E8F-5A46-9F1F-9F32977E779F}" type="slidenum">
              <a:rPr lang="en-US" smtClean="0">
                <a:solidFill>
                  <a:prstClr val="black"/>
                </a:solidFill>
              </a:rPr>
              <a:pPr defTabSz="457200"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940831"/>
      </p:ext>
    </p:extLst>
  </p:cSld>
  <p:clrMapOvr>
    <a:masterClrMapping/>
  </p:clrMapOvr>
</p:sld>
</file>

<file path=ppt/theme/theme1.xml><?xml version="1.0" encoding="utf-8"?>
<a:theme xmlns:a="http://schemas.openxmlformats.org/drawingml/2006/main" name="onc-healthIT-ppttemplate-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4809</TotalTime>
  <Words>919</Words>
  <Application>Microsoft Office PowerPoint</Application>
  <PresentationFormat>On-screen Show (4:3)</PresentationFormat>
  <Paragraphs>85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onc-healthIT-ppttemplate-final</vt:lpstr>
      <vt:lpstr>Longitudinal Coordination of Care (LCC) Workgroup (WG)</vt:lpstr>
      <vt:lpstr>Overview</vt:lpstr>
      <vt:lpstr>LCC Sub Workgroups (SWG)</vt:lpstr>
      <vt:lpstr>Key Accomplishments</vt:lpstr>
      <vt:lpstr>Key Recommendations from LCC WP</vt:lpstr>
      <vt:lpstr>Care Planning Process</vt:lpstr>
      <vt:lpstr>Collaborative Care Plan Model</vt:lpstr>
      <vt:lpstr>Proposal to Advance Care Plan Standards</vt:lpstr>
      <vt:lpstr>Attributes of a Certifiable Interoperable Collaborative Care Plan Promote: </vt:lpstr>
      <vt:lpstr>Other LCC SWG Accomplishments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ONC LCC WG Goal</dc:title>
  <dc:creator>SE Campbell</dc:creator>
  <cp:lastModifiedBy>Evelyn</cp:lastModifiedBy>
  <cp:revision>93</cp:revision>
  <dcterms:created xsi:type="dcterms:W3CDTF">2012-09-03T17:38:06Z</dcterms:created>
  <dcterms:modified xsi:type="dcterms:W3CDTF">2012-09-12T17:13:34Z</dcterms:modified>
</cp:coreProperties>
</file>