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  <p:sldMasterId id="2147483711" r:id="rId2"/>
    <p:sldMasterId id="2147483724" r:id="rId3"/>
  </p:sldMasterIdLst>
  <p:notesMasterIdLst>
    <p:notesMasterId r:id="rId13"/>
  </p:notesMasterIdLst>
  <p:sldIdLst>
    <p:sldId id="271" r:id="rId4"/>
    <p:sldId id="281" r:id="rId5"/>
    <p:sldId id="266" r:id="rId6"/>
    <p:sldId id="275" r:id="rId7"/>
    <p:sldId id="278" r:id="rId8"/>
    <p:sldId id="277" r:id="rId9"/>
    <p:sldId id="276" r:id="rId10"/>
    <p:sldId id="269" r:id="rId11"/>
    <p:sldId id="280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559" autoAdjust="0"/>
    <p:restoredTop sz="94660"/>
  </p:normalViewPr>
  <p:slideViewPr>
    <p:cSldViewPr snapToGrid="0">
      <p:cViewPr varScale="1">
        <p:scale>
          <a:sx n="55" d="100"/>
          <a:sy n="55" d="100"/>
        </p:scale>
        <p:origin x="629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viewProps" Target="view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9DA036-76B4-4C59-BB4F-D100D454AC59}" type="datetimeFigureOut">
              <a:rPr lang="en-US" smtClean="0"/>
              <a:t>12/7/2017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E70F60-C18E-4EBF-8441-BADD555417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8785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Good afternoon, this</a:t>
            </a:r>
            <a:r>
              <a:rPr lang="en-US" baseline="0" dirty="0" smtClean="0"/>
              <a:t> is Lindsey Hoggle, Director of Nutrition Informatics at the Academy.  My role these past 6 years has been to advocate for nutrition inclusion in health IT standards, policy and criteria generated by the HITECH Act – Medicare/Medicaid EHR Financial Incentive Program.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1B1F5F-FD5F-44B8-8F82-E6140BC3B9F2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54864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5530C8-E91F-482B-AF0E-A886A371BBDB}" type="slidenum">
              <a:rPr lang="en-US" smtClean="0">
                <a:solidFill>
                  <a:prstClr val="black"/>
                </a:solidFill>
              </a:rPr>
              <a:pPr/>
              <a:t>3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3590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5530C8-E91F-482B-AF0E-A886A371BBDB}" type="slidenum">
              <a:rPr lang="en-US" smtClean="0">
                <a:solidFill>
                  <a:prstClr val="black"/>
                </a:solidFill>
              </a:rPr>
              <a:pPr/>
              <a:t>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3471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13.jpe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304800" y="990600"/>
            <a:ext cx="11582400" cy="54102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21"/>
          <p:cNvSpPr>
            <a:spLocks noGrp="1"/>
          </p:cNvSpPr>
          <p:nvPr>
            <p:ph type="dt" sz="half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Date</a:t>
            </a:r>
          </a:p>
        </p:txBody>
      </p:sp>
      <p:sp>
        <p:nvSpPr>
          <p:cNvPr id="5" name="Slide Number Placeholder 2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B0682F-AD5A-48A6-B1B7-B7AC7885359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71599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iapositiva apertura_chiusur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ttangolo 26"/>
          <p:cNvSpPr/>
          <p:nvPr userDrawn="1"/>
        </p:nvSpPr>
        <p:spPr>
          <a:xfrm>
            <a:off x="0" y="3"/>
            <a:ext cx="12192000" cy="932723"/>
          </a:xfrm>
          <a:prstGeom prst="rect">
            <a:avLst/>
          </a:prstGeom>
          <a:solidFill>
            <a:srgbClr val="EEEEE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it-IT" sz="1800">
              <a:solidFill>
                <a:prstClr val="white"/>
              </a:solidFill>
            </a:endParaRPr>
          </a:p>
        </p:txBody>
      </p:sp>
      <p:grpSp>
        <p:nvGrpSpPr>
          <p:cNvPr id="2" name="Gruppo 1"/>
          <p:cNvGrpSpPr/>
          <p:nvPr userDrawn="1"/>
        </p:nvGrpSpPr>
        <p:grpSpPr>
          <a:xfrm>
            <a:off x="9622627" y="108429"/>
            <a:ext cx="2409332" cy="728284"/>
            <a:chOff x="6859712" y="13630"/>
            <a:chExt cx="2164258" cy="654204"/>
          </a:xfrm>
        </p:grpSpPr>
        <p:pic>
          <p:nvPicPr>
            <p:cNvPr id="17" name="Picture 2" descr="C:\Users\luciani\Desktop\Kick-Off 2017\Grafica\giallo_outline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83798" y="37748"/>
              <a:ext cx="348306" cy="33130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9" name="Picture 3" descr="C:\Users\luciani\Desktop\Kick-Off 2017\Grafica\rosso_outline.png"/>
            <p:cNvPicPr>
              <a:picLocks noChangeAspect="1" noChangeArrowheads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66033" y="13630"/>
              <a:ext cx="438532" cy="41712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2" name="Picture 2" descr="C:\Users\luciani\Desktop\Kick-Off 2017\Grafica\giallo_outline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59712" y="70899"/>
              <a:ext cx="626907" cy="5963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3" name="Picture 3" descr="C:\Users\luciani\Desktop\Kick-Off 2017\Grafica\rosso_outline.pn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481659" y="152000"/>
              <a:ext cx="542311" cy="51583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4" name="Picture 4" descr="C:\Users\luciani\Desktop\Kick-Off 2017\Grafica\verde_outline.png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186052" y="51470"/>
              <a:ext cx="454267" cy="43208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5" name="Picture 5" descr="C:\Users\luciani\Desktop\Kick-Off 2017\Grafica\blu_outline.png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20417" y="310665"/>
              <a:ext cx="363536" cy="34578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12" name="Gruppo 11"/>
            <p:cNvGrpSpPr/>
            <p:nvPr/>
          </p:nvGrpSpPr>
          <p:grpSpPr>
            <a:xfrm>
              <a:off x="7176379" y="182960"/>
              <a:ext cx="1552180" cy="377291"/>
              <a:chOff x="3285469" y="517024"/>
              <a:chExt cx="7693830" cy="1870152"/>
            </a:xfrm>
          </p:grpSpPr>
          <p:pic>
            <p:nvPicPr>
              <p:cNvPr id="13" name="Picture 2" descr="C:\Users\luciani\Desktop\Kick-Off 2017\Grafica\verde.png"/>
              <p:cNvPicPr>
                <a:picLocks noChangeAspect="1" noChangeArrowheads="1"/>
              </p:cNvPicPr>
              <p:nvPr/>
            </p:nvPicPr>
            <p:blipFill>
              <a:blip r:embed="rId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183979" y="517024"/>
                <a:ext cx="1964019" cy="186813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4" name="Picture 3" descr="C:\Users\luciani\Desktop\Kick-Off 2017\Grafica\blu.png"/>
              <p:cNvPicPr>
                <a:picLocks noChangeAspect="1" noChangeArrowheads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9015280" y="517024"/>
                <a:ext cx="1964019" cy="186813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5" name="Picture 4" descr="C:\Users\luciani\Desktop\Kick-Off 2017\Grafica\giallo.png"/>
              <p:cNvPicPr>
                <a:picLocks noChangeAspect="1" noChangeArrowheads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112086" y="517024"/>
                <a:ext cx="1964019" cy="186813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6" name="Picture 5" descr="C:\Users\luciani\Desktop\Kick-Off 2017\Grafica\rosso.png"/>
              <p:cNvPicPr>
                <a:picLocks noChangeAspect="1" noChangeArrowheads="1"/>
              </p:cNvPicPr>
              <p:nvPr/>
            </p:nvPicPr>
            <p:blipFill>
              <a:blip r:embed="rId11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285469" y="519046"/>
                <a:ext cx="1964019" cy="186813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</p:pic>
        </p:grpSp>
      </p:grpSp>
      <p:sp>
        <p:nvSpPr>
          <p:cNvPr id="28" name="Shape 5"/>
          <p:cNvSpPr>
            <a:spLocks noGrp="1"/>
          </p:cNvSpPr>
          <p:nvPr>
            <p:ph type="title" hasCustomPrompt="1"/>
          </p:nvPr>
        </p:nvSpPr>
        <p:spPr>
          <a:xfrm>
            <a:off x="394845" y="260648"/>
            <a:ext cx="7677873" cy="625312"/>
          </a:xfrm>
          <a:prstGeom prst="rect">
            <a:avLst/>
          </a:prstGeom>
          <a:ln w="12700">
            <a:miter lim="400000"/>
          </a:ln>
          <a:extLst/>
        </p:spPr>
        <p:txBody>
          <a:bodyPr>
            <a:normAutofit/>
          </a:bodyPr>
          <a:lstStyle>
            <a:lvl1pPr algn="l">
              <a:defRPr sz="2000">
                <a:solidFill>
                  <a:schemeClr val="tx1"/>
                </a:solidFill>
                <a:latin typeface="Arial Black" panose="020B0A04020102020204" pitchFamily="34" charset="0"/>
              </a:defRPr>
            </a:lvl1pPr>
          </a:lstStyle>
          <a:p>
            <a:r>
              <a:rPr dirty="0" err="1"/>
              <a:t>Titolo</a:t>
            </a:r>
            <a:r>
              <a:rPr dirty="0"/>
              <a:t> </a:t>
            </a:r>
            <a:r>
              <a:rPr lang="it-IT" dirty="0" smtClean="0"/>
              <a:t>Slide</a:t>
            </a:r>
            <a:endParaRPr dirty="0"/>
          </a:p>
        </p:txBody>
      </p:sp>
      <p:cxnSp>
        <p:nvCxnSpPr>
          <p:cNvPr id="30" name="Connettore 1 29"/>
          <p:cNvCxnSpPr/>
          <p:nvPr/>
        </p:nvCxnSpPr>
        <p:spPr>
          <a:xfrm flipH="1">
            <a:off x="-336713" y="6266693"/>
            <a:ext cx="12765793" cy="0"/>
          </a:xfrm>
          <a:prstGeom prst="line">
            <a:avLst/>
          </a:prstGeom>
          <a:noFill/>
          <a:ln w="3175" cap="flat">
            <a:solidFill>
              <a:schemeClr val="tx1"/>
            </a:solidFill>
            <a:prstDash val="sysDot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pic>
        <p:nvPicPr>
          <p:cNvPr id="26" name="Immagine 25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6387" y="6371931"/>
            <a:ext cx="1377228" cy="307507"/>
          </a:xfrm>
          <a:prstGeom prst="rect">
            <a:avLst/>
          </a:prstGeom>
        </p:spPr>
      </p:pic>
      <p:sp>
        <p:nvSpPr>
          <p:cNvPr id="29" name="Shape 79"/>
          <p:cNvSpPr>
            <a:spLocks noChangeArrowheads="1"/>
          </p:cNvSpPr>
          <p:nvPr userDrawn="1"/>
        </p:nvSpPr>
        <p:spPr bwMode="auto">
          <a:xfrm>
            <a:off x="374227" y="6431090"/>
            <a:ext cx="1918839" cy="307773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square" lIns="91438" tIns="91438" rIns="91438" bIns="91438">
            <a:spAutoFit/>
          </a:bodyPr>
          <a:lstStyle/>
          <a:p>
            <a:pPr algn="ctr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sz="800" dirty="0" smtClean="0">
                <a:solidFill>
                  <a:prstClr val="black"/>
                </a:solidFill>
                <a:latin typeface="Arial Black" panose="020B0A04020102020204" pitchFamily="34" charset="0"/>
                <a:ea typeface="Segoe UI" pitchFamily="34" charset="0"/>
                <a:cs typeface="Arial" panose="020B0604020202020204" pitchFamily="34" charset="0"/>
                <a:sym typeface="Segoe UI" pitchFamily="34" charset="0"/>
              </a:rPr>
              <a:t>www.eng.it</a:t>
            </a:r>
            <a:endParaRPr lang="it-IT" sz="800" dirty="0">
              <a:solidFill>
                <a:prstClr val="black"/>
              </a:solidFill>
              <a:latin typeface="Arial Black" panose="020B0A04020102020204" pitchFamily="34" charset="0"/>
              <a:ea typeface="Segoe UI" pitchFamily="34" charset="0"/>
              <a:cs typeface="Arial" panose="020B0604020202020204" pitchFamily="34" charset="0"/>
              <a:sym typeface="Segoe UI" pitchFamily="34" charset="0"/>
            </a:endParaRPr>
          </a:p>
        </p:txBody>
      </p:sp>
      <p:cxnSp>
        <p:nvCxnSpPr>
          <p:cNvPr id="4" name="Connettore 1 3"/>
          <p:cNvCxnSpPr/>
          <p:nvPr userDrawn="1"/>
        </p:nvCxnSpPr>
        <p:spPr>
          <a:xfrm>
            <a:off x="2544005" y="6355931"/>
            <a:ext cx="0" cy="410364"/>
          </a:xfrm>
          <a:prstGeom prst="line">
            <a:avLst/>
          </a:prstGeom>
          <a:noFill/>
          <a:ln w="3175" cap="flat">
            <a:solidFill>
              <a:schemeClr val="tx1"/>
            </a:solidFill>
            <a:prstDash val="sysDot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</p:spTree>
    <p:extLst>
      <p:ext uri="{BB962C8B-B14F-4D97-AF65-F5344CB8AC3E}">
        <p14:creationId xmlns:p14="http://schemas.microsoft.com/office/powerpoint/2010/main" val="740302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7A7BF-E731-49A6-8F4F-61A41682850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12/7/2017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D17BB-14AE-4DB7-AFE2-190D7E6BA3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29454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7A7BF-E731-49A6-8F4F-61A41682850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12/7/2017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D17BB-14AE-4DB7-AFE2-190D7E6BA3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97340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7A7BF-E731-49A6-8F4F-61A41682850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12/7/2017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D17BB-14AE-4DB7-AFE2-190D7E6BA3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58765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7A7BF-E731-49A6-8F4F-61A41682850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12/7/2017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D17BB-14AE-4DB7-AFE2-190D7E6BA3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4643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7A7BF-E731-49A6-8F4F-61A41682850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12/7/2017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D17BB-14AE-4DB7-AFE2-190D7E6BA3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100851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7A7BF-E731-49A6-8F4F-61A41682850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12/7/2017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D17BB-14AE-4DB7-AFE2-190D7E6BA3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910066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7A7BF-E731-49A6-8F4F-61A41682850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12/7/2017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D17BB-14AE-4DB7-AFE2-190D7E6BA3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337649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7A7BF-E731-49A6-8F4F-61A41682850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12/7/2017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D17BB-14AE-4DB7-AFE2-190D7E6BA3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925271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7A7BF-E731-49A6-8F4F-61A41682850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12/7/2017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D17BB-14AE-4DB7-AFE2-190D7E6BA3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04768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eneral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609600" y="2362200"/>
            <a:ext cx="10769600" cy="685800"/>
          </a:xfrm>
        </p:spPr>
        <p:txBody>
          <a:bodyPr/>
          <a:lstStyle>
            <a:lvl1pPr algn="ctr">
              <a:defRPr sz="3600">
                <a:solidFill>
                  <a:srgbClr val="39683E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609600" y="3429000"/>
            <a:ext cx="10769600" cy="609600"/>
          </a:xfrm>
        </p:spPr>
        <p:txBody>
          <a:bodyPr/>
          <a:lstStyle>
            <a:lvl1pPr algn="ctr">
              <a:defRPr>
                <a:solidFill>
                  <a:srgbClr val="717171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21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Date</a:t>
            </a:r>
          </a:p>
        </p:txBody>
      </p:sp>
      <p:sp>
        <p:nvSpPr>
          <p:cNvPr id="5" name="Slide Number Placeholder 2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108A6D-8CA0-46B1-9740-8F8453067F9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623877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7A7BF-E731-49A6-8F4F-61A41682850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12/7/2017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D17BB-14AE-4DB7-AFE2-190D7E6BA3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560845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7A7BF-E731-49A6-8F4F-61A41682850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12/7/2017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D17BB-14AE-4DB7-AFE2-190D7E6BA3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928257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 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041E539-FE34-41E2-A04E-5E9A29F00556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12/7/2017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4" name="Picture 8" descr="ppt_03"/>
          <p:cNvPicPr>
            <a:picLocks noChangeAspect="1" noChangeArrowheads="1"/>
          </p:cNvPicPr>
          <p:nvPr userDrawn="1"/>
        </p:nvPicPr>
        <p:blipFill>
          <a:blip r:embed="rId2" cstate="print"/>
          <a:srcRect t="2943"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</p:spPr>
      </p:pic>
      <p:sp>
        <p:nvSpPr>
          <p:cNvPr id="9" name="Text Placeholder 8"/>
          <p:cNvSpPr>
            <a:spLocks noGrp="1"/>
          </p:cNvSpPr>
          <p:nvPr>
            <p:ph type="body" sz="quarter" idx="11"/>
          </p:nvPr>
        </p:nvSpPr>
        <p:spPr>
          <a:xfrm>
            <a:off x="304800" y="2209800"/>
            <a:ext cx="7315200" cy="28194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2"/>
          </p:nvPr>
        </p:nvSpPr>
        <p:spPr>
          <a:xfrm>
            <a:off x="304800" y="1447800"/>
            <a:ext cx="11176000" cy="685800"/>
          </a:xfrm>
          <a:prstGeom prst="rect">
            <a:avLst/>
          </a:prstGeom>
        </p:spPr>
        <p:txBody>
          <a:bodyPr/>
          <a:lstStyle>
            <a:lvl1pPr>
              <a:defRPr sz="4400">
                <a:solidFill>
                  <a:srgbClr val="39683E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7" name="Picture 6" descr="Academy-of-Nutrition-and-Dietetics.jp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8331200" y="228603"/>
            <a:ext cx="2899832" cy="3777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24992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0525F-9BF3-4905-98C4-525AD0A7851A}" type="datetimeFigureOut">
              <a:rPr lang="en-US" smtClean="0"/>
              <a:t>12/7/2017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E59AB-F3C4-4FC3-B92E-1F1F42ABF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30677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0525F-9BF3-4905-98C4-525AD0A7851A}" type="datetimeFigureOut">
              <a:rPr lang="en-US" smtClean="0"/>
              <a:t>12/7/2017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E59AB-F3C4-4FC3-B92E-1F1F42ABF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553248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0525F-9BF3-4905-98C4-525AD0A7851A}" type="datetimeFigureOut">
              <a:rPr lang="en-US" smtClean="0"/>
              <a:t>12/7/2017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E59AB-F3C4-4FC3-B92E-1F1F42ABF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475817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0525F-9BF3-4905-98C4-525AD0A7851A}" type="datetimeFigureOut">
              <a:rPr lang="en-US" smtClean="0"/>
              <a:t>12/7/2017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E59AB-F3C4-4FC3-B92E-1F1F42ABF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140438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0525F-9BF3-4905-98C4-525AD0A7851A}" type="datetimeFigureOut">
              <a:rPr lang="en-US" smtClean="0"/>
              <a:t>12/7/2017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E59AB-F3C4-4FC3-B92E-1F1F42ABF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95609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0525F-9BF3-4905-98C4-525AD0A7851A}" type="datetimeFigureOut">
              <a:rPr lang="en-US" smtClean="0"/>
              <a:t>12/7/2017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E59AB-F3C4-4FC3-B92E-1F1F42ABF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046831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0525F-9BF3-4905-98C4-525AD0A7851A}" type="datetimeFigureOut">
              <a:rPr lang="en-US" smtClean="0"/>
              <a:t>12/7/2017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E59AB-F3C4-4FC3-B92E-1F1F42ABF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8283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w/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Date</a:t>
            </a:r>
          </a:p>
        </p:txBody>
      </p:sp>
      <p:sp>
        <p:nvSpPr>
          <p:cNvPr id="4" name="Slide Number Placeholder 2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99F131-AB71-4C73-B04B-B1C2C8F2B31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88587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0525F-9BF3-4905-98C4-525AD0A7851A}" type="datetimeFigureOut">
              <a:rPr lang="en-US" smtClean="0"/>
              <a:t>12/7/2017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E59AB-F3C4-4FC3-B92E-1F1F42ABF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700716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0525F-9BF3-4905-98C4-525AD0A7851A}" type="datetimeFigureOut">
              <a:rPr lang="en-US" smtClean="0"/>
              <a:t>12/7/2017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E59AB-F3C4-4FC3-B92E-1F1F42ABF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241860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0525F-9BF3-4905-98C4-525AD0A7851A}" type="datetimeFigureOut">
              <a:rPr lang="en-US" smtClean="0"/>
              <a:t>12/7/2017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E59AB-F3C4-4FC3-B92E-1F1F42ABF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567730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0525F-9BF3-4905-98C4-525AD0A7851A}" type="datetimeFigureOut">
              <a:rPr lang="en-US" smtClean="0"/>
              <a:t>12/7/2017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E59AB-F3C4-4FC3-B92E-1F1F42ABF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01286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2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Date</a:t>
            </a:r>
          </a:p>
        </p:txBody>
      </p:sp>
      <p:sp>
        <p:nvSpPr>
          <p:cNvPr id="3" name="Slide Number Placeholder 2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6F3BA6-A6DA-4399-8CB7-CDC157BFA92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03168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12"/>
          </p:nvPr>
        </p:nvSpPr>
        <p:spPr>
          <a:xfrm>
            <a:off x="304800" y="990600"/>
            <a:ext cx="11582400" cy="5410200"/>
          </a:xfr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4" name="Date Placeholder 21"/>
          <p:cNvSpPr>
            <a:spLocks noGrp="1"/>
          </p:cNvSpPr>
          <p:nvPr>
            <p:ph type="dt" sz="half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Date</a:t>
            </a:r>
          </a:p>
        </p:txBody>
      </p:sp>
      <p:sp>
        <p:nvSpPr>
          <p:cNvPr id="5" name="Slide Number Placeholder 2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68C5F9-DB85-4714-B99C-90877E0D836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8587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2"/>
          </p:nvPr>
        </p:nvSpPr>
        <p:spPr>
          <a:xfrm>
            <a:off x="304800" y="990600"/>
            <a:ext cx="6604000" cy="53340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7315200" y="1905000"/>
            <a:ext cx="4470400" cy="990600"/>
          </a:xfrm>
        </p:spPr>
        <p:txBody>
          <a:bodyPr/>
          <a:lstStyle>
            <a:lvl1pPr marL="0" indent="0" algn="ctr">
              <a:defRPr sz="2800">
                <a:solidFill>
                  <a:srgbClr val="39683E"/>
                </a:solidFill>
              </a:defRPr>
            </a:lvl1pPr>
            <a:lvl2pPr>
              <a:defRPr sz="1800"/>
            </a:lvl2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7315200" y="2895600"/>
            <a:ext cx="4470400" cy="2362200"/>
          </a:xfrm>
        </p:spPr>
        <p:txBody>
          <a:bodyPr/>
          <a:lstStyle>
            <a:lvl1pPr marL="342900" indent="-342900">
              <a:buFont typeface="Tahoma" pitchFamily="34" charset="0"/>
              <a:buChar char="–"/>
              <a:defRPr sz="2000">
                <a:solidFill>
                  <a:srgbClr val="717171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Date Placeholder 21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Date</a:t>
            </a:r>
          </a:p>
        </p:txBody>
      </p:sp>
      <p:sp>
        <p:nvSpPr>
          <p:cNvPr id="9" name="Slide Number Placeholder 2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F38E17-A169-4754-BDD3-4FEF2819C89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98902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Images w/ Titl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2"/>
          </p:nvPr>
        </p:nvSpPr>
        <p:spPr>
          <a:xfrm>
            <a:off x="711200" y="2286000"/>
            <a:ext cx="5080000" cy="35052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7" name="Picture Placeholder 5"/>
          <p:cNvSpPr>
            <a:spLocks noGrp="1"/>
          </p:cNvSpPr>
          <p:nvPr>
            <p:ph type="pic" sz="quarter" idx="13"/>
          </p:nvPr>
        </p:nvSpPr>
        <p:spPr>
          <a:xfrm>
            <a:off x="6400800" y="2286000"/>
            <a:ext cx="5080000" cy="35052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4"/>
          </p:nvPr>
        </p:nvSpPr>
        <p:spPr>
          <a:xfrm>
            <a:off x="1016000" y="1600200"/>
            <a:ext cx="4470400" cy="457200"/>
          </a:xfrm>
        </p:spPr>
        <p:txBody>
          <a:bodyPr/>
          <a:lstStyle>
            <a:lvl1pPr algn="ctr">
              <a:defRPr sz="2800">
                <a:solidFill>
                  <a:srgbClr val="717171"/>
                </a:solidFill>
              </a:defRPr>
            </a:lvl1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15"/>
          </p:nvPr>
        </p:nvSpPr>
        <p:spPr>
          <a:xfrm>
            <a:off x="6705600" y="1600200"/>
            <a:ext cx="4470400" cy="457200"/>
          </a:xfrm>
        </p:spPr>
        <p:txBody>
          <a:bodyPr/>
          <a:lstStyle>
            <a:lvl1pPr algn="ctr">
              <a:defRPr sz="2800">
                <a:solidFill>
                  <a:srgbClr val="717171"/>
                </a:solidFill>
              </a:defRPr>
            </a:lvl1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8" name="Date Placeholder 21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Date</a:t>
            </a:r>
          </a:p>
        </p:txBody>
      </p:sp>
      <p:sp>
        <p:nvSpPr>
          <p:cNvPr id="11" name="Slide Number Placeholder 23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318758-AFC1-4997-90E9-8C00A653F8A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2550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2"/>
          </p:nvPr>
        </p:nvSpPr>
        <p:spPr>
          <a:xfrm>
            <a:off x="203200" y="990600"/>
            <a:ext cx="5791200" cy="54102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7" name="Picture Placeholder 5"/>
          <p:cNvSpPr>
            <a:spLocks noGrp="1"/>
          </p:cNvSpPr>
          <p:nvPr>
            <p:ph type="pic" sz="quarter" idx="13"/>
          </p:nvPr>
        </p:nvSpPr>
        <p:spPr>
          <a:xfrm>
            <a:off x="6197600" y="990600"/>
            <a:ext cx="5791200" cy="54102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5" name="Date Placeholder 21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Date</a:t>
            </a:r>
          </a:p>
        </p:txBody>
      </p:sp>
      <p:sp>
        <p:nvSpPr>
          <p:cNvPr id="8" name="Slide Number Placeholder 2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6B7997-FB3B-4F7A-B4F0-AA90FDC6137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07828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2"/>
          </p:nvPr>
        </p:nvSpPr>
        <p:spPr>
          <a:xfrm>
            <a:off x="406400" y="1066800"/>
            <a:ext cx="5689600" cy="25908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7" name="Picture Placeholder 5"/>
          <p:cNvSpPr>
            <a:spLocks noGrp="1"/>
          </p:cNvSpPr>
          <p:nvPr>
            <p:ph type="pic" sz="quarter" idx="13"/>
          </p:nvPr>
        </p:nvSpPr>
        <p:spPr>
          <a:xfrm>
            <a:off x="406400" y="3657600"/>
            <a:ext cx="5689600" cy="25908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8" name="Picture Placeholder 5"/>
          <p:cNvSpPr>
            <a:spLocks noGrp="1"/>
          </p:cNvSpPr>
          <p:nvPr>
            <p:ph type="pic" sz="quarter" idx="14"/>
          </p:nvPr>
        </p:nvSpPr>
        <p:spPr>
          <a:xfrm>
            <a:off x="6197600" y="1066800"/>
            <a:ext cx="5689600" cy="25908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9" name="Picture Placeholder 5"/>
          <p:cNvSpPr>
            <a:spLocks noGrp="1"/>
          </p:cNvSpPr>
          <p:nvPr>
            <p:ph type="pic" sz="quarter" idx="15"/>
          </p:nvPr>
        </p:nvSpPr>
        <p:spPr>
          <a:xfrm>
            <a:off x="6197600" y="3657600"/>
            <a:ext cx="5689600" cy="25908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10" name="Date Placeholder 21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Date</a:t>
            </a:r>
          </a:p>
        </p:txBody>
      </p:sp>
      <p:sp>
        <p:nvSpPr>
          <p:cNvPr id="11" name="Slide Number Placeholder 23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562B8C-7E1A-40D7-8EB4-B22FF4A080A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60532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slideLayout" Target="../slideLayouts/slideLayout22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slideLayout" Target="../slideLayouts/slideLayout21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Date Placeholder 21"/>
          <p:cNvSpPr>
            <a:spLocks noGrp="1"/>
          </p:cNvSpPr>
          <p:nvPr>
            <p:ph type="dt" sz="half" idx="2"/>
          </p:nvPr>
        </p:nvSpPr>
        <p:spPr>
          <a:xfrm>
            <a:off x="304800" y="6477000"/>
            <a:ext cx="284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717171"/>
                </a:solidFill>
                <a:latin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r>
              <a:rPr lang="en-US"/>
              <a:t>Date</a:t>
            </a:r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4"/>
          </p:nvPr>
        </p:nvSpPr>
        <p:spPr>
          <a:xfrm>
            <a:off x="9042400" y="6477000"/>
            <a:ext cx="284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717171"/>
                </a:solidFill>
                <a:latin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fld id="{BE71E2C8-3878-4FCA-9CEC-C9707602C77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05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06400" y="1143000"/>
            <a:ext cx="113792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First Level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8" name="Line 7"/>
          <p:cNvSpPr>
            <a:spLocks noChangeShapeType="1"/>
          </p:cNvSpPr>
          <p:nvPr/>
        </p:nvSpPr>
        <p:spPr bwMode="auto">
          <a:xfrm>
            <a:off x="406400" y="6477000"/>
            <a:ext cx="11379200" cy="0"/>
          </a:xfrm>
          <a:prstGeom prst="line">
            <a:avLst/>
          </a:prstGeom>
          <a:noFill/>
          <a:ln w="12700">
            <a:solidFill>
              <a:srgbClr val="808080"/>
            </a:solidFill>
            <a:round/>
            <a:headEnd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000000"/>
              </a:solidFill>
              <a:latin typeface="Arial" charset="0"/>
              <a:ea typeface="ＭＳ Ｐゴシック" pitchFamily="1" charset="-128"/>
            </a:endParaRPr>
          </a:p>
        </p:txBody>
      </p:sp>
      <p:sp>
        <p:nvSpPr>
          <p:cNvPr id="19" name="Line 8"/>
          <p:cNvSpPr>
            <a:spLocks noChangeShapeType="1"/>
          </p:cNvSpPr>
          <p:nvPr/>
        </p:nvSpPr>
        <p:spPr bwMode="auto">
          <a:xfrm>
            <a:off x="406400" y="838200"/>
            <a:ext cx="11338984" cy="0"/>
          </a:xfrm>
          <a:prstGeom prst="line">
            <a:avLst/>
          </a:prstGeom>
          <a:noFill/>
          <a:ln w="28575">
            <a:solidFill>
              <a:srgbClr val="065901"/>
            </a:solidFill>
            <a:round/>
            <a:headEnd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000000"/>
              </a:solidFill>
              <a:latin typeface="Arial" charset="0"/>
              <a:ea typeface="ＭＳ Ｐゴシック" pitchFamily="1" charset="-128"/>
            </a:endParaRPr>
          </a:p>
        </p:txBody>
      </p:sp>
      <p:sp>
        <p:nvSpPr>
          <p:cNvPr id="2056" name="Title Placeholder 20"/>
          <p:cNvSpPr>
            <a:spLocks noGrp="1"/>
          </p:cNvSpPr>
          <p:nvPr>
            <p:ph type="title"/>
          </p:nvPr>
        </p:nvSpPr>
        <p:spPr bwMode="auto">
          <a:xfrm>
            <a:off x="304800" y="350838"/>
            <a:ext cx="10972800" cy="563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pic>
        <p:nvPicPr>
          <p:cNvPr id="9" name="Picture 8" descr="Academy-of-Nutrition-and-Dietetics.jpg"/>
          <p:cNvPicPr>
            <a:picLocks noChangeAspect="1"/>
          </p:cNvPicPr>
          <p:nvPr userDrawn="1"/>
        </p:nvPicPr>
        <p:blipFill>
          <a:blip r:embed="rId12" cstate="print"/>
          <a:stretch>
            <a:fillRect/>
          </a:stretch>
        </p:blipFill>
        <p:spPr>
          <a:xfrm>
            <a:off x="8331200" y="228603"/>
            <a:ext cx="2899832" cy="3777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40148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kern="1200">
          <a:solidFill>
            <a:srgbClr val="39683E"/>
          </a:solidFill>
          <a:latin typeface="Tahoma" pitchFamily="34" charset="0"/>
          <a:ea typeface="+mj-ea"/>
          <a:cs typeface="Tahoma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rgbClr val="39683E"/>
          </a:solidFill>
          <a:latin typeface="Tahoma" pitchFamily="34" charset="0"/>
          <a:cs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rgbClr val="39683E"/>
          </a:solidFill>
          <a:latin typeface="Tahoma" pitchFamily="34" charset="0"/>
          <a:cs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rgbClr val="39683E"/>
          </a:solidFill>
          <a:latin typeface="Tahoma" pitchFamily="34" charset="0"/>
          <a:cs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rgbClr val="39683E"/>
          </a:solidFill>
          <a:latin typeface="Tahoma" pitchFamily="34" charset="0"/>
          <a:cs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 b="1">
          <a:solidFill>
            <a:srgbClr val="39683E"/>
          </a:solidFill>
          <a:latin typeface="Myriad Pro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 b="1">
          <a:solidFill>
            <a:srgbClr val="39683E"/>
          </a:solidFill>
          <a:latin typeface="Myriad Pro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 b="1">
          <a:solidFill>
            <a:srgbClr val="39683E"/>
          </a:solidFill>
          <a:latin typeface="Myriad Pro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 b="1">
          <a:solidFill>
            <a:srgbClr val="39683E"/>
          </a:solidFill>
          <a:latin typeface="Myriad Pro" pitchFamily="34" charset="0"/>
        </a:defRPr>
      </a:lvl9pPr>
    </p:titleStyle>
    <p:bodyStyle>
      <a:lvl1pPr marL="342900" indent="-342900" algn="l" rtl="0" eaLnBrk="0" fontAlgn="base" hangingPunct="0">
        <a:spcBef>
          <a:spcPct val="0"/>
        </a:spcBef>
        <a:spcAft>
          <a:spcPct val="0"/>
        </a:spcAft>
        <a:buFont typeface="Arial" pitchFamily="34" charset="0"/>
        <a:defRPr sz="3200" kern="1200">
          <a:solidFill>
            <a:srgbClr val="39683E"/>
          </a:solidFill>
          <a:latin typeface="Tahoma" pitchFamily="34" charset="0"/>
          <a:ea typeface="+mn-ea"/>
          <a:cs typeface="Tahoma" pitchFamily="34" charset="0"/>
        </a:defRPr>
      </a:lvl1pPr>
      <a:lvl2pPr marL="801688" indent="-344488" algn="l" rtl="0" eaLnBrk="0" fontAlgn="base" hangingPunct="0">
        <a:spcBef>
          <a:spcPct val="0"/>
        </a:spcBef>
        <a:spcAft>
          <a:spcPct val="0"/>
        </a:spcAft>
        <a:buFont typeface="Arial" pitchFamily="34" charset="0"/>
        <a:buChar char="•"/>
        <a:defRPr sz="2800" kern="1200">
          <a:solidFill>
            <a:srgbClr val="717171"/>
          </a:solidFill>
          <a:latin typeface="Tahoma" pitchFamily="34" charset="0"/>
          <a:ea typeface="+mn-ea"/>
          <a:cs typeface="Tahoma" pitchFamily="34" charset="0"/>
        </a:defRPr>
      </a:lvl2pPr>
      <a:lvl3pPr marL="1258888" indent="-344488" algn="l" rtl="0" eaLnBrk="0" fontAlgn="base" hangingPunct="0">
        <a:spcBef>
          <a:spcPct val="0"/>
        </a:spcBef>
        <a:spcAft>
          <a:spcPct val="0"/>
        </a:spcAft>
        <a:buSzPct val="90000"/>
        <a:buFont typeface="Calibri" pitchFamily="34" charset="0"/>
        <a:buChar char="–"/>
        <a:defRPr sz="2400" kern="1200">
          <a:solidFill>
            <a:srgbClr val="39683E"/>
          </a:solidFill>
          <a:latin typeface="Tahoma" pitchFamily="34" charset="0"/>
          <a:ea typeface="+mn-ea"/>
          <a:cs typeface="Tahoma" pitchFamily="34" charset="0"/>
        </a:defRPr>
      </a:lvl3pPr>
      <a:lvl4pPr marL="1539875" indent="-168275" algn="l" rtl="0" eaLnBrk="0" fontAlgn="base" hangingPunct="0">
        <a:spcBef>
          <a:spcPct val="0"/>
        </a:spcBef>
        <a:spcAft>
          <a:spcPct val="0"/>
        </a:spcAft>
        <a:buFont typeface="Arial" pitchFamily="34" charset="0"/>
        <a:buChar char="•"/>
        <a:defRPr sz="2000" kern="1200">
          <a:solidFill>
            <a:srgbClr val="717171"/>
          </a:solidFill>
          <a:latin typeface="Tahoma" pitchFamily="34" charset="0"/>
          <a:ea typeface="+mn-ea"/>
          <a:cs typeface="Tahoma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Tahoma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smtClean="0"/>
              <a:t>Date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E71E2C8-3878-4FCA-9CEC-C9707602C77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64892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  <p:sldLayoutId id="2147483723" r:id="rId1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smtClean="0"/>
              <a:t>Date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E71E2C8-3878-4FCA-9CEC-C9707602C77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08631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5" r:id="rId1"/>
    <p:sldLayoutId id="2147483726" r:id="rId2"/>
    <p:sldLayoutId id="2147483727" r:id="rId3"/>
    <p:sldLayoutId id="2147483728" r:id="rId4"/>
    <p:sldLayoutId id="2147483729" r:id="rId5"/>
    <p:sldLayoutId id="2147483730" r:id="rId6"/>
    <p:sldLayoutId id="2147483731" r:id="rId7"/>
    <p:sldLayoutId id="2147483732" r:id="rId8"/>
    <p:sldLayoutId id="2147483733" r:id="rId9"/>
    <p:sldLayoutId id="2147483734" r:id="rId10"/>
    <p:sldLayoutId id="2147483735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l7.org/index.cf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2.xml"/><Relationship Id="rId4" Type="http://schemas.openxmlformats.org/officeDocument/2006/relationships/image" Target="../media/image1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6.e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>
          <a:xfrm>
            <a:off x="1533524" y="4003964"/>
            <a:ext cx="9134476" cy="239683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400" dirty="0"/>
              <a:t> </a:t>
            </a:r>
          </a:p>
          <a:p>
            <a:pPr marL="0" indent="0" algn="ctr">
              <a:buNone/>
            </a:pPr>
            <a:endParaRPr lang="en-US" sz="2400" dirty="0"/>
          </a:p>
        </p:txBody>
      </p:sp>
      <p:sp>
        <p:nvSpPr>
          <p:cNvPr id="5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1828800" y="762000"/>
            <a:ext cx="8382000" cy="1371600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b="1" dirty="0" smtClean="0"/>
              <a:t>     FHIR Nutrition</a:t>
            </a:r>
          </a:p>
          <a:p>
            <a:pPr algn="ctr">
              <a:buNone/>
            </a:pPr>
            <a:r>
              <a:rPr lang="en-US" b="1" dirty="0" smtClean="0"/>
              <a:t>Strategy Discussion</a:t>
            </a: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2671762" y="3411538"/>
            <a:ext cx="6858000" cy="1655762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3200" dirty="0">
                <a:solidFill>
                  <a:prstClr val="white"/>
                </a:solidFill>
              </a:rPr>
              <a:t>Discussion with </a:t>
            </a:r>
            <a:r>
              <a:rPr lang="en-US" sz="3200" dirty="0" smtClean="0">
                <a:solidFill>
                  <a:prstClr val="white"/>
                </a:solidFill>
              </a:rPr>
              <a:t>FHIR Resources </a:t>
            </a:r>
          </a:p>
          <a:p>
            <a:pPr marL="0" indent="0" algn="ctr">
              <a:buNone/>
            </a:pPr>
            <a:r>
              <a:rPr lang="en-US" sz="3200" dirty="0" smtClean="0">
                <a:solidFill>
                  <a:prstClr val="white"/>
                </a:solidFill>
              </a:rPr>
              <a:t>Patient Care WG  </a:t>
            </a:r>
            <a:endParaRPr lang="en-US" sz="3200" dirty="0">
              <a:solidFill>
                <a:prstClr val="white"/>
              </a:solidFill>
            </a:endParaRPr>
          </a:p>
          <a:p>
            <a:pPr marL="0" indent="0" algn="ctr">
              <a:buNone/>
            </a:pPr>
            <a:r>
              <a:rPr lang="en-US" dirty="0">
                <a:solidFill>
                  <a:prstClr val="white"/>
                </a:solidFill>
              </a:rPr>
              <a:t>December 7, 2017</a:t>
            </a:r>
          </a:p>
          <a:p>
            <a:pPr marL="0" indent="0" algn="ctr">
              <a:buNone/>
            </a:pPr>
            <a:endParaRPr lang="en-US" dirty="0">
              <a:solidFill>
                <a:prstClr val="white"/>
              </a:solidFill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8" name="Picture 2" descr="HL7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808" y="309465"/>
            <a:ext cx="1060992" cy="11383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842962" y="5526832"/>
            <a:ext cx="105155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Paul Adams (CBORD), Ben Atkinson (Harborview Medical Center –Seattle, WA), James Allain </a:t>
            </a:r>
          </a:p>
          <a:p>
            <a:pPr algn="ctr"/>
            <a:r>
              <a:rPr lang="en-US" dirty="0" smtClean="0">
                <a:solidFill>
                  <a:schemeClr val="bg1"/>
                </a:solidFill>
              </a:rPr>
              <a:t>Lindsey Hoggle (Academy of Nutrition and Dietetics) 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5710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6000">
        <p:fade/>
      </p:transition>
    </mc:Choice>
    <mc:Fallback xmlns="">
      <p:transition spd="slow" advClick="0" advTm="16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>
                <a:solidFill>
                  <a:srgbClr val="39683E"/>
                </a:solidFill>
                <a:latin typeface="Tahoma" pitchFamily="34" charset="0"/>
                <a:cs typeface="Tahoma" pitchFamily="34" charset="0"/>
              </a:rPr>
              <a:t>FHIR </a:t>
            </a:r>
            <a:r>
              <a:rPr lang="en-US" sz="4000" dirty="0" smtClean="0">
                <a:solidFill>
                  <a:srgbClr val="39683E"/>
                </a:solidFill>
                <a:latin typeface="Tahoma" pitchFamily="34" charset="0"/>
                <a:cs typeface="Tahoma" pitchFamily="34" charset="0"/>
              </a:rPr>
              <a:t>Resources for Nutrition - Background</a:t>
            </a:r>
            <a:r>
              <a:rPr lang="en-US" sz="3000" dirty="0" smtClean="0">
                <a:solidFill>
                  <a:srgbClr val="39683E"/>
                </a:solidFill>
                <a:latin typeface="Tahoma" pitchFamily="34" charset="0"/>
                <a:cs typeface="Tahoma" pitchFamily="34" charset="0"/>
              </a:rPr>
              <a:t> </a:t>
            </a:r>
            <a:br>
              <a:rPr lang="en-US" sz="3000" dirty="0" smtClean="0">
                <a:solidFill>
                  <a:srgbClr val="39683E"/>
                </a:solidFill>
                <a:latin typeface="Tahoma" pitchFamily="34" charset="0"/>
                <a:cs typeface="Tahoma" pitchFamily="34" charset="0"/>
              </a:rPr>
            </a:br>
            <a:r>
              <a:rPr lang="en-US" sz="3000" dirty="0">
                <a:solidFill>
                  <a:srgbClr val="39683E"/>
                </a:solidFill>
                <a:latin typeface="Tahoma" pitchFamily="34" charset="0"/>
                <a:cs typeface="Tahoma" pitchFamily="34" charset="0"/>
              </a:rPr>
              <a:t/>
            </a:r>
            <a:br>
              <a:rPr lang="en-US" sz="3000" dirty="0">
                <a:solidFill>
                  <a:srgbClr val="39683E"/>
                </a:solidFill>
                <a:latin typeface="Tahoma" pitchFamily="34" charset="0"/>
                <a:cs typeface="Tahoma" pitchFamily="34" charset="0"/>
              </a:rPr>
            </a:br>
            <a:endParaRPr lang="en-US" sz="3000" dirty="0">
              <a:solidFill>
                <a:srgbClr val="39683E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14400"/>
            <a:ext cx="10515600" cy="5262563"/>
          </a:xfrm>
        </p:spPr>
        <p:txBody>
          <a:bodyPr>
            <a:normAutofit fontScale="92500" lnSpcReduction="10000"/>
          </a:bodyPr>
          <a:lstStyle/>
          <a:p>
            <a:endParaRPr lang="en-US" dirty="0" smtClean="0">
              <a:solidFill>
                <a:srgbClr val="39683E"/>
              </a:solidFill>
              <a:latin typeface="Tahoma" pitchFamily="34" charset="0"/>
              <a:cs typeface="Tahoma" pitchFamily="34" charset="0"/>
            </a:endParaRPr>
          </a:p>
          <a:p>
            <a:r>
              <a:rPr lang="en-US" dirty="0" smtClean="0">
                <a:solidFill>
                  <a:srgbClr val="39683E"/>
                </a:solidFill>
                <a:latin typeface="Tahoma" pitchFamily="34" charset="0"/>
                <a:cs typeface="Tahoma" pitchFamily="34" charset="0"/>
              </a:rPr>
              <a:t>Several Groups (Transformative Med, CBORD, James Allain, Crowd Health) have been working towards using a Nutrition Intake-type resource in FHIR.</a:t>
            </a:r>
          </a:p>
          <a:p>
            <a:r>
              <a:rPr lang="en-US" dirty="0" smtClean="0">
                <a:solidFill>
                  <a:srgbClr val="39683E"/>
                </a:solidFill>
                <a:latin typeface="Tahoma" pitchFamily="34" charset="0"/>
                <a:cs typeface="Tahoma" pitchFamily="34" charset="0"/>
              </a:rPr>
              <a:t>OO FHIR Group has also been part of the discussion.  </a:t>
            </a:r>
          </a:p>
          <a:p>
            <a:pPr marL="0" indent="0" algn="ctr">
              <a:buNone/>
            </a:pPr>
            <a:r>
              <a:rPr lang="en-US" u="sng" dirty="0" smtClean="0">
                <a:solidFill>
                  <a:srgbClr val="39683E"/>
                </a:solidFill>
                <a:latin typeface="Tahoma" pitchFamily="34" charset="0"/>
                <a:cs typeface="Tahoma" pitchFamily="34" charset="0"/>
              </a:rPr>
              <a:t>Patient Care requested a Gap Analysis for possible uses of other resources.</a:t>
            </a:r>
          </a:p>
          <a:p>
            <a:r>
              <a:rPr lang="en-US" dirty="0" smtClean="0">
                <a:solidFill>
                  <a:srgbClr val="39683E"/>
                </a:solidFill>
                <a:latin typeface="Tahoma" pitchFamily="34" charset="0"/>
                <a:cs typeface="Tahoma" pitchFamily="34" charset="0"/>
              </a:rPr>
              <a:t>FHIR </a:t>
            </a:r>
            <a:r>
              <a:rPr lang="en-US" dirty="0">
                <a:solidFill>
                  <a:srgbClr val="39683E"/>
                </a:solidFill>
                <a:latin typeface="Tahoma" pitchFamily="34" charset="0"/>
                <a:cs typeface="Tahoma" pitchFamily="34" charset="0"/>
              </a:rPr>
              <a:t>Resource -“</a:t>
            </a:r>
            <a:r>
              <a:rPr lang="en-US" dirty="0" err="1">
                <a:solidFill>
                  <a:srgbClr val="39683E"/>
                </a:solidFill>
                <a:latin typeface="Tahoma" pitchFamily="34" charset="0"/>
                <a:cs typeface="Tahoma" pitchFamily="34" charset="0"/>
              </a:rPr>
              <a:t>NutritionIntake</a:t>
            </a:r>
            <a:r>
              <a:rPr lang="en-US" dirty="0" smtClean="0">
                <a:solidFill>
                  <a:srgbClr val="39683E"/>
                </a:solidFill>
                <a:latin typeface="Tahoma" pitchFamily="34" charset="0"/>
                <a:cs typeface="Tahoma" pitchFamily="34" charset="0"/>
              </a:rPr>
              <a:t>”: Is </a:t>
            </a:r>
            <a:r>
              <a:rPr lang="en-US" dirty="0">
                <a:solidFill>
                  <a:srgbClr val="39683E"/>
                </a:solidFill>
                <a:latin typeface="Tahoma" pitchFamily="34" charset="0"/>
                <a:cs typeface="Tahoma" pitchFamily="34" charset="0"/>
              </a:rPr>
              <a:t>it similar to a medication statement</a:t>
            </a:r>
            <a:r>
              <a:rPr lang="en-US" dirty="0" smtClean="0">
                <a:solidFill>
                  <a:srgbClr val="39683E"/>
                </a:solidFill>
                <a:latin typeface="Tahoma" pitchFamily="34" charset="0"/>
                <a:cs typeface="Tahoma" pitchFamily="34" charset="0"/>
              </a:rPr>
              <a:t>?</a:t>
            </a:r>
          </a:p>
          <a:p>
            <a:r>
              <a:rPr lang="en-US" dirty="0" smtClean="0">
                <a:solidFill>
                  <a:srgbClr val="39683E"/>
                </a:solidFill>
                <a:latin typeface="Tahoma" pitchFamily="34" charset="0"/>
                <a:cs typeface="Tahoma" pitchFamily="34" charset="0"/>
              </a:rPr>
              <a:t>Can Observation be used?</a:t>
            </a:r>
            <a:endParaRPr lang="en-US" dirty="0">
              <a:solidFill>
                <a:srgbClr val="39683E"/>
              </a:solidFill>
              <a:latin typeface="Tahoma" pitchFamily="34" charset="0"/>
              <a:cs typeface="Tahoma" pitchFamily="34" charset="0"/>
            </a:endParaRPr>
          </a:p>
          <a:p>
            <a:r>
              <a:rPr lang="en-US" dirty="0">
                <a:solidFill>
                  <a:srgbClr val="39683E"/>
                </a:solidFill>
                <a:latin typeface="Tahoma" pitchFamily="34" charset="0"/>
                <a:cs typeface="Tahoma" pitchFamily="34" charset="0"/>
              </a:rPr>
              <a:t>How is this being handled in V2 (as point of reference)?  V2 mentions intake observations with LOINC </a:t>
            </a:r>
            <a:r>
              <a:rPr lang="en-US" dirty="0" smtClean="0">
                <a:solidFill>
                  <a:srgbClr val="39683E"/>
                </a:solidFill>
                <a:latin typeface="Tahoma" pitchFamily="34" charset="0"/>
                <a:cs typeface="Tahoma" pitchFamily="34" charset="0"/>
              </a:rPr>
              <a:t>bindings</a:t>
            </a:r>
          </a:p>
          <a:p>
            <a:r>
              <a:rPr lang="en-US" dirty="0" smtClean="0">
                <a:solidFill>
                  <a:srgbClr val="39683E"/>
                </a:solidFill>
                <a:latin typeface="Tahoma" pitchFamily="34" charset="0"/>
                <a:cs typeface="Tahoma" pitchFamily="34" charset="0"/>
              </a:rPr>
              <a:t>Can Clinical Impression be used for nutrition Assessment?</a:t>
            </a:r>
            <a:endParaRPr lang="en-US" dirty="0">
              <a:solidFill>
                <a:srgbClr val="39683E"/>
              </a:solidFill>
              <a:latin typeface="Tahoma" pitchFamily="34" charset="0"/>
              <a:cs typeface="Tahoma" pitchFamily="34" charset="0"/>
            </a:endParaRPr>
          </a:p>
          <a:p>
            <a:pPr lvl="1"/>
            <a:endParaRPr lang="en-US" sz="16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9855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Use Case 1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2"/>
          </p:nvPr>
        </p:nvSpPr>
        <p:spPr>
          <a:xfrm>
            <a:off x="831274" y="990600"/>
            <a:ext cx="6622472" cy="5410200"/>
          </a:xfrm>
        </p:spPr>
        <p:txBody>
          <a:bodyPr/>
          <a:lstStyle/>
          <a:p>
            <a:pPr lvl="0"/>
            <a:r>
              <a:rPr lang="en-US" sz="2400" dirty="0"/>
              <a:t>Purpose: record the % of each food consumed on a tray and provide nutrition data for each food.</a:t>
            </a:r>
          </a:p>
          <a:p>
            <a:pPr lvl="0"/>
            <a:r>
              <a:rPr lang="en-US" sz="2400" dirty="0"/>
              <a:t>Collected data would drive insulin administration in LTC patient with Diabetes  </a:t>
            </a:r>
          </a:p>
          <a:p>
            <a:pPr lvl="0"/>
            <a:r>
              <a:rPr lang="en-US" sz="2400" dirty="0"/>
              <a:t>Food/meal intake data (to map in FHIR) 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dirty="0"/>
              <a:t>Patient Specific Menu (food allowed for patient)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dirty="0"/>
              <a:t>Meal (breakfast, lunch, dinner, b/w meal snack)  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dirty="0"/>
              <a:t>Date/time of meal arrival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dirty="0"/>
              <a:t>Portion /unit of measure and quantity of each food sent</a:t>
            </a:r>
          </a:p>
          <a:p>
            <a:pPr lvl="1"/>
            <a:endParaRPr lang="en-US" sz="2400" dirty="0"/>
          </a:p>
          <a:p>
            <a:pPr marL="0" indent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C68C5F9-DB85-4714-B99C-90877E0D836D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61958" y="1392901"/>
            <a:ext cx="2565847" cy="338691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8118765" y="6040582"/>
            <a:ext cx="13767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Continued….</a:t>
            </a:r>
          </a:p>
        </p:txBody>
      </p:sp>
    </p:spTree>
    <p:extLst>
      <p:ext uri="{BB962C8B-B14F-4D97-AF65-F5344CB8AC3E}">
        <p14:creationId xmlns:p14="http://schemas.microsoft.com/office/powerpoint/2010/main" val="2654477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 Continued…Data Needed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pPr lvl="0"/>
            <a:r>
              <a:rPr lang="en-US" sz="2400" dirty="0"/>
              <a:t>Purpose: record the % of each food consumed on a tray and provide nutrition data for each food. </a:t>
            </a:r>
          </a:p>
          <a:p>
            <a:pPr lvl="0"/>
            <a:r>
              <a:rPr lang="en-US" sz="2400" dirty="0"/>
              <a:t>Food/meal intake data (to map in FHIR) </a:t>
            </a:r>
          </a:p>
          <a:p>
            <a:pPr marL="457200" lvl="1" indent="0">
              <a:buNone/>
            </a:pPr>
            <a:r>
              <a:rPr lang="en-US" sz="2400" dirty="0"/>
              <a:t>4. Date/time consumed </a:t>
            </a:r>
          </a:p>
          <a:p>
            <a:pPr marL="457200" lvl="1" indent="0">
              <a:buNone/>
            </a:pPr>
            <a:r>
              <a:rPr lang="en-US" sz="2400" dirty="0"/>
              <a:t>5. Estimated intake or recorded food consumed by meal </a:t>
            </a:r>
            <a:r>
              <a:rPr lang="en-US" sz="2400" dirty="0" smtClean="0"/>
              <a:t>(</a:t>
            </a:r>
            <a:r>
              <a:rPr lang="en-US" sz="2400" dirty="0"/>
              <a:t>made by diet tech, nursing staff or self-reported)   </a:t>
            </a:r>
          </a:p>
          <a:p>
            <a:pPr marL="914400" lvl="1" indent="-457200">
              <a:buAutoNum type="arabicPeriod" startAt="6"/>
            </a:pPr>
            <a:r>
              <a:rPr lang="en-US" sz="2400" dirty="0"/>
              <a:t>May need preparation techniques (depends on the source of this data)</a:t>
            </a:r>
          </a:p>
          <a:p>
            <a:pPr marL="914400" lvl="1" indent="-457200">
              <a:buAutoNum type="arabicPeriod" startAt="6"/>
            </a:pPr>
            <a:r>
              <a:rPr lang="en-US" sz="2400" dirty="0"/>
              <a:t>Referenced nutrient composition source item (USDA, INFOODS, Other) (multiple nutrients and </a:t>
            </a:r>
            <a:r>
              <a:rPr lang="en-US" sz="2400" dirty="0" smtClean="0"/>
              <a:t>quantities)</a:t>
            </a:r>
          </a:p>
          <a:p>
            <a:pPr marL="457200" lvl="1" indent="0">
              <a:buNone/>
            </a:pPr>
            <a:r>
              <a:rPr lang="en-US" sz="2400" dirty="0" smtClean="0">
                <a:solidFill>
                  <a:srgbClr val="717171"/>
                </a:solidFill>
              </a:rPr>
              <a:t>		</a:t>
            </a:r>
            <a:r>
              <a:rPr lang="en-US" sz="2400" i="1" dirty="0" smtClean="0">
                <a:solidFill>
                  <a:srgbClr val="717171"/>
                </a:solidFill>
              </a:rPr>
              <a:t>Nutrient </a:t>
            </a:r>
            <a:r>
              <a:rPr lang="en-US" sz="2400" i="1" dirty="0">
                <a:solidFill>
                  <a:srgbClr val="717171"/>
                </a:solidFill>
              </a:rPr>
              <a:t>data would likely be sent from a food/nutrition system (</a:t>
            </a:r>
            <a:r>
              <a:rPr lang="en-US" sz="2400" i="1" dirty="0" err="1">
                <a:solidFill>
                  <a:srgbClr val="717171"/>
                </a:solidFill>
              </a:rPr>
              <a:t>ie</a:t>
            </a:r>
            <a:r>
              <a:rPr lang="en-US" sz="2400" i="1" dirty="0">
                <a:solidFill>
                  <a:srgbClr val="717171"/>
                </a:solidFill>
              </a:rPr>
              <a:t>: </a:t>
            </a:r>
            <a:r>
              <a:rPr lang="en-US" sz="2400" i="1" dirty="0" smtClean="0">
                <a:solidFill>
                  <a:srgbClr val="717171"/>
                </a:solidFill>
              </a:rPr>
              <a:t>			CBORD </a:t>
            </a:r>
            <a:r>
              <a:rPr lang="en-US" sz="2400" i="1" dirty="0">
                <a:solidFill>
                  <a:srgbClr val="717171"/>
                </a:solidFill>
              </a:rPr>
              <a:t>or Fitbit or similar) to the EHR. So in this case there wouldn’t </a:t>
            </a:r>
            <a:endParaRPr lang="en-US" sz="2400" i="1" dirty="0" smtClean="0">
              <a:solidFill>
                <a:srgbClr val="717171"/>
              </a:solidFill>
            </a:endParaRPr>
          </a:p>
          <a:p>
            <a:pPr marL="457200" lvl="1" indent="0">
              <a:buNone/>
            </a:pPr>
            <a:r>
              <a:rPr lang="en-US" sz="2400" i="1" dirty="0"/>
              <a:t>	</a:t>
            </a:r>
            <a:r>
              <a:rPr lang="en-US" sz="2400" i="1" dirty="0" smtClean="0"/>
              <a:t>	</a:t>
            </a:r>
            <a:r>
              <a:rPr lang="en-US" sz="2400" i="1" dirty="0" smtClean="0">
                <a:solidFill>
                  <a:srgbClr val="717171"/>
                </a:solidFill>
              </a:rPr>
              <a:t>be </a:t>
            </a:r>
            <a:r>
              <a:rPr lang="en-US" sz="2400" i="1" dirty="0">
                <a:solidFill>
                  <a:srgbClr val="717171"/>
                </a:solidFill>
              </a:rPr>
              <a:t>the need to have Prep Techniques (baked vs fried for example). </a:t>
            </a:r>
            <a:r>
              <a:rPr lang="en-US" sz="2400" i="1" dirty="0" smtClean="0">
                <a:solidFill>
                  <a:srgbClr val="717171"/>
                </a:solidFill>
              </a:rPr>
              <a:t>			CBORD </a:t>
            </a:r>
            <a:r>
              <a:rPr lang="en-US" sz="2400" i="1" dirty="0">
                <a:solidFill>
                  <a:srgbClr val="717171"/>
                </a:solidFill>
              </a:rPr>
              <a:t>(or similar) would just send the nutrients associated w/ that </a:t>
            </a:r>
            <a:r>
              <a:rPr lang="en-US" sz="2400" i="1" dirty="0" smtClean="0">
                <a:solidFill>
                  <a:srgbClr val="717171"/>
                </a:solidFill>
              </a:rPr>
              <a:t>		food </a:t>
            </a:r>
            <a:r>
              <a:rPr lang="en-US" sz="2400" i="1" dirty="0">
                <a:solidFill>
                  <a:srgbClr val="717171"/>
                </a:solidFill>
              </a:rPr>
              <a:t>item.</a:t>
            </a:r>
          </a:p>
          <a:p>
            <a:pPr marL="0" indent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C68C5F9-DB85-4714-B99C-90877E0D836D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4856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 Case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sz="2400" dirty="0"/>
              <a:t>CrowdHealth/R&amp;D Engineering (Antonio </a:t>
            </a:r>
            <a:r>
              <a:rPr lang="en-US" sz="2400" dirty="0" err="1"/>
              <a:t>DiNegro</a:t>
            </a:r>
            <a:r>
              <a:rPr lang="en-US" sz="2400" dirty="0"/>
              <a:t>)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C68C5F9-DB85-4714-B99C-90877E0D836D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5" name="Segnaposto testo 1"/>
          <p:cNvSpPr txBox="1">
            <a:spLocks/>
          </p:cNvSpPr>
          <p:nvPr/>
        </p:nvSpPr>
        <p:spPr>
          <a:xfrm>
            <a:off x="2313710" y="1600268"/>
            <a:ext cx="6691745" cy="4800533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spcAft>
                <a:spcPts val="1600"/>
              </a:spcAft>
              <a:buNone/>
            </a:pPr>
            <a:r>
              <a:rPr lang="en-US" sz="2400" dirty="0">
                <a:solidFill>
                  <a:srgbClr val="39683E"/>
                </a:solidFill>
                <a:latin typeface="Tahoma" pitchFamily="34" charset="0"/>
                <a:cs typeface="Tahoma" pitchFamily="34" charset="0"/>
              </a:rPr>
              <a:t>High level objectives: </a:t>
            </a:r>
          </a:p>
          <a:p>
            <a:pPr algn="just">
              <a:spcAft>
                <a:spcPts val="1600"/>
              </a:spcAft>
            </a:pPr>
            <a:r>
              <a:rPr lang="en-US" sz="2400" dirty="0">
                <a:solidFill>
                  <a:srgbClr val="39683E"/>
                </a:solidFill>
                <a:latin typeface="Tahoma" pitchFamily="34" charset="0"/>
                <a:cs typeface="Tahoma" pitchFamily="34" charset="0"/>
              </a:rPr>
              <a:t>5 portion of fruit OR vegetables per day.</a:t>
            </a:r>
          </a:p>
          <a:p>
            <a:pPr algn="just">
              <a:spcAft>
                <a:spcPts val="1600"/>
              </a:spcAft>
            </a:pPr>
            <a:r>
              <a:rPr lang="en-US" sz="2400" dirty="0">
                <a:solidFill>
                  <a:srgbClr val="39683E"/>
                </a:solidFill>
                <a:latin typeface="Tahoma" pitchFamily="34" charset="0"/>
                <a:cs typeface="Tahoma" pitchFamily="34" charset="0"/>
              </a:rPr>
              <a:t>No more than 30% of fats per day.</a:t>
            </a:r>
          </a:p>
          <a:p>
            <a:pPr algn="just">
              <a:spcAft>
                <a:spcPts val="1600"/>
              </a:spcAft>
            </a:pPr>
            <a:r>
              <a:rPr lang="en-US" sz="2400" dirty="0">
                <a:solidFill>
                  <a:srgbClr val="39683E"/>
                </a:solidFill>
                <a:latin typeface="Tahoma" pitchFamily="34" charset="0"/>
                <a:cs typeface="Tahoma" pitchFamily="34" charset="0"/>
              </a:rPr>
              <a:t>Maximum 1 sweet per week.</a:t>
            </a:r>
          </a:p>
          <a:p>
            <a:pPr marL="0" indent="0" algn="just">
              <a:spcAft>
                <a:spcPts val="1600"/>
              </a:spcAft>
              <a:buNone/>
            </a:pPr>
            <a:r>
              <a:rPr lang="en-US" sz="2400" dirty="0">
                <a:solidFill>
                  <a:srgbClr val="39683E"/>
                </a:solidFill>
                <a:latin typeface="Tahoma" pitchFamily="34" charset="0"/>
                <a:cs typeface="Tahoma" pitchFamily="34" charset="0"/>
              </a:rPr>
              <a:t>Meal-by-meal plan</a:t>
            </a:r>
          </a:p>
          <a:p>
            <a:pPr marL="0" indent="0" algn="just">
              <a:spcAft>
                <a:spcPts val="1600"/>
              </a:spcAft>
              <a:buNone/>
            </a:pPr>
            <a:r>
              <a:rPr lang="en-US" sz="2400" dirty="0">
                <a:solidFill>
                  <a:srgbClr val="39683E"/>
                </a:solidFill>
                <a:latin typeface="Tahoma" pitchFamily="34" charset="0"/>
                <a:cs typeface="Tahoma" pitchFamily="34" charset="0"/>
              </a:rPr>
              <a:t>Food diary item</a:t>
            </a:r>
          </a:p>
          <a:p>
            <a:pPr algn="just">
              <a:spcAft>
                <a:spcPts val="1600"/>
              </a:spcAft>
            </a:pPr>
            <a:endParaRPr lang="en-US" sz="2133" b="1" spc="-133" dirty="0">
              <a:latin typeface="Arial"/>
              <a:cs typeface="Arial"/>
            </a:endParaRPr>
          </a:p>
        </p:txBody>
      </p:sp>
      <p:sp>
        <p:nvSpPr>
          <p:cNvPr id="6" name="Shape 79"/>
          <p:cNvSpPr>
            <a:spLocks noChangeArrowheads="1"/>
          </p:cNvSpPr>
          <p:nvPr/>
        </p:nvSpPr>
        <p:spPr bwMode="auto">
          <a:xfrm>
            <a:off x="8607144" y="5831169"/>
            <a:ext cx="1918839" cy="451336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square" lIns="121917" tIns="121917" rIns="121917" bIns="121917">
            <a:spAutoFit/>
          </a:bodyPr>
          <a:lstStyle/>
          <a:p>
            <a:pPr hangingPunct="0"/>
            <a:r>
              <a:rPr lang="it-IT" sz="1333" dirty="0">
                <a:latin typeface="Arial Black" panose="020B0A04020102020204" pitchFamily="34" charset="0"/>
                <a:ea typeface="Segoe UI" pitchFamily="34" charset="0"/>
                <a:cs typeface="Arial" panose="020B0604020202020204" pitchFamily="34" charset="0"/>
                <a:sym typeface="Segoe UI" pitchFamily="34" charset="0"/>
              </a:rPr>
              <a:t>www.eng.it</a:t>
            </a:r>
          </a:p>
        </p:txBody>
      </p:sp>
    </p:spTree>
    <p:extLst>
      <p:ext uri="{BB962C8B-B14F-4D97-AF65-F5344CB8AC3E}">
        <p14:creationId xmlns:p14="http://schemas.microsoft.com/office/powerpoint/2010/main" val="38451462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FHIR Observation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C68C5F9-DB85-4714-B99C-90877E0D836D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2"/>
          </p:nvPr>
        </p:nvSpPr>
        <p:spPr>
          <a:xfrm>
            <a:off x="609600" y="858982"/>
            <a:ext cx="10668000" cy="5375564"/>
          </a:xfrm>
        </p:spPr>
        <p:txBody>
          <a:bodyPr/>
          <a:lstStyle/>
          <a:p>
            <a:r>
              <a:rPr lang="en-US" sz="2800" dirty="0"/>
              <a:t>Limitations if using for Nutrient Intake: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/>
              <a:t>Issue of having many foods with many nutrients and nutrient values for a tray intake observation - the observation seemed to be the tray, and bundling all the foods seemed to complicate the case. Food items 0:*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/>
              <a:t>Considerable transition code would be needed to group a set of observations and assign consistent properties (e.g. delivery time).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/>
              <a:t>Extensions to Observation necessary, which would have some data repeated unnecessarily.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/>
              <a:t>Business logic would be required to prevent  unwanted updates to a sub-part of a grouping.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/>
              <a:t>For Nutrition Care Process components, there is a need to separate out by category to use it) data is flowing thru it e.g. Menus/Intake –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5202922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Nutrition Intake Example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C68C5F9-DB85-4714-B99C-90877E0D836D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04800" y="1028079"/>
            <a:ext cx="10044546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Need query to get entire set in one “chunk”</a:t>
            </a:r>
          </a:p>
          <a:p>
            <a:pPr lvl="1"/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Lunch (date) – [tray]</a:t>
            </a:r>
          </a:p>
          <a:p>
            <a:pPr lvl="1"/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Delivery date/time (derive when they ate this – between 11 AM and Noon)</a:t>
            </a:r>
          </a:p>
          <a:p>
            <a:pPr lvl="2"/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(glycemic control needs this graphed across the day/week/month and mapped to the insulin/medication administration)</a:t>
            </a:r>
          </a:p>
          <a:p>
            <a:pPr lvl="1"/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Planned or Consumed (estimated intake)</a:t>
            </a:r>
          </a:p>
          <a:p>
            <a:pPr lvl="2"/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Food 1 (unit) – Milk, Skim</a:t>
            </a:r>
          </a:p>
          <a:p>
            <a:pPr lvl="3"/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Qty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8 </a:t>
            </a:r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fl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oz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pPr lvl="3"/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% consumed – 50%</a:t>
            </a:r>
          </a:p>
          <a:p>
            <a:pPr lvl="3"/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Nutrient 1 (value  - unit), e.g., Calories (kcal) </a:t>
            </a:r>
          </a:p>
          <a:p>
            <a:pPr lvl="3"/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Nutrient 2 (value – unit)</a:t>
            </a:r>
          </a:p>
          <a:p>
            <a:pPr lvl="3"/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Many more . . . </a:t>
            </a:r>
          </a:p>
          <a:p>
            <a:pPr lvl="2"/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Food 2 (unit)</a:t>
            </a:r>
          </a:p>
          <a:p>
            <a:pPr lvl="3"/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Qty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consumed</a:t>
            </a:r>
          </a:p>
          <a:p>
            <a:pPr lvl="3"/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Nutrient 1 (value  - unit)</a:t>
            </a:r>
          </a:p>
          <a:p>
            <a:pPr lvl="2"/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Food 3</a:t>
            </a:r>
          </a:p>
          <a:p>
            <a:pPr lvl="3"/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Qty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consumed</a:t>
            </a:r>
          </a:p>
          <a:p>
            <a:pPr lvl="3"/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Nutrient 1 (value  - unit)</a:t>
            </a:r>
          </a:p>
        </p:txBody>
      </p:sp>
    </p:spTree>
    <p:extLst>
      <p:ext uri="{BB962C8B-B14F-4D97-AF65-F5344CB8AC3E}">
        <p14:creationId xmlns:p14="http://schemas.microsoft.com/office/powerpoint/2010/main" val="24431574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Observation </a:t>
            </a:r>
            <a:r>
              <a:rPr lang="en-US" dirty="0" smtClean="0"/>
              <a:t>Structure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dirty="0" smtClean="0"/>
              <a:t>is not capable as needed for the diet intake. (Array 1 below)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C68C5F9-DB85-4714-B99C-90877E0D836D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72366822"/>
              </p:ext>
            </p:extLst>
          </p:nvPr>
        </p:nvGraphicFramePr>
        <p:xfrm>
          <a:off x="1477168" y="2465821"/>
          <a:ext cx="9237663" cy="1703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2" name="Worksheet" r:id="rId3" imgW="8099954" imgH="1493489" progId="Excel.Sheet.12">
                  <p:embed/>
                </p:oleObj>
              </mc:Choice>
              <mc:Fallback>
                <p:oleObj name="Worksheet" r:id="rId3" imgW="8099954" imgH="1493489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477168" y="2465821"/>
                        <a:ext cx="9237663" cy="17033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583467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000" dirty="0">
                <a:solidFill>
                  <a:srgbClr val="39683E"/>
                </a:solidFill>
                <a:latin typeface="Tahoma" pitchFamily="34" charset="0"/>
                <a:cs typeface="Tahoma" pitchFamily="34" charset="0"/>
              </a:rPr>
              <a:t>FHIR Resource-Options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71600"/>
            <a:ext cx="10515600" cy="4805363"/>
          </a:xfrm>
        </p:spPr>
        <p:txBody>
          <a:bodyPr>
            <a:normAutofit fontScale="92500" lnSpcReduction="10000"/>
          </a:bodyPr>
          <a:lstStyle/>
          <a:p>
            <a:r>
              <a:rPr lang="en-US" sz="3100" dirty="0" smtClean="0">
                <a:solidFill>
                  <a:srgbClr val="39683E"/>
                </a:solidFill>
                <a:latin typeface="Tahoma" pitchFamily="34" charset="0"/>
                <a:cs typeface="Tahoma" pitchFamily="34" charset="0"/>
              </a:rPr>
              <a:t>What </a:t>
            </a:r>
            <a:r>
              <a:rPr lang="en-US" sz="3100" dirty="0">
                <a:solidFill>
                  <a:srgbClr val="39683E"/>
                </a:solidFill>
                <a:latin typeface="Tahoma" pitchFamily="34" charset="0"/>
                <a:cs typeface="Tahoma" pitchFamily="34" charset="0"/>
              </a:rPr>
              <a:t>do we need for Nutrition overall for future?</a:t>
            </a:r>
          </a:p>
          <a:p>
            <a:pPr lvl="1"/>
            <a:r>
              <a:rPr lang="en-US" sz="2600" dirty="0">
                <a:solidFill>
                  <a:srgbClr val="39683E"/>
                </a:solidFill>
                <a:latin typeface="Tahoma" pitchFamily="34" charset="0"/>
                <a:cs typeface="Tahoma" pitchFamily="34" charset="0"/>
              </a:rPr>
              <a:t>Are there designs that can allow for reuse for other nutrition concepts in the future (then profile it)?</a:t>
            </a:r>
          </a:p>
          <a:p>
            <a:pPr lvl="1"/>
            <a:r>
              <a:rPr lang="en-US" sz="2600" dirty="0">
                <a:solidFill>
                  <a:srgbClr val="39683E"/>
                </a:solidFill>
                <a:latin typeface="Tahoma" pitchFamily="34" charset="0"/>
                <a:cs typeface="Tahoma" pitchFamily="34" charset="0"/>
              </a:rPr>
              <a:t>What name should we use?  </a:t>
            </a:r>
          </a:p>
          <a:p>
            <a:pPr lvl="3"/>
            <a:r>
              <a:rPr lang="en-US" sz="2600" dirty="0" err="1">
                <a:solidFill>
                  <a:srgbClr val="39683E"/>
                </a:solidFill>
                <a:latin typeface="Tahoma" pitchFamily="34" charset="0"/>
                <a:cs typeface="Tahoma" pitchFamily="34" charset="0"/>
              </a:rPr>
              <a:t>NutritionServices</a:t>
            </a:r>
            <a:endParaRPr lang="en-US" sz="2600" dirty="0">
              <a:solidFill>
                <a:srgbClr val="39683E"/>
              </a:solidFill>
              <a:latin typeface="Tahoma" pitchFamily="34" charset="0"/>
              <a:cs typeface="Tahoma" pitchFamily="34" charset="0"/>
            </a:endParaRPr>
          </a:p>
          <a:p>
            <a:pPr lvl="3"/>
            <a:r>
              <a:rPr lang="en-US" sz="2600" dirty="0" err="1">
                <a:solidFill>
                  <a:srgbClr val="39683E"/>
                </a:solidFill>
                <a:latin typeface="Tahoma" pitchFamily="34" charset="0"/>
                <a:cs typeface="Tahoma" pitchFamily="34" charset="0"/>
              </a:rPr>
              <a:t>NutritionStatement</a:t>
            </a:r>
            <a:endParaRPr lang="en-US" sz="2600" dirty="0">
              <a:solidFill>
                <a:srgbClr val="39683E"/>
              </a:solidFill>
              <a:latin typeface="Tahoma" pitchFamily="34" charset="0"/>
              <a:cs typeface="Tahoma" pitchFamily="34" charset="0"/>
            </a:endParaRPr>
          </a:p>
          <a:p>
            <a:pPr lvl="1"/>
            <a:r>
              <a:rPr lang="en-US" sz="2600" dirty="0">
                <a:solidFill>
                  <a:srgbClr val="39683E"/>
                </a:solidFill>
                <a:latin typeface="Tahoma" pitchFamily="34" charset="0"/>
                <a:cs typeface="Tahoma" pitchFamily="34" charset="0"/>
              </a:rPr>
              <a:t>Propose same resource to use for suggested meal plan (menu) &amp; intake – same structure needed</a:t>
            </a:r>
          </a:p>
          <a:p>
            <a:pPr lvl="2"/>
            <a:r>
              <a:rPr lang="en-US" sz="2600" dirty="0">
                <a:solidFill>
                  <a:srgbClr val="39683E"/>
                </a:solidFill>
                <a:latin typeface="Tahoma" pitchFamily="34" charset="0"/>
                <a:cs typeface="Tahoma" pitchFamily="34" charset="0"/>
              </a:rPr>
              <a:t>Formula Administration (enteral/parenteral?)</a:t>
            </a:r>
          </a:p>
          <a:p>
            <a:pPr lvl="2"/>
            <a:r>
              <a:rPr lang="en-US" sz="2600" dirty="0">
                <a:solidFill>
                  <a:srgbClr val="39683E"/>
                </a:solidFill>
                <a:latin typeface="Tahoma" pitchFamily="34" charset="0"/>
                <a:cs typeface="Tahoma" pitchFamily="34" charset="0"/>
              </a:rPr>
              <a:t>NCP – Nutrition </a:t>
            </a:r>
            <a:r>
              <a:rPr lang="en-US" sz="2600" dirty="0" err="1">
                <a:solidFill>
                  <a:srgbClr val="39683E"/>
                </a:solidFill>
                <a:latin typeface="Tahoma" pitchFamily="34" charset="0"/>
                <a:cs typeface="Tahoma" pitchFamily="34" charset="0"/>
              </a:rPr>
              <a:t>Dx</a:t>
            </a:r>
            <a:r>
              <a:rPr lang="en-US" sz="2600" dirty="0">
                <a:solidFill>
                  <a:srgbClr val="39683E"/>
                </a:solidFill>
                <a:latin typeface="Tahoma" pitchFamily="34" charset="0"/>
                <a:cs typeface="Tahoma" pitchFamily="34" charset="0"/>
              </a:rPr>
              <a:t> or nutrition Inventions (non-food related) e.g. education/counseling</a:t>
            </a:r>
          </a:p>
          <a:p>
            <a:pPr lvl="2"/>
            <a:r>
              <a:rPr lang="en-US" sz="2600" dirty="0">
                <a:solidFill>
                  <a:srgbClr val="39683E"/>
                </a:solidFill>
                <a:latin typeface="Tahoma" pitchFamily="34" charset="0"/>
                <a:cs typeface="Tahoma" pitchFamily="34" charset="0"/>
              </a:rPr>
              <a:t>What about assessment?  </a:t>
            </a:r>
          </a:p>
          <a:p>
            <a:pPr lvl="2"/>
            <a:r>
              <a:rPr lang="en-US" sz="2600" dirty="0">
                <a:solidFill>
                  <a:srgbClr val="39683E"/>
                </a:solidFill>
                <a:latin typeface="Tahoma" pitchFamily="34" charset="0"/>
                <a:cs typeface="Tahoma" pitchFamily="34" charset="0"/>
              </a:rPr>
              <a:t>Nutrition Care Process (NCP)</a:t>
            </a:r>
          </a:p>
          <a:p>
            <a:pPr lvl="1"/>
            <a:endParaRPr lang="en-US" sz="16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4625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 ADA General Layout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708</TotalTime>
  <Words>778</Words>
  <Application>Microsoft Office PowerPoint</Application>
  <PresentationFormat>Widescreen</PresentationFormat>
  <Paragraphs>92</Paragraphs>
  <Slides>9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3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21" baseType="lpstr">
      <vt:lpstr>ＭＳ Ｐゴシック</vt:lpstr>
      <vt:lpstr>Arial</vt:lpstr>
      <vt:lpstr>Arial Black</vt:lpstr>
      <vt:lpstr>Calibri</vt:lpstr>
      <vt:lpstr>Calibri Light</vt:lpstr>
      <vt:lpstr>Myriad Pro</vt:lpstr>
      <vt:lpstr>Segoe UI</vt:lpstr>
      <vt:lpstr>Tahoma</vt:lpstr>
      <vt:lpstr> ADA General Layouts</vt:lpstr>
      <vt:lpstr>1_Office Theme</vt:lpstr>
      <vt:lpstr>Office Theme</vt:lpstr>
      <vt:lpstr>Worksheet</vt:lpstr>
      <vt:lpstr>PowerPoint Presentation</vt:lpstr>
      <vt:lpstr>FHIR Resources for Nutrition - Background   </vt:lpstr>
      <vt:lpstr>Use Case 1 </vt:lpstr>
      <vt:lpstr> Continued…Data Needed</vt:lpstr>
      <vt:lpstr>Use Case 2</vt:lpstr>
      <vt:lpstr>FHIR Observation </vt:lpstr>
      <vt:lpstr>Nutrition Intake Example</vt:lpstr>
      <vt:lpstr>Observation Structure </vt:lpstr>
      <vt:lpstr>FHIR Resource-Options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HL7 Nutrition on FHIR – Call Agenda July 25, 2017</dc:title>
  <dc:creator>Margaret Dittloff</dc:creator>
  <cp:lastModifiedBy>Lindsey Hoggle</cp:lastModifiedBy>
  <cp:revision>48</cp:revision>
  <dcterms:created xsi:type="dcterms:W3CDTF">2017-07-25T21:42:08Z</dcterms:created>
  <dcterms:modified xsi:type="dcterms:W3CDTF">2017-12-07T20:56:34Z</dcterms:modified>
</cp:coreProperties>
</file>