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 id="2147483668" r:id="rId2"/>
  </p:sldMasterIdLst>
  <p:sldIdLst>
    <p:sldId id="258" r:id="rId3"/>
    <p:sldId id="261" r:id="rId4"/>
    <p:sldId id="262" r:id="rId5"/>
    <p:sldId id="26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3" autoAdjust="0"/>
    <p:restoredTop sz="94660"/>
  </p:normalViewPr>
  <p:slideViewPr>
    <p:cSldViewPr snapToGrid="0">
      <p:cViewPr varScale="1">
        <p:scale>
          <a:sx n="90" d="100"/>
          <a:sy n="90" d="100"/>
        </p:scale>
        <p:origin x="25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descr="CBIIT_cover.JPG"/>
          <p:cNvPicPr>
            <a:picLocks noChangeAspect="1"/>
          </p:cNvPicPr>
          <p:nvPr userDrawn="1"/>
        </p:nvPicPr>
        <p:blipFill>
          <a:blip r:embed="rId2" cstate="print"/>
          <a:stretch>
            <a:fillRect/>
          </a:stretch>
        </p:blipFill>
        <p:spPr>
          <a:xfrm>
            <a:off x="0" y="0"/>
            <a:ext cx="12192000" cy="6858000"/>
          </a:xfrm>
          <a:prstGeom prst="rect">
            <a:avLst/>
          </a:prstGeom>
        </p:spPr>
      </p:pic>
      <p:sp>
        <p:nvSpPr>
          <p:cNvPr id="2" name="Title 1"/>
          <p:cNvSpPr>
            <a:spLocks noGrp="1"/>
          </p:cNvSpPr>
          <p:nvPr>
            <p:ph type="ctrTitle"/>
          </p:nvPr>
        </p:nvSpPr>
        <p:spPr>
          <a:xfrm>
            <a:off x="2743200" y="4114801"/>
            <a:ext cx="9042400" cy="609599"/>
          </a:xfrm>
        </p:spPr>
        <p:txBody>
          <a:bodyPr>
            <a:normAutofit/>
          </a:bodyPr>
          <a:lstStyle>
            <a:lvl1pPr algn="r">
              <a:defRPr sz="2800" b="1">
                <a:solidFill>
                  <a:srgbClr val="004065"/>
                </a:solidFill>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743200" y="4876799"/>
            <a:ext cx="9042400" cy="762001"/>
          </a:xfrm>
        </p:spPr>
        <p:txBody>
          <a:bodyPr>
            <a:normAutofit/>
          </a:bodyPr>
          <a:lstStyle>
            <a:lvl1pPr marL="0" indent="0" algn="r">
              <a:buNone/>
              <a:defRPr sz="1800" b="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263636883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5" name="Picture 4" descr="CBIIT_inside.JPG"/>
          <p:cNvPicPr>
            <a:picLocks noChangeAspect="1"/>
          </p:cNvPicPr>
          <p:nvPr userDrawn="1"/>
        </p:nvPicPr>
        <p:blipFill>
          <a:blip r:embed="rId2" cstate="print"/>
          <a:stretch>
            <a:fillRect/>
          </a:stretch>
        </p:blipFill>
        <p:spPr>
          <a:xfrm>
            <a:off x="0" y="0"/>
            <a:ext cx="12192000" cy="6858000"/>
          </a:xfrm>
          <a:prstGeom prst="rect">
            <a:avLst/>
          </a:prstGeom>
        </p:spPr>
      </p:pic>
      <p:sp>
        <p:nvSpPr>
          <p:cNvPr id="2" name="Title 1"/>
          <p:cNvSpPr>
            <a:spLocks noGrp="1"/>
          </p:cNvSpPr>
          <p:nvPr>
            <p:ph type="title"/>
          </p:nvPr>
        </p:nvSpPr>
        <p:spPr>
          <a:xfrm>
            <a:off x="609600" y="274638"/>
            <a:ext cx="10972800" cy="563562"/>
          </a:xfrm>
        </p:spPr>
        <p:txBody>
          <a:bodyPr>
            <a:normAutofit/>
          </a:bodyPr>
          <a:lstStyle>
            <a:lvl1pPr algn="l">
              <a:defRPr sz="2800" b="1">
                <a:solidFill>
                  <a:srgbClr val="004065"/>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09600" y="914401"/>
            <a:ext cx="10972800" cy="5029200"/>
          </a:xfrm>
        </p:spPr>
        <p:txBody>
          <a:bodyPr>
            <a:normAutofit/>
          </a:bodyPr>
          <a:lstStyle>
            <a:lvl1pPr>
              <a:buClr>
                <a:srgbClr val="00ADF1"/>
              </a:buClr>
              <a:defRPr sz="2400">
                <a:latin typeface="Arial" pitchFamily="34" charset="0"/>
                <a:cs typeface="Arial" pitchFamily="34" charset="0"/>
              </a:defRPr>
            </a:lvl1pPr>
            <a:lvl2pPr>
              <a:buClr>
                <a:srgbClr val="00ADF1"/>
              </a:buClr>
              <a:defRPr sz="2200">
                <a:latin typeface="Arial" pitchFamily="34" charset="0"/>
                <a:cs typeface="Arial" pitchFamily="34" charset="0"/>
              </a:defRPr>
            </a:lvl2pPr>
            <a:lvl3pPr>
              <a:buClr>
                <a:srgbClr val="00ADF1"/>
              </a:buClr>
              <a:defRPr sz="2000">
                <a:latin typeface="Arial" pitchFamily="34" charset="0"/>
                <a:cs typeface="Arial" pitchFamily="34" charset="0"/>
              </a:defRPr>
            </a:lvl3pPr>
            <a:lvl4pPr>
              <a:buClr>
                <a:srgbClr val="00ADF1"/>
              </a:buClr>
              <a:defRPr sz="1800">
                <a:latin typeface="Arial" pitchFamily="34" charset="0"/>
                <a:cs typeface="Arial" pitchFamily="34" charset="0"/>
              </a:defRPr>
            </a:lvl4pPr>
            <a:lvl5pPr>
              <a:buClr>
                <a:srgbClr val="00ADF1"/>
              </a:buClr>
              <a:buFont typeface="Arial" pitchFamily="34" charset="0"/>
              <a:buChar char="•"/>
              <a:defRPr sz="18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203200" y="6430701"/>
            <a:ext cx="711200" cy="365125"/>
          </a:xfrm>
        </p:spPr>
        <p:txBody>
          <a:bodyPr/>
          <a:lstStyle>
            <a:lvl1pPr algn="l">
              <a:defRPr b="1">
                <a:solidFill>
                  <a:schemeClr val="bg1"/>
                </a:solidFill>
                <a:latin typeface="Arial" pitchFamily="34" charset="0"/>
                <a:cs typeface="Arial" pitchFamily="34" charset="0"/>
              </a:defRPr>
            </a:lvl1pPr>
          </a:lstStyle>
          <a:p>
            <a:fld id="{E471EB7D-9091-4FFC-9549-230ABD03EF0C}"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974868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B764AF-8565-43D1-A61B-EA6EB76CA0F8}" type="datetimeFigureOut">
              <a:rPr lang="en-US" smtClean="0">
                <a:solidFill>
                  <a:prstClr val="black">
                    <a:tint val="75000"/>
                  </a:prstClr>
                </a:solidFill>
              </a:rPr>
              <a:pPr/>
              <a:t>7/26/2016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500FCDD-28B7-4E77-8508-E05ECC0800C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39976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descr="CBIIT_cover.JPG"/>
          <p:cNvPicPr>
            <a:picLocks noChangeAspect="1"/>
          </p:cNvPicPr>
          <p:nvPr userDrawn="1"/>
        </p:nvPicPr>
        <p:blipFill>
          <a:blip r:embed="rId2" cstate="print"/>
          <a:stretch>
            <a:fillRect/>
          </a:stretch>
        </p:blipFill>
        <p:spPr>
          <a:xfrm>
            <a:off x="0" y="0"/>
            <a:ext cx="12192000" cy="6858000"/>
          </a:xfrm>
          <a:prstGeom prst="rect">
            <a:avLst/>
          </a:prstGeom>
        </p:spPr>
      </p:pic>
      <p:sp>
        <p:nvSpPr>
          <p:cNvPr id="2" name="Title 1"/>
          <p:cNvSpPr>
            <a:spLocks noGrp="1"/>
          </p:cNvSpPr>
          <p:nvPr>
            <p:ph type="ctrTitle"/>
          </p:nvPr>
        </p:nvSpPr>
        <p:spPr>
          <a:xfrm>
            <a:off x="2743200" y="4114801"/>
            <a:ext cx="9042400" cy="609599"/>
          </a:xfrm>
        </p:spPr>
        <p:txBody>
          <a:bodyPr>
            <a:normAutofit/>
          </a:bodyPr>
          <a:lstStyle>
            <a:lvl1pPr algn="r">
              <a:defRPr sz="2800" b="1">
                <a:solidFill>
                  <a:srgbClr val="004065"/>
                </a:solidFill>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743200" y="4876799"/>
            <a:ext cx="9042400" cy="762001"/>
          </a:xfrm>
        </p:spPr>
        <p:txBody>
          <a:bodyPr>
            <a:normAutofit/>
          </a:bodyPr>
          <a:lstStyle>
            <a:lvl1pPr marL="0" indent="0" algn="r">
              <a:buNone/>
              <a:defRPr sz="1800" b="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43123084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5" name="Picture 4" descr="CBIIT_inside.JPG"/>
          <p:cNvPicPr>
            <a:picLocks noChangeAspect="1"/>
          </p:cNvPicPr>
          <p:nvPr userDrawn="1"/>
        </p:nvPicPr>
        <p:blipFill>
          <a:blip r:embed="rId2" cstate="print"/>
          <a:stretch>
            <a:fillRect/>
          </a:stretch>
        </p:blipFill>
        <p:spPr>
          <a:xfrm>
            <a:off x="0" y="0"/>
            <a:ext cx="12192000" cy="6858000"/>
          </a:xfrm>
          <a:prstGeom prst="rect">
            <a:avLst/>
          </a:prstGeom>
        </p:spPr>
      </p:pic>
      <p:sp>
        <p:nvSpPr>
          <p:cNvPr id="2" name="Title 1"/>
          <p:cNvSpPr>
            <a:spLocks noGrp="1"/>
          </p:cNvSpPr>
          <p:nvPr>
            <p:ph type="title"/>
          </p:nvPr>
        </p:nvSpPr>
        <p:spPr>
          <a:xfrm>
            <a:off x="609600" y="274638"/>
            <a:ext cx="10972800" cy="563562"/>
          </a:xfrm>
        </p:spPr>
        <p:txBody>
          <a:bodyPr>
            <a:normAutofit/>
          </a:bodyPr>
          <a:lstStyle>
            <a:lvl1pPr algn="l">
              <a:defRPr sz="2800" b="1">
                <a:solidFill>
                  <a:srgbClr val="004065"/>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09600" y="914401"/>
            <a:ext cx="10972800" cy="5029200"/>
          </a:xfrm>
        </p:spPr>
        <p:txBody>
          <a:bodyPr>
            <a:normAutofit/>
          </a:bodyPr>
          <a:lstStyle>
            <a:lvl1pPr>
              <a:buClr>
                <a:srgbClr val="00ADF1"/>
              </a:buClr>
              <a:defRPr sz="2400">
                <a:latin typeface="Arial" pitchFamily="34" charset="0"/>
                <a:cs typeface="Arial" pitchFamily="34" charset="0"/>
              </a:defRPr>
            </a:lvl1pPr>
            <a:lvl2pPr>
              <a:buClr>
                <a:srgbClr val="00ADF1"/>
              </a:buClr>
              <a:defRPr sz="2200">
                <a:latin typeface="Arial" pitchFamily="34" charset="0"/>
                <a:cs typeface="Arial" pitchFamily="34" charset="0"/>
              </a:defRPr>
            </a:lvl2pPr>
            <a:lvl3pPr>
              <a:buClr>
                <a:srgbClr val="00ADF1"/>
              </a:buClr>
              <a:defRPr sz="2000">
                <a:latin typeface="Arial" pitchFamily="34" charset="0"/>
                <a:cs typeface="Arial" pitchFamily="34" charset="0"/>
              </a:defRPr>
            </a:lvl3pPr>
            <a:lvl4pPr>
              <a:buClr>
                <a:srgbClr val="00ADF1"/>
              </a:buClr>
              <a:defRPr sz="1800">
                <a:latin typeface="Arial" pitchFamily="34" charset="0"/>
                <a:cs typeface="Arial" pitchFamily="34" charset="0"/>
              </a:defRPr>
            </a:lvl4pPr>
            <a:lvl5pPr>
              <a:buClr>
                <a:srgbClr val="00ADF1"/>
              </a:buClr>
              <a:buFont typeface="Arial" pitchFamily="34" charset="0"/>
              <a:buChar char="•"/>
              <a:defRPr sz="18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203200" y="6430701"/>
            <a:ext cx="711200" cy="365125"/>
          </a:xfrm>
        </p:spPr>
        <p:txBody>
          <a:bodyPr/>
          <a:lstStyle>
            <a:lvl1pPr algn="l">
              <a:defRPr b="1">
                <a:solidFill>
                  <a:schemeClr val="bg1"/>
                </a:solidFill>
                <a:latin typeface="Arial" pitchFamily="34" charset="0"/>
                <a:cs typeface="Arial" pitchFamily="34" charset="0"/>
              </a:defRPr>
            </a:lvl1pPr>
          </a:lstStyle>
          <a:p>
            <a:fld id="{E471EB7D-9091-4FFC-9549-230ABD03EF0C}"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290723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B764AF-8565-43D1-A61B-EA6EB76CA0F8}" type="datetimeFigureOut">
              <a:rPr lang="en-US" smtClean="0">
                <a:solidFill>
                  <a:prstClr val="black">
                    <a:tint val="75000"/>
                  </a:prstClr>
                </a:solidFill>
              </a:rPr>
              <a:pPr/>
              <a:t>7/26/2016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500FCDD-28B7-4E77-8508-E05ECC0800C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500980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EBC12C-3FF2-490F-B986-C2AC94AB07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396523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EBC12C-3FF2-490F-B986-C2AC94AB07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1035323"/>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2971801"/>
            <a:ext cx="8077200" cy="609599"/>
          </a:xfrm>
        </p:spPr>
        <p:txBody>
          <a:bodyPr>
            <a:normAutofit fontScale="90000"/>
          </a:bodyPr>
          <a:lstStyle/>
          <a:p>
            <a:r>
              <a:rPr lang="en-US" dirty="0"/>
              <a:t>BRIDG</a:t>
            </a:r>
            <a:r>
              <a:rPr lang="en-US" dirty="0" smtClean="0"/>
              <a:t> Modeling Issue Discussion:  Adding ID data type and associated impact analysis</a:t>
            </a:r>
            <a:endParaRPr lang="en-US" b="1" dirty="0"/>
          </a:p>
        </p:txBody>
      </p:sp>
      <p:sp>
        <p:nvSpPr>
          <p:cNvPr id="3" name="Subtitle 2"/>
          <p:cNvSpPr>
            <a:spLocks noGrp="1"/>
          </p:cNvSpPr>
          <p:nvPr>
            <p:ph type="subTitle" idx="1"/>
          </p:nvPr>
        </p:nvSpPr>
        <p:spPr>
          <a:xfrm>
            <a:off x="3505200" y="4953001"/>
            <a:ext cx="6781800" cy="762001"/>
          </a:xfrm>
        </p:spPr>
        <p:txBody>
          <a:bodyPr>
            <a:normAutofit/>
          </a:bodyPr>
          <a:lstStyle/>
          <a:p>
            <a:r>
              <a:rPr lang="en-US" b="1" dirty="0"/>
              <a:t>Julie Evans, Hugh Glover, Wendy Ver Hoef</a:t>
            </a:r>
          </a:p>
          <a:p>
            <a:r>
              <a:rPr lang="en-US" b="1" dirty="0" smtClean="0"/>
              <a:t>07/12/2016</a:t>
            </a:r>
          </a:p>
          <a:p>
            <a:endParaRPr lang="en-US" b="1" dirty="0" smtClean="0"/>
          </a:p>
        </p:txBody>
      </p:sp>
    </p:spTree>
    <p:extLst>
      <p:ext uri="{BB962C8B-B14F-4D97-AF65-F5344CB8AC3E}">
        <p14:creationId xmlns:p14="http://schemas.microsoft.com/office/powerpoint/2010/main" val="2094579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4" name="Content Placeholder 3"/>
          <p:cNvSpPr>
            <a:spLocks noGrp="1"/>
          </p:cNvSpPr>
          <p:nvPr>
            <p:ph idx="1"/>
          </p:nvPr>
        </p:nvSpPr>
        <p:spPr>
          <a:xfrm>
            <a:off x="609600" y="914401"/>
            <a:ext cx="10972800" cy="5250872"/>
          </a:xfrm>
        </p:spPr>
        <p:txBody>
          <a:bodyPr>
            <a:normAutofit/>
          </a:bodyPr>
          <a:lstStyle/>
          <a:p>
            <a:r>
              <a:rPr lang="en-US" b="1" dirty="0" smtClean="0"/>
              <a:t>Background</a:t>
            </a:r>
            <a:r>
              <a:rPr lang="en-US" dirty="0" smtClean="0"/>
              <a:t>:  BRIDG has numerous Identifier classes each with a distinct purpose of identifying a single concept in the model and many additionally have an association to an Organization, </a:t>
            </a:r>
            <a:r>
              <a:rPr lang="en-US" dirty="0" err="1" smtClean="0"/>
              <a:t>SystemOfRecord</a:t>
            </a:r>
            <a:r>
              <a:rPr lang="en-US" dirty="0" smtClean="0"/>
              <a:t> or such to indicate the source</a:t>
            </a:r>
          </a:p>
          <a:p>
            <a:endParaRPr lang="en-US" dirty="0"/>
          </a:p>
          <a:p>
            <a:r>
              <a:rPr lang="en-US" dirty="0" smtClean="0"/>
              <a:t>Example:  </a:t>
            </a:r>
            <a:r>
              <a:rPr lang="en-US" dirty="0" err="1" smtClean="0"/>
              <a:t>OrganizationIdentifier</a:t>
            </a:r>
            <a:r>
              <a:rPr lang="en-US" dirty="0" smtClean="0"/>
              <a:t> and Organization</a:t>
            </a:r>
          </a:p>
          <a:p>
            <a:endParaRPr lang="en-US" dirty="0"/>
          </a:p>
          <a:p>
            <a:endParaRPr lang="en-US" dirty="0" smtClean="0"/>
          </a:p>
        </p:txBody>
      </p:sp>
      <p:pic>
        <p:nvPicPr>
          <p:cNvPr id="3" name="Picture 2"/>
          <p:cNvPicPr>
            <a:picLocks noChangeAspect="1"/>
          </p:cNvPicPr>
          <p:nvPr/>
        </p:nvPicPr>
        <p:blipFill rotWithShape="1">
          <a:blip r:embed="rId2"/>
          <a:srcRect l="4500" t="38190" r="59929" b="43143"/>
          <a:stretch/>
        </p:blipFill>
        <p:spPr>
          <a:xfrm>
            <a:off x="3165740" y="3570514"/>
            <a:ext cx="8481974" cy="2503715"/>
          </a:xfrm>
          <a:prstGeom prst="rect">
            <a:avLst/>
          </a:prstGeom>
          <a:ln w="19050">
            <a:solidFill>
              <a:schemeClr val="tx1"/>
            </a:solidFill>
          </a:ln>
        </p:spPr>
      </p:pic>
    </p:spTree>
    <p:extLst>
      <p:ext uri="{BB962C8B-B14F-4D97-AF65-F5344CB8AC3E}">
        <p14:creationId xmlns:p14="http://schemas.microsoft.com/office/powerpoint/2010/main" val="31293222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Requirement</a:t>
            </a:r>
            <a:endParaRPr lang="en-US" dirty="0"/>
          </a:p>
        </p:txBody>
      </p:sp>
      <p:sp>
        <p:nvSpPr>
          <p:cNvPr id="3" name="Content Placeholder 2"/>
          <p:cNvSpPr>
            <a:spLocks noGrp="1"/>
          </p:cNvSpPr>
          <p:nvPr>
            <p:ph idx="1"/>
          </p:nvPr>
        </p:nvSpPr>
        <p:spPr/>
        <p:txBody>
          <a:bodyPr>
            <a:normAutofit/>
          </a:bodyPr>
          <a:lstStyle/>
          <a:p>
            <a:r>
              <a:rPr lang="en-US" b="1" dirty="0"/>
              <a:t>U</a:t>
            </a:r>
            <a:r>
              <a:rPr lang="en-US" b="1" dirty="0" smtClean="0"/>
              <a:t>se </a:t>
            </a:r>
            <a:r>
              <a:rPr lang="en-US" b="1" dirty="0"/>
              <a:t>case</a:t>
            </a:r>
            <a:r>
              <a:rPr lang="en-US" dirty="0"/>
              <a:t>:  One of the vendors who has implemented a BRIDG-based model has suggested the addition of a new ID data type to simplify and standardize the structures capturing identifiers in the model</a:t>
            </a:r>
          </a:p>
          <a:p>
            <a:pPr lvl="1"/>
            <a:r>
              <a:rPr lang="en-US" dirty="0"/>
              <a:t>The vendor has a need to identify not just the source, but the type of </a:t>
            </a:r>
            <a:r>
              <a:rPr lang="en-US" dirty="0" smtClean="0"/>
              <a:t>source</a:t>
            </a:r>
          </a:p>
          <a:p>
            <a:pPr lvl="2"/>
            <a:r>
              <a:rPr lang="en-US" dirty="0"/>
              <a:t>Example types of sources:  </a:t>
            </a:r>
            <a:r>
              <a:rPr lang="en-US" dirty="0" smtClean="0"/>
              <a:t>NHS in UK, </a:t>
            </a:r>
            <a:r>
              <a:rPr lang="en-US" dirty="0"/>
              <a:t>local system, legacy data provided </a:t>
            </a:r>
            <a:r>
              <a:rPr lang="en-US"/>
              <a:t>second </a:t>
            </a:r>
            <a:r>
              <a:rPr lang="en-US" smtClean="0"/>
              <a:t>hand</a:t>
            </a:r>
            <a:endParaRPr lang="en-US" dirty="0" smtClean="0">
              <a:solidFill>
                <a:srgbClr val="FF0000"/>
              </a:solidFill>
            </a:endParaRPr>
          </a:p>
          <a:p>
            <a:pPr lvl="1"/>
            <a:r>
              <a:rPr lang="en-US" dirty="0" smtClean="0"/>
              <a:t>The vendor also needs to be able to identify what that source is with an identifier</a:t>
            </a:r>
          </a:p>
          <a:p>
            <a:pPr marL="457200" lvl="1"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E471EB7D-9091-4FFC-9549-230ABD03EF0C}" type="slidenum">
              <a:rPr lang="en-US" smtClean="0">
                <a:solidFill>
                  <a:prstClr val="white"/>
                </a:solidFill>
              </a:rPr>
              <a:pPr/>
              <a:t>3</a:t>
            </a:fld>
            <a:endParaRPr lang="en-US" dirty="0">
              <a:solidFill>
                <a:prstClr val="white"/>
              </a:solidFill>
            </a:endParaRPr>
          </a:p>
        </p:txBody>
      </p:sp>
    </p:spTree>
    <p:extLst>
      <p:ext uri="{BB962C8B-B14F-4D97-AF65-F5344CB8AC3E}">
        <p14:creationId xmlns:p14="http://schemas.microsoft.com/office/powerpoint/2010/main" val="2192774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Assessing Impact of the New Requirement</a:t>
            </a:r>
            <a:endParaRPr lang="en-US" dirty="0"/>
          </a:p>
        </p:txBody>
      </p:sp>
      <p:sp>
        <p:nvSpPr>
          <p:cNvPr id="3" name="Content Placeholder 2"/>
          <p:cNvSpPr>
            <a:spLocks noGrp="1"/>
          </p:cNvSpPr>
          <p:nvPr>
            <p:ph idx="1"/>
          </p:nvPr>
        </p:nvSpPr>
        <p:spPr/>
        <p:txBody>
          <a:bodyPr>
            <a:normAutofit/>
          </a:bodyPr>
          <a:lstStyle/>
          <a:p>
            <a:r>
              <a:rPr lang="en-US" dirty="0"/>
              <a:t>Need to review the entire BRIDG model and perform impact analysis to determine scope of changes to BRIDG and identify exactly which changes would be </a:t>
            </a:r>
            <a:r>
              <a:rPr lang="en-US" dirty="0" smtClean="0"/>
              <a:t>needed</a:t>
            </a:r>
            <a:endParaRPr lang="en-US" strike="sngStrike" dirty="0" smtClean="0"/>
          </a:p>
          <a:p>
            <a:pPr lvl="1"/>
            <a:r>
              <a:rPr lang="en-US" dirty="0"/>
              <a:t>e.g., replacing classes with a single multi-valued attribute means new attribute, drop class, drop associations, assess all different types of identifier assigners currently supported by BRIDG, how they would be supported in new pattern, ensure consistency with </a:t>
            </a:r>
            <a:r>
              <a:rPr lang="en-US" dirty="0" smtClean="0"/>
              <a:t>existing </a:t>
            </a:r>
            <a:r>
              <a:rPr lang="en-US" dirty="0"/>
              <a:t>pattern of modeling identifiers (pattern documented in BRIDG Modeling and Naming Conventions document in harmonization package), and new definitions for all semantics </a:t>
            </a:r>
            <a:r>
              <a:rPr lang="en-US" dirty="0" smtClean="0"/>
              <a:t>involved</a:t>
            </a:r>
            <a:endParaRPr lang="en-US" dirty="0"/>
          </a:p>
          <a:p>
            <a:r>
              <a:rPr lang="en-US" dirty="0"/>
              <a:t>Hugh volunteered to do the impact </a:t>
            </a:r>
            <a:r>
              <a:rPr lang="en-US" dirty="0" smtClean="0"/>
              <a:t>analysis, Julie Evans and Wendy Ver Hoef will review proposed change list, other volunteers welcome</a:t>
            </a:r>
            <a:endParaRPr lang="en-US" dirty="0">
              <a:solidFill>
                <a:srgbClr val="FF0000"/>
              </a:solidFill>
            </a:endParaRPr>
          </a:p>
          <a:p>
            <a:endParaRPr lang="en-US" dirty="0"/>
          </a:p>
        </p:txBody>
      </p:sp>
      <p:sp>
        <p:nvSpPr>
          <p:cNvPr id="4" name="Slide Number Placeholder 3"/>
          <p:cNvSpPr>
            <a:spLocks noGrp="1"/>
          </p:cNvSpPr>
          <p:nvPr>
            <p:ph type="sldNum" sz="quarter" idx="12"/>
          </p:nvPr>
        </p:nvSpPr>
        <p:spPr/>
        <p:txBody>
          <a:bodyPr/>
          <a:lstStyle/>
          <a:p>
            <a:fld id="{E471EB7D-9091-4FFC-9549-230ABD03EF0C}" type="slidenum">
              <a:rPr lang="en-US" smtClean="0">
                <a:solidFill>
                  <a:prstClr val="white"/>
                </a:solidFill>
              </a:rPr>
              <a:pPr/>
              <a:t>4</a:t>
            </a:fld>
            <a:endParaRPr lang="en-US" dirty="0">
              <a:solidFill>
                <a:prstClr val="white"/>
              </a:solidFill>
            </a:endParaRPr>
          </a:p>
        </p:txBody>
      </p:sp>
    </p:spTree>
    <p:extLst>
      <p:ext uri="{BB962C8B-B14F-4D97-AF65-F5344CB8AC3E}">
        <p14:creationId xmlns:p14="http://schemas.microsoft.com/office/powerpoint/2010/main" val="222586140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2280</TotalTime>
  <Words>278</Words>
  <Application>Microsoft Office PowerPoint</Application>
  <PresentationFormat>Widescreen</PresentationFormat>
  <Paragraphs>18</Paragraphs>
  <Slides>4</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4</vt:i4>
      </vt:variant>
    </vt:vector>
  </HeadingPairs>
  <TitlesOfParts>
    <vt:vector size="8" baseType="lpstr">
      <vt:lpstr>Arial</vt:lpstr>
      <vt:lpstr>Calibri</vt:lpstr>
      <vt:lpstr>1_Office Theme</vt:lpstr>
      <vt:lpstr>2_Office Theme</vt:lpstr>
      <vt:lpstr>BRIDG Modeling Issue Discussion:  Adding ID data type and associated impact analysis</vt:lpstr>
      <vt:lpstr>Introduction</vt:lpstr>
      <vt:lpstr>New Requirement</vt:lpstr>
      <vt:lpstr>Assessing Impact of the New Requirement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Two Items Needing Steering Committee Approval from the BRIDG Ballot Comment Reconciliation  HL7 May 2016 WGM</dc:title>
  <dc:creator>wverhoef</dc:creator>
  <cp:lastModifiedBy>wverhoef</cp:lastModifiedBy>
  <cp:revision>21</cp:revision>
  <dcterms:created xsi:type="dcterms:W3CDTF">2016-05-26T17:53:02Z</dcterms:created>
  <dcterms:modified xsi:type="dcterms:W3CDTF">2016-07-26T15:45:35Z</dcterms:modified>
</cp:coreProperties>
</file>