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4" r:id="rId2"/>
    <p:sldId id="275" r:id="rId3"/>
    <p:sldId id="274" r:id="rId4"/>
    <p:sldId id="276" r:id="rId5"/>
    <p:sldId id="277" r:id="rId6"/>
    <p:sldId id="278" r:id="rId7"/>
    <p:sldId id="279" r:id="rId8"/>
    <p:sldId id="281" r:id="rId9"/>
    <p:sldId id="282" r:id="rId10"/>
    <p:sldId id="285" r:id="rId11"/>
    <p:sldId id="280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355" autoAdjust="0"/>
    <p:restoredTop sz="86371" autoAdjust="0"/>
  </p:normalViewPr>
  <p:slideViewPr>
    <p:cSldViewPr>
      <p:cViewPr varScale="1">
        <p:scale>
          <a:sx n="82" d="100"/>
          <a:sy n="82" d="100"/>
        </p:scale>
        <p:origin x="56" y="96"/>
      </p:cViewPr>
      <p:guideLst>
        <p:guide orient="horz" pos="162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F0F72-DB45-4D85-921E-D365AB30651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B1911-FC7E-47B1-AAF4-7E37D3A70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84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B1911-FC7E-47B1-AAF4-7E37D3A708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6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9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1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3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4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9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0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1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0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9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8734A-526C-49A9-801E-390E7C480A0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C305E-3D25-4B32-98DA-975F2A5C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0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FHIR – </a:t>
            </a:r>
            <a:r>
              <a:rPr lang="en-US" dirty="0" err="1"/>
              <a:t>DICOMweb</a:t>
            </a:r>
            <a:r>
              <a:rPr lang="en-US" dirty="0"/>
              <a:t> use cases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76550"/>
            <a:ext cx="6400800" cy="1314450"/>
          </a:xfrm>
        </p:spPr>
        <p:txBody>
          <a:bodyPr/>
          <a:lstStyle/>
          <a:p>
            <a:r>
              <a:rPr lang="en-US" dirty="0"/>
              <a:t>F. Behlen</a:t>
            </a:r>
          </a:p>
          <a:p>
            <a:r>
              <a:rPr lang="en-US" dirty="0"/>
              <a:t>IIWG/WG20 Tuesday Q3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717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PACS-Driven Workflow</a:t>
            </a:r>
          </a:p>
        </p:txBody>
      </p:sp>
      <p:sp>
        <p:nvSpPr>
          <p:cNvPr id="3" name="Rectangle 2"/>
          <p:cNvSpPr/>
          <p:nvPr/>
        </p:nvSpPr>
        <p:spPr>
          <a:xfrm>
            <a:off x="3363410" y="142875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RIS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2800" y="333375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PACS</a:t>
            </a:r>
          </a:p>
        </p:txBody>
      </p:sp>
      <p:sp>
        <p:nvSpPr>
          <p:cNvPr id="6" name="Rectangle 5"/>
          <p:cNvSpPr/>
          <p:nvPr/>
        </p:nvSpPr>
        <p:spPr>
          <a:xfrm>
            <a:off x="6629400" y="142875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EHR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53023" y="3595824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Launches</a:t>
            </a:r>
          </a:p>
        </p:txBody>
      </p:sp>
      <p:cxnSp>
        <p:nvCxnSpPr>
          <p:cNvPr id="9" name="Straight Arrow Connector 8"/>
          <p:cNvCxnSpPr>
            <a:stCxn id="4" idx="3"/>
            <a:endCxn id="24" idx="1"/>
          </p:cNvCxnSpPr>
          <p:nvPr/>
        </p:nvCxnSpPr>
        <p:spPr>
          <a:xfrm>
            <a:off x="4648200" y="3867150"/>
            <a:ext cx="13697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7389" y="2646462"/>
            <a:ext cx="1359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Orders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143000" y="3333750"/>
            <a:ext cx="10287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Modality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182310" y="4059511"/>
            <a:ext cx="1181100" cy="9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39701" y="376166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Images</a:t>
            </a:r>
          </a:p>
        </p:txBody>
      </p:sp>
      <p:cxnSp>
        <p:nvCxnSpPr>
          <p:cNvPr id="31" name="Straight Arrow Connector 30"/>
          <p:cNvCxnSpPr>
            <a:stCxn id="24" idx="0"/>
          </p:cNvCxnSpPr>
          <p:nvPr/>
        </p:nvCxnSpPr>
        <p:spPr>
          <a:xfrm flipH="1" flipV="1">
            <a:off x="4658811" y="2253806"/>
            <a:ext cx="2006880" cy="1079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" idx="3"/>
            <a:endCxn id="6" idx="1"/>
          </p:cNvCxnSpPr>
          <p:nvPr/>
        </p:nvCxnSpPr>
        <p:spPr>
          <a:xfrm>
            <a:off x="4658810" y="1962150"/>
            <a:ext cx="1970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967469" y="1694869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Copy of Report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34000" y="2682912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Report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28730" y="3269462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MWL Query</a:t>
            </a:r>
          </a:p>
        </p:txBody>
      </p:sp>
      <p:cxnSp>
        <p:nvCxnSpPr>
          <p:cNvPr id="52" name="Straight Arrow Connector 51"/>
          <p:cNvCxnSpPr>
            <a:endCxn id="54" idx="0"/>
          </p:cNvCxnSpPr>
          <p:nvPr/>
        </p:nvCxnSpPr>
        <p:spPr>
          <a:xfrm>
            <a:off x="3566570" y="2491590"/>
            <a:ext cx="1" cy="833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54" idx="1"/>
          </p:cNvCxnSpPr>
          <p:nvPr/>
        </p:nvCxnSpPr>
        <p:spPr>
          <a:xfrm flipV="1">
            <a:off x="2182310" y="3516690"/>
            <a:ext cx="1170370" cy="5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352680" y="3324734"/>
            <a:ext cx="427781" cy="3839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DSS</a:t>
            </a:r>
          </a:p>
        </p:txBody>
      </p:sp>
      <p:cxnSp>
        <p:nvCxnSpPr>
          <p:cNvPr id="56" name="Straight Arrow Connector 55"/>
          <p:cNvCxnSpPr>
            <a:stCxn id="3" idx="2"/>
            <a:endCxn id="4" idx="0"/>
          </p:cNvCxnSpPr>
          <p:nvPr/>
        </p:nvCxnSpPr>
        <p:spPr>
          <a:xfrm flipH="1">
            <a:off x="4000500" y="2495550"/>
            <a:ext cx="10610" cy="83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988231" y="2648735"/>
            <a:ext cx="1117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Copy of </a:t>
            </a:r>
          </a:p>
          <a:p>
            <a:r>
              <a:rPr lang="en-US" sz="1400" dirty="0"/>
              <a:t>Report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017991" y="333375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Voice Rec / Reporting System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25864" y="4415439"/>
            <a:ext cx="2265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Radiologist reads prior reports from copy on PACS</a:t>
            </a:r>
          </a:p>
        </p:txBody>
      </p:sp>
    </p:spTree>
    <p:extLst>
      <p:ext uri="{BB962C8B-B14F-4D97-AF65-F5344CB8AC3E}">
        <p14:creationId xmlns:p14="http://schemas.microsoft.com/office/powerpoint/2010/main" val="274393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Retrieve Instance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FHIR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FHIR may be important for retrieval of DICOM-encapsulated documents. EHR users do not expect to have to launch a DICOM viewer to view </a:t>
            </a:r>
            <a:r>
              <a:rPr lang="en-US" dirty="0" err="1"/>
              <a:t>dicom</a:t>
            </a:r>
            <a:r>
              <a:rPr lang="en-US" dirty="0"/>
              <a:t>-encapsulated documents.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WADO-RS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Is removal of DICOM “packaging” supported?</a:t>
            </a:r>
          </a:p>
        </p:txBody>
      </p:sp>
    </p:spTree>
    <p:extLst>
      <p:ext uri="{BB962C8B-B14F-4D97-AF65-F5344CB8AC3E}">
        <p14:creationId xmlns:p14="http://schemas.microsoft.com/office/powerpoint/2010/main" val="136655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Up-Front Conclusions/Biases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200400"/>
          </a:xfrm>
        </p:spPr>
        <p:txBody>
          <a:bodyPr numCol="2">
            <a:normAutofit fontScale="70000" lnSpcReduction="20000"/>
          </a:bodyPr>
          <a:lstStyle/>
          <a:p>
            <a:r>
              <a:rPr lang="en-US" dirty="0"/>
              <a:t>DICOM image display requires knowledge of the Standard</a:t>
            </a:r>
          </a:p>
          <a:p>
            <a:r>
              <a:rPr lang="en-US" dirty="0"/>
              <a:t>Viewers for DICOM images already exist</a:t>
            </a:r>
          </a:p>
          <a:p>
            <a:r>
              <a:rPr lang="en-US" dirty="0"/>
              <a:t>DIMSE and </a:t>
            </a:r>
            <a:r>
              <a:rPr lang="en-US" dirty="0" err="1"/>
              <a:t>DICOMweb</a:t>
            </a:r>
            <a:r>
              <a:rPr lang="en-US" dirty="0"/>
              <a:t> services already standardized</a:t>
            </a:r>
          </a:p>
          <a:p>
            <a:r>
              <a:rPr lang="en-US" dirty="0"/>
              <a:t>Some EHRs assume only one viewer.  Others may allow multiple viewers.  This is the more sustainable solution</a:t>
            </a:r>
          </a:p>
          <a:p>
            <a:r>
              <a:rPr lang="en-US" dirty="0"/>
              <a:t>For Display of DICOM data, FHIR is not needed</a:t>
            </a:r>
          </a:p>
          <a:p>
            <a:pPr lvl="1"/>
            <a:r>
              <a:rPr lang="en-US" dirty="0"/>
              <a:t>DICOM vendors won’t implement it for nothing</a:t>
            </a:r>
          </a:p>
          <a:p>
            <a:pPr lvl="1"/>
            <a:r>
              <a:rPr lang="en-US" dirty="0"/>
              <a:t>FHIR users won’t pay what it costs</a:t>
            </a:r>
          </a:p>
          <a:p>
            <a:r>
              <a:rPr lang="en-US" dirty="0"/>
              <a:t>Best use of FHIR will be for retrieval of DICOM-encapsulated documents and non-</a:t>
            </a:r>
            <a:r>
              <a:rPr lang="en-US" dirty="0" err="1"/>
              <a:t>dicom</a:t>
            </a:r>
            <a:r>
              <a:rPr lang="en-US" dirty="0"/>
              <a:t> images </a:t>
            </a:r>
            <a:r>
              <a:rPr lang="en-US" dirty="0" err="1"/>
              <a:t>STOWed</a:t>
            </a:r>
            <a:r>
              <a:rPr lang="en-US" dirty="0"/>
              <a:t> in DICOM</a:t>
            </a:r>
          </a:p>
        </p:txBody>
      </p:sp>
    </p:spTree>
    <p:extLst>
      <p:ext uri="{BB962C8B-B14F-4D97-AF65-F5344CB8AC3E}">
        <p14:creationId xmlns:p14="http://schemas.microsoft.com/office/powerpoint/2010/main" val="269987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765531" y="819150"/>
            <a:ext cx="1345769" cy="7743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EHR with </a:t>
            </a:r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accnum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exam context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lowchart: Predefined Process 6"/>
          <p:cNvSpPr/>
          <p:nvPr/>
        </p:nvSpPr>
        <p:spPr>
          <a:xfrm>
            <a:off x="994131" y="1593489"/>
            <a:ext cx="914400" cy="304800"/>
          </a:xfrm>
          <a:prstGeom prst="flowChartPredefined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RegEx</a:t>
            </a:r>
            <a:endParaRPr lang="en-US" sz="1200" dirty="0"/>
          </a:p>
        </p:txBody>
      </p:sp>
      <p:sp>
        <p:nvSpPr>
          <p:cNvPr id="8" name="Text Box 2"/>
          <p:cNvSpPr txBox="1"/>
          <p:nvPr/>
        </p:nvSpPr>
        <p:spPr>
          <a:xfrm>
            <a:off x="765531" y="2764205"/>
            <a:ext cx="1345769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Viewer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1438416" y="1898289"/>
            <a:ext cx="12915" cy="865916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6881" y="1360373"/>
            <a:ext cx="784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AccNum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29031" y="2382323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URL</a:t>
            </a:r>
          </a:p>
        </p:txBody>
      </p:sp>
      <p:sp>
        <p:nvSpPr>
          <p:cNvPr id="12" name="Text Box 2"/>
          <p:cNvSpPr txBox="1"/>
          <p:nvPr/>
        </p:nvSpPr>
        <p:spPr>
          <a:xfrm>
            <a:off x="778147" y="3790950"/>
            <a:ext cx="1345769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PACS (or VNA)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451031" y="3362325"/>
            <a:ext cx="1" cy="42862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53254" y="3438137"/>
            <a:ext cx="1533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DIMSE or </a:t>
            </a:r>
            <a:r>
              <a:rPr lang="en-US" sz="1200" dirty="0" err="1"/>
              <a:t>DICOMweb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9910" y="331556"/>
            <a:ext cx="167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Traditional Picture</a:t>
            </a:r>
          </a:p>
        </p:txBody>
      </p:sp>
      <p:sp>
        <p:nvSpPr>
          <p:cNvPr id="17" name="Text Box 2"/>
          <p:cNvSpPr txBox="1"/>
          <p:nvPr/>
        </p:nvSpPr>
        <p:spPr>
          <a:xfrm>
            <a:off x="3810000" y="819150"/>
            <a:ext cx="1345769" cy="7743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EHR with </a:t>
            </a:r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accnum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exam context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Flowchart: Predefined Process 17"/>
          <p:cNvSpPr/>
          <p:nvPr/>
        </p:nvSpPr>
        <p:spPr>
          <a:xfrm>
            <a:off x="4038600" y="1593489"/>
            <a:ext cx="914400" cy="304800"/>
          </a:xfrm>
          <a:prstGeom prst="flowChartPredefined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RegEx</a:t>
            </a:r>
            <a:endParaRPr lang="en-US" sz="1200" dirty="0"/>
          </a:p>
        </p:txBody>
      </p:sp>
      <p:sp>
        <p:nvSpPr>
          <p:cNvPr id="19" name="Text Box 2"/>
          <p:cNvSpPr txBox="1"/>
          <p:nvPr/>
        </p:nvSpPr>
        <p:spPr>
          <a:xfrm>
            <a:off x="3810000" y="2764205"/>
            <a:ext cx="1345769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Universal Viewer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4482885" y="1898289"/>
            <a:ext cx="12915" cy="865916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81350" y="1360373"/>
            <a:ext cx="784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AccNum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473500" y="2382323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URL</a:t>
            </a:r>
          </a:p>
        </p:txBody>
      </p:sp>
      <p:sp>
        <p:nvSpPr>
          <p:cNvPr id="23" name="Text Box 2"/>
          <p:cNvSpPr txBox="1"/>
          <p:nvPr/>
        </p:nvSpPr>
        <p:spPr>
          <a:xfrm>
            <a:off x="4495800" y="3790950"/>
            <a:ext cx="766350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PACS (or VNA)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849656" y="3380362"/>
            <a:ext cx="1" cy="42862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49658" y="3421447"/>
            <a:ext cx="1533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DIMSE or </a:t>
            </a:r>
            <a:r>
              <a:rPr lang="en-US" sz="1200" dirty="0" err="1"/>
              <a:t>DICOMweb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3654379" y="331556"/>
            <a:ext cx="167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“Universal” Viewer</a:t>
            </a:r>
          </a:p>
        </p:txBody>
      </p:sp>
      <p:sp>
        <p:nvSpPr>
          <p:cNvPr id="27" name="Text Box 2"/>
          <p:cNvSpPr txBox="1"/>
          <p:nvPr/>
        </p:nvSpPr>
        <p:spPr>
          <a:xfrm>
            <a:off x="3719872" y="3790950"/>
            <a:ext cx="717291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image storage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137517" y="3380362"/>
            <a:ext cx="1" cy="42862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2"/>
          <p:cNvSpPr txBox="1"/>
          <p:nvPr/>
        </p:nvSpPr>
        <p:spPr>
          <a:xfrm>
            <a:off x="6632033" y="819150"/>
            <a:ext cx="1501390" cy="7743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EHR with URL as exam context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2"/>
          <p:cNvSpPr txBox="1"/>
          <p:nvPr/>
        </p:nvSpPr>
        <p:spPr>
          <a:xfrm>
            <a:off x="7722503" y="2764205"/>
            <a:ext cx="633428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DICOM 2D Viewer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969803" y="1587328"/>
            <a:ext cx="9386" cy="1126833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059003" y="1360373"/>
            <a:ext cx="784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URL</a:t>
            </a:r>
          </a:p>
        </p:txBody>
      </p:sp>
      <p:sp>
        <p:nvSpPr>
          <p:cNvPr id="35" name="Text Box 2"/>
          <p:cNvSpPr txBox="1"/>
          <p:nvPr/>
        </p:nvSpPr>
        <p:spPr>
          <a:xfrm>
            <a:off x="7095388" y="3779468"/>
            <a:ext cx="1345769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PACS (or VNA)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7473153" y="3362325"/>
            <a:ext cx="1" cy="42862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475376" y="3438137"/>
            <a:ext cx="1533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DIMSE or </a:t>
            </a:r>
            <a:r>
              <a:rPr lang="en-US" sz="1200" dirty="0" err="1"/>
              <a:t>DICOMweb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6632032" y="331556"/>
            <a:ext cx="167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Multiple viewers</a:t>
            </a:r>
          </a:p>
        </p:txBody>
      </p:sp>
      <p:sp>
        <p:nvSpPr>
          <p:cNvPr id="40" name="Text Box 2"/>
          <p:cNvSpPr txBox="1"/>
          <p:nvPr/>
        </p:nvSpPr>
        <p:spPr>
          <a:xfrm>
            <a:off x="7059003" y="2764205"/>
            <a:ext cx="633428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Specialty Viewer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 Box 2"/>
          <p:cNvSpPr txBox="1"/>
          <p:nvPr/>
        </p:nvSpPr>
        <p:spPr>
          <a:xfrm>
            <a:off x="6405847" y="2764205"/>
            <a:ext cx="633428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Picture viewer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7980711" y="3380362"/>
            <a:ext cx="1" cy="42862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"/>
          <p:cNvSpPr txBox="1"/>
          <p:nvPr/>
        </p:nvSpPr>
        <p:spPr>
          <a:xfrm>
            <a:off x="6261118" y="3790950"/>
            <a:ext cx="717291" cy="609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image storage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6678763" y="3380362"/>
            <a:ext cx="1" cy="42862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375717" y="1587328"/>
            <a:ext cx="9386" cy="1126833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842357" y="1587328"/>
            <a:ext cx="9386" cy="1126833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90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“informal” imaging?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en-US" dirty="0"/>
              <a:t>Tablets</a:t>
            </a:r>
          </a:p>
          <a:p>
            <a:r>
              <a:rPr lang="en-US" dirty="0"/>
              <a:t>Mobile devices</a:t>
            </a:r>
          </a:p>
          <a:p>
            <a:r>
              <a:rPr lang="en-US" dirty="0"/>
              <a:t>General Market imaging &amp; Video tools</a:t>
            </a:r>
          </a:p>
          <a:p>
            <a:r>
              <a:rPr lang="en-US" dirty="0"/>
              <a:t>Others who just don’t want to learn about DICOM</a:t>
            </a:r>
          </a:p>
          <a:p>
            <a:r>
              <a:rPr lang="en-US" dirty="0"/>
              <a:t>STOW avoids DIMSE, but still has DICOM content constraints</a:t>
            </a:r>
          </a:p>
          <a:p>
            <a:r>
              <a:rPr lang="en-US" dirty="0"/>
              <a:t>FHIR Resources may be a way to ease these constraints for informal imaging.  But then we don’t need to spend a lot of time fleshing out the DICOM mapping for FHIR</a:t>
            </a:r>
          </a:p>
        </p:txBody>
      </p:sp>
    </p:spTree>
    <p:extLst>
      <p:ext uri="{BB962C8B-B14F-4D97-AF65-F5344CB8AC3E}">
        <p14:creationId xmlns:p14="http://schemas.microsoft.com/office/powerpoint/2010/main" val="319590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Cautionary Tale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52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CDA R2 contains a set of graphical resources, </a:t>
            </a:r>
            <a:r>
              <a:rPr lang="en-US" dirty="0" err="1">
                <a:solidFill>
                  <a:srgbClr val="0070C0"/>
                </a:solidFill>
              </a:rPr>
              <a:t>regionOfInterest</a:t>
            </a:r>
            <a:r>
              <a:rPr lang="en-US" dirty="0"/>
              <a:t>, for annotation of DICOM images</a:t>
            </a:r>
          </a:p>
          <a:p>
            <a:r>
              <a:rPr lang="en-US" dirty="0"/>
              <a:t>Developing these required a lot of time, negotiating with other TCs about such things as reconciling DICOM’s pixel-edge based coordinate system with (pixel-centered) row-column addressing in general imaging tools.</a:t>
            </a:r>
          </a:p>
          <a:p>
            <a:r>
              <a:rPr lang="en-US" dirty="0"/>
              <a:t>When it came to profiling the CDA Diagnostic Imaging Report, </a:t>
            </a:r>
            <a:r>
              <a:rPr lang="en-US" dirty="0" err="1">
                <a:solidFill>
                  <a:srgbClr val="0070C0"/>
                </a:solidFill>
              </a:rPr>
              <a:t>regionOfInterest</a:t>
            </a:r>
            <a:r>
              <a:rPr lang="en-US" dirty="0"/>
              <a:t> was never used, instead using GSPS because we concluded that the rendering process was more safely handled by DICOM-aware rendering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23901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Query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FHIR Imaging Study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Datatypes consistent with other FHIR resources</a:t>
            </a:r>
          </a:p>
          <a:p>
            <a:r>
              <a:rPr lang="en-US" dirty="0"/>
              <a:t>Documentation consistent with other FHIR resources</a:t>
            </a:r>
          </a:p>
          <a:p>
            <a:r>
              <a:rPr lang="en-US" dirty="0"/>
              <a:t>Implementation: Future. Business cases uncertain.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QIDO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Datataypes</a:t>
            </a:r>
            <a:r>
              <a:rPr lang="en-US" dirty="0"/>
              <a:t> match DICOM</a:t>
            </a:r>
          </a:p>
          <a:p>
            <a:r>
              <a:rPr lang="en-US" dirty="0"/>
              <a:t>Documentation more </a:t>
            </a:r>
            <a:r>
              <a:rPr lang="en-US" dirty="0" err="1"/>
              <a:t>DICOMy</a:t>
            </a:r>
            <a:r>
              <a:rPr lang="en-US" dirty="0"/>
              <a:t>.  Documentation for FHIR users would be needed</a:t>
            </a:r>
          </a:p>
          <a:p>
            <a:r>
              <a:rPr lang="en-US" dirty="0"/>
              <a:t>Implementation: Near future, near certain.  Needed for VNA  interfaces to viewers.</a:t>
            </a:r>
          </a:p>
        </p:txBody>
      </p:sp>
    </p:spTree>
    <p:extLst>
      <p:ext uri="{BB962C8B-B14F-4D97-AF65-F5344CB8AC3E}">
        <p14:creationId xmlns:p14="http://schemas.microsoft.com/office/powerpoint/2010/main" val="45813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Imaging Object Selection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Imaging Object Selection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Format consistent with FHIR</a:t>
            </a:r>
          </a:p>
          <a:p>
            <a:r>
              <a:rPr lang="en-US" dirty="0"/>
              <a:t>Better for communication of Study Metadata to EHR and EHR-based systems</a:t>
            </a:r>
          </a:p>
          <a:p>
            <a:r>
              <a:rPr lang="en-US" dirty="0"/>
              <a:t>Implementation: future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DICOM KOS Manifest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DICOM binary format</a:t>
            </a:r>
          </a:p>
          <a:p>
            <a:r>
              <a:rPr lang="en-US" dirty="0"/>
              <a:t>No format conversion if to be used to retrieve instances</a:t>
            </a:r>
          </a:p>
          <a:p>
            <a:r>
              <a:rPr lang="en-US" dirty="0"/>
              <a:t>Implementation: now, in XDS-I</a:t>
            </a:r>
          </a:p>
        </p:txBody>
      </p:sp>
    </p:spTree>
    <p:extLst>
      <p:ext uri="{BB962C8B-B14F-4D97-AF65-F5344CB8AC3E}">
        <p14:creationId xmlns:p14="http://schemas.microsoft.com/office/powerpoint/2010/main" val="242162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FHIR Workflow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Potential to replace PACS-Driven Interpretation Workflow?</a:t>
            </a:r>
          </a:p>
          <a:p>
            <a:pPr lvl="1"/>
            <a:r>
              <a:rPr lang="en-US" dirty="0"/>
              <a:t>Hazards of using PACS as report repository fro reading</a:t>
            </a:r>
          </a:p>
          <a:p>
            <a:pPr lvl="1"/>
            <a:r>
              <a:rPr lang="en-US" dirty="0"/>
              <a:t>Additional EHR data useful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UPS-RS / MWL / MPPS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UPS-RS</a:t>
            </a:r>
          </a:p>
          <a:p>
            <a:pPr lvl="1"/>
            <a:r>
              <a:rPr lang="en-US" dirty="0"/>
              <a:t>Easier reporting integration</a:t>
            </a:r>
          </a:p>
          <a:p>
            <a:r>
              <a:rPr lang="en-US" dirty="0"/>
              <a:t>MWL near-universal</a:t>
            </a:r>
          </a:p>
          <a:p>
            <a:pPr lvl="1"/>
            <a:r>
              <a:rPr lang="en-US" dirty="0"/>
              <a:t>Supported by all modality devices</a:t>
            </a:r>
          </a:p>
          <a:p>
            <a:pPr lvl="1"/>
            <a:r>
              <a:rPr lang="en-US" dirty="0"/>
              <a:t>SCP hosted by PACS</a:t>
            </a:r>
          </a:p>
          <a:p>
            <a:r>
              <a:rPr lang="en-US" dirty="0"/>
              <a:t>MPPS</a:t>
            </a:r>
          </a:p>
          <a:p>
            <a:pPr lvl="1"/>
            <a:r>
              <a:rPr lang="en-US" dirty="0"/>
              <a:t>Supported by many CT &amp; MR</a:t>
            </a:r>
          </a:p>
          <a:p>
            <a:pPr lvl="1"/>
            <a:r>
              <a:rPr lang="en-US" dirty="0"/>
              <a:t>Little used, little tested</a:t>
            </a:r>
          </a:p>
          <a:p>
            <a:pPr lvl="1"/>
            <a:r>
              <a:rPr lang="en-US" dirty="0"/>
              <a:t>Potential for use in high throughput protocolling</a:t>
            </a:r>
          </a:p>
        </p:txBody>
      </p:sp>
    </p:spTree>
    <p:extLst>
      <p:ext uri="{BB962C8B-B14F-4D97-AF65-F5344CB8AC3E}">
        <p14:creationId xmlns:p14="http://schemas.microsoft.com/office/powerpoint/2010/main" val="2006397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RIS-Driven Workflow</a:t>
            </a:r>
          </a:p>
        </p:txBody>
      </p:sp>
      <p:sp>
        <p:nvSpPr>
          <p:cNvPr id="3" name="Rectangle 2"/>
          <p:cNvSpPr/>
          <p:nvPr/>
        </p:nvSpPr>
        <p:spPr>
          <a:xfrm>
            <a:off x="3363410" y="142875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RIS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2800" y="333375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PACS</a:t>
            </a:r>
          </a:p>
        </p:txBody>
      </p:sp>
      <p:sp>
        <p:nvSpPr>
          <p:cNvPr id="5" name="Rectangle 4"/>
          <p:cNvSpPr/>
          <p:nvPr/>
        </p:nvSpPr>
        <p:spPr>
          <a:xfrm>
            <a:off x="6017991" y="333375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Voice Rec / Reporting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6629400" y="142875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EHR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98895" y="3146229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Launches</a:t>
            </a:r>
          </a:p>
        </p:txBody>
      </p:sp>
      <p:cxnSp>
        <p:nvCxnSpPr>
          <p:cNvPr id="9" name="Straight Arrow Connector 8"/>
          <p:cNvCxnSpPr>
            <a:endCxn id="5" idx="1"/>
          </p:cNvCxnSpPr>
          <p:nvPr/>
        </p:nvCxnSpPr>
        <p:spPr>
          <a:xfrm>
            <a:off x="4669421" y="2474440"/>
            <a:ext cx="1348570" cy="139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7389" y="2646462"/>
            <a:ext cx="1359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Orders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143000" y="3333750"/>
            <a:ext cx="10287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Modality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182310" y="4059511"/>
            <a:ext cx="1181100" cy="9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39701" y="376166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Images</a:t>
            </a:r>
          </a:p>
        </p:txBody>
      </p:sp>
      <p:cxnSp>
        <p:nvCxnSpPr>
          <p:cNvPr id="31" name="Straight Arrow Connector 30"/>
          <p:cNvCxnSpPr>
            <a:stCxn id="5" idx="0"/>
          </p:cNvCxnSpPr>
          <p:nvPr/>
        </p:nvCxnSpPr>
        <p:spPr>
          <a:xfrm flipH="1" flipV="1">
            <a:off x="4658811" y="2222278"/>
            <a:ext cx="2006880" cy="1111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" idx="3"/>
            <a:endCxn id="6" idx="1"/>
          </p:cNvCxnSpPr>
          <p:nvPr/>
        </p:nvCxnSpPr>
        <p:spPr>
          <a:xfrm>
            <a:off x="4658810" y="1962150"/>
            <a:ext cx="1970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967469" y="1694869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Copy of Report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34000" y="2682912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Report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525864" y="4415439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Radiologist reads prior reports from RIS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28730" y="3269462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MWL Query</a:t>
            </a:r>
          </a:p>
        </p:txBody>
      </p:sp>
      <p:cxnSp>
        <p:nvCxnSpPr>
          <p:cNvPr id="52" name="Straight Arrow Connector 51"/>
          <p:cNvCxnSpPr>
            <a:endCxn id="54" idx="0"/>
          </p:cNvCxnSpPr>
          <p:nvPr/>
        </p:nvCxnSpPr>
        <p:spPr>
          <a:xfrm>
            <a:off x="3566570" y="2491590"/>
            <a:ext cx="1" cy="833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54" idx="1"/>
          </p:cNvCxnSpPr>
          <p:nvPr/>
        </p:nvCxnSpPr>
        <p:spPr>
          <a:xfrm flipV="1">
            <a:off x="2182310" y="3516690"/>
            <a:ext cx="1170370" cy="5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352680" y="3324734"/>
            <a:ext cx="427781" cy="3839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DSS</a:t>
            </a:r>
          </a:p>
        </p:txBody>
      </p:sp>
      <p:cxnSp>
        <p:nvCxnSpPr>
          <p:cNvPr id="56" name="Straight Arrow Connector 55"/>
          <p:cNvCxnSpPr>
            <a:stCxn id="3" idx="2"/>
            <a:endCxn id="4" idx="0"/>
          </p:cNvCxnSpPr>
          <p:nvPr/>
        </p:nvCxnSpPr>
        <p:spPr>
          <a:xfrm flipH="1">
            <a:off x="4000500" y="2495550"/>
            <a:ext cx="10610" cy="83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988231" y="2648735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Launches</a:t>
            </a:r>
          </a:p>
          <a:p>
            <a:r>
              <a:rPr lang="en-US" sz="1400" dirty="0"/>
              <a:t>Display</a:t>
            </a:r>
          </a:p>
        </p:txBody>
      </p:sp>
    </p:spTree>
    <p:extLst>
      <p:ext uri="{BB962C8B-B14F-4D97-AF65-F5344CB8AC3E}">
        <p14:creationId xmlns:p14="http://schemas.microsoft.com/office/powerpoint/2010/main" val="45285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200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3439</TotalTime>
  <Words>585</Words>
  <Application>Microsoft Office PowerPoint</Application>
  <PresentationFormat>On-screen Show (16:9)</PresentationFormat>
  <Paragraphs>120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FHIR – DICOMweb use cases</vt:lpstr>
      <vt:lpstr>Up-Front Conclusions/Biases</vt:lpstr>
      <vt:lpstr>PowerPoint Presentation</vt:lpstr>
      <vt:lpstr>What about “informal” imaging?</vt:lpstr>
      <vt:lpstr>A Cautionary Tale</vt:lpstr>
      <vt:lpstr>Study Query</vt:lpstr>
      <vt:lpstr>Imaging Object Selection </vt:lpstr>
      <vt:lpstr>Workflow</vt:lpstr>
      <vt:lpstr>RIS-Driven Workflow</vt:lpstr>
      <vt:lpstr>PACS-Driven Workflow</vt:lpstr>
      <vt:lpstr>Retrieve Instance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 Behlen</dc:creator>
  <cp:lastModifiedBy>Fred Behlen</cp:lastModifiedBy>
  <cp:revision>80</cp:revision>
  <dcterms:created xsi:type="dcterms:W3CDTF">2015-08-31T21:45:07Z</dcterms:created>
  <dcterms:modified xsi:type="dcterms:W3CDTF">2016-05-10T20:23:50Z</dcterms:modified>
</cp:coreProperties>
</file>