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836" r:id="rId2"/>
    <p:sldId id="905" r:id="rId3"/>
    <p:sldId id="917" r:id="rId4"/>
    <p:sldId id="924" r:id="rId5"/>
    <p:sldId id="932" r:id="rId6"/>
    <p:sldId id="925" r:id="rId7"/>
    <p:sldId id="927" r:id="rId8"/>
    <p:sldId id="928" r:id="rId9"/>
    <p:sldId id="929" r:id="rId10"/>
    <p:sldId id="919" r:id="rId11"/>
    <p:sldId id="934" r:id="rId12"/>
    <p:sldId id="939" r:id="rId13"/>
    <p:sldId id="930" r:id="rId14"/>
    <p:sldId id="933" r:id="rId15"/>
    <p:sldId id="931" r:id="rId16"/>
    <p:sldId id="910" r:id="rId17"/>
    <p:sldId id="922" r:id="rId18"/>
    <p:sldId id="915" r:id="rId19"/>
    <p:sldId id="834" r:id="rId20"/>
    <p:sldId id="912" r:id="rId21"/>
    <p:sldId id="935" r:id="rId22"/>
    <p:sldId id="936" r:id="rId23"/>
    <p:sldId id="937" r:id="rId24"/>
    <p:sldId id="938" r:id="rId25"/>
    <p:sldId id="913" r:id="rId26"/>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292929"/>
    <a:srgbClr val="FFFFCC"/>
    <a:srgbClr val="7AC4F2"/>
    <a:srgbClr val="ACB6AB"/>
    <a:srgbClr val="CACEC2"/>
    <a:srgbClr val="5F5F5F"/>
    <a:srgbClr val="80808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97404" autoAdjust="0"/>
  </p:normalViewPr>
  <p:slideViewPr>
    <p:cSldViewPr>
      <p:cViewPr varScale="1">
        <p:scale>
          <a:sx n="103" d="100"/>
          <a:sy n="103" d="100"/>
        </p:scale>
        <p:origin x="-78"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2004" y="-84"/>
      </p:cViewPr>
      <p:guideLst>
        <p:guide orient="horz" pos="2928"/>
        <p:guide pos="2208"/>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r>
              <a:rPr lang="en-US"/>
              <a:t>Presented by Francis Lau</a:t>
            </a:r>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r>
              <a:rPr lang="en-CA"/>
              <a:t>Presented by Francis Lau</a:t>
            </a:r>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‹N°›</a:t>
            </a:fld>
            <a:endParaRPr lang="en-CA"/>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‹N°›</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Danny.Probst@imail.org"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356475" cy="1152525"/>
          </a:xfrm>
        </p:spPr>
        <p:txBody>
          <a:bodyPr/>
          <a:lstStyle/>
          <a:p>
            <a:r>
              <a:rPr lang="en-CA" sz="2800" smtClean="0"/>
              <a:t>Care Plan (CP) Team Meeting Notes</a:t>
            </a:r>
            <a:br>
              <a:rPr lang="en-CA" sz="2800" smtClean="0"/>
            </a:br>
            <a:r>
              <a:rPr lang="en-CA" sz="1800" smtClean="0"/>
              <a:t>(As updated during meeting)</a:t>
            </a:r>
            <a:endParaRPr lang="en-CA" sz="2800" smtClean="0"/>
          </a:p>
        </p:txBody>
      </p:sp>
      <p:sp>
        <p:nvSpPr>
          <p:cNvPr id="9219" name="Espace réservé du contenu 2"/>
          <p:cNvSpPr>
            <a:spLocks noGrp="1"/>
          </p:cNvSpPr>
          <p:nvPr>
            <p:ph sz="quarter" idx="11"/>
          </p:nvPr>
        </p:nvSpPr>
        <p:spPr>
          <a:xfrm>
            <a:off x="766763" y="4713288"/>
            <a:ext cx="7693025" cy="1668462"/>
          </a:xfrm>
        </p:spPr>
        <p:txBody>
          <a:bodyPr/>
          <a:lstStyle/>
          <a:p>
            <a:pPr>
              <a:defRPr/>
            </a:pPr>
            <a:r>
              <a:rPr lang="en-CA" sz="1600" dirty="0" smtClean="0"/>
              <a:t>André Boudreau </a:t>
            </a:r>
            <a:r>
              <a:rPr lang="en-CA" sz="1050" dirty="0" smtClean="0"/>
              <a:t>(a.boudreau@boroan.ca)</a:t>
            </a:r>
            <a:endParaRPr lang="en-CA" sz="1600" dirty="0" smtClean="0"/>
          </a:p>
          <a:p>
            <a:pPr>
              <a:defRPr/>
            </a:pPr>
            <a:r>
              <a:rPr lang="en-CA" sz="1600" dirty="0" smtClean="0"/>
              <a:t>Laura Heermann Langford </a:t>
            </a:r>
            <a:r>
              <a:rPr lang="en-CA" sz="1050" dirty="0" smtClean="0"/>
              <a:t>(Laura.Heermann@imail.org)</a:t>
            </a:r>
            <a:endParaRPr lang="en-CA" sz="1600" dirty="0" smtClean="0"/>
          </a:p>
          <a:p>
            <a:pPr>
              <a:defRPr/>
            </a:pPr>
            <a:endParaRPr lang="en-CA" sz="1100" dirty="0" smtClean="0"/>
          </a:p>
          <a:p>
            <a:pPr>
              <a:defRPr/>
            </a:pPr>
            <a:r>
              <a:rPr lang="en-CA" sz="1400" dirty="0" smtClean="0"/>
              <a:t>2011-04-06 (No. 8)</a:t>
            </a:r>
          </a:p>
        </p:txBody>
      </p:sp>
      <p:sp>
        <p:nvSpPr>
          <p:cNvPr id="18435" name="Espace réservé du contenu 3"/>
          <p:cNvSpPr>
            <a:spLocks noGrp="1"/>
          </p:cNvSpPr>
          <p:nvPr>
            <p:ph sz="quarter" idx="12"/>
          </p:nvPr>
        </p:nvSpPr>
        <p:spPr>
          <a:xfrm>
            <a:off x="2051050" y="6470650"/>
            <a:ext cx="5041900" cy="360363"/>
          </a:xfrm>
        </p:spPr>
        <p:txBody>
          <a:bodyPr/>
          <a:lstStyle/>
          <a:p>
            <a:r>
              <a:rPr lang="en-CA" smtClean="0"/>
              <a:t>HL7 Patient Care Work Group</a:t>
            </a:r>
          </a:p>
        </p:txBody>
      </p:sp>
      <p:pic>
        <p:nvPicPr>
          <p:cNvPr id="18436" name="Image 4" descr="HL7_International_Logo_small.jpg"/>
          <p:cNvPicPr>
            <a:picLocks noChangeAspect="1"/>
          </p:cNvPicPr>
          <p:nvPr/>
        </p:nvPicPr>
        <p:blipFill>
          <a:blip r:embed="rId2" cstate="print"/>
          <a:srcRect/>
          <a:stretch>
            <a:fillRect/>
          </a:stretch>
        </p:blipFill>
        <p:spPr bwMode="auto">
          <a:xfrm>
            <a:off x="723900" y="458788"/>
            <a:ext cx="647700" cy="665162"/>
          </a:xfrm>
          <a:prstGeom prst="rect">
            <a:avLst/>
          </a:prstGeom>
          <a:noFill/>
          <a:ln w="9525">
            <a:noFill/>
            <a:miter lim="800000"/>
            <a:headEnd/>
            <a:tailEnd/>
          </a:ln>
        </p:spPr>
      </p:pic>
      <p:sp>
        <p:nvSpPr>
          <p:cNvPr id="6" name="ZoneTexte 5"/>
          <p:cNvSpPr txBox="1"/>
          <p:nvPr/>
        </p:nvSpPr>
        <p:spPr>
          <a:xfrm>
            <a:off x="3995920" y="692620"/>
            <a:ext cx="3990195" cy="646331"/>
          </a:xfrm>
          <a:prstGeom prst="rect">
            <a:avLst/>
          </a:prstGeom>
          <a:noFill/>
          <a:ln>
            <a:solidFill>
              <a:srgbClr val="0066FF"/>
            </a:solidFill>
          </a:ln>
        </p:spPr>
        <p:txBody>
          <a:bodyPr wrap="none" rtlCol="0">
            <a:spAutoFit/>
          </a:bodyPr>
          <a:lstStyle/>
          <a:p>
            <a:r>
              <a:rPr lang="en-CA" sz="1200" i="1" dirty="0" smtClean="0">
                <a:solidFill>
                  <a:srgbClr val="0066FF"/>
                </a:solidFill>
              </a:rPr>
              <a:t>Note 1: see April 13</a:t>
            </a:r>
            <a:r>
              <a:rPr lang="en-CA" sz="1200" i="1" baseline="30000" dirty="0" smtClean="0">
                <a:solidFill>
                  <a:srgbClr val="0066FF"/>
                </a:solidFill>
              </a:rPr>
              <a:t>th</a:t>
            </a:r>
            <a:r>
              <a:rPr lang="en-CA" sz="1200" i="1" dirty="0" smtClean="0">
                <a:solidFill>
                  <a:srgbClr val="0066FF"/>
                </a:solidFill>
              </a:rPr>
              <a:t> preliminary agenda on slide 5.</a:t>
            </a:r>
          </a:p>
          <a:p>
            <a:r>
              <a:rPr lang="en-CA" sz="1200" i="1" dirty="0" smtClean="0">
                <a:solidFill>
                  <a:srgbClr val="0066FF"/>
                </a:solidFill>
              </a:rPr>
              <a:t>Note 2: see </a:t>
            </a:r>
            <a:r>
              <a:rPr lang="en-CA" sz="1200" i="1" dirty="0" smtClean="0">
                <a:solidFill>
                  <a:srgbClr val="0066FF"/>
                </a:solidFill>
              </a:rPr>
              <a:t>notes received by email on page 12 and </a:t>
            </a:r>
          </a:p>
          <a:p>
            <a:r>
              <a:rPr lang="en-CA" sz="1200" i="1" dirty="0" smtClean="0">
                <a:solidFill>
                  <a:srgbClr val="0066FF"/>
                </a:solidFill>
              </a:rPr>
              <a:t>new </a:t>
            </a:r>
            <a:r>
              <a:rPr lang="en-CA" sz="1200" i="1" dirty="0" smtClean="0">
                <a:solidFill>
                  <a:srgbClr val="0066FF"/>
                </a:solidFill>
              </a:rPr>
              <a:t>Appendix 1 on Health Concern (by Kevin)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455613" y="120650"/>
            <a:ext cx="8359775" cy="723900"/>
          </a:xfrm>
        </p:spPr>
        <p:txBody>
          <a:bodyPr/>
          <a:lstStyle/>
          <a:p>
            <a:r>
              <a:rPr lang="en-CA" dirty="0" smtClean="0"/>
              <a:t>IHE PCCP IHE (from March 23</a:t>
            </a:r>
            <a:r>
              <a:rPr lang="en-CA" baseline="30000" dirty="0" smtClean="0"/>
              <a:t>rd</a:t>
            </a:r>
            <a:r>
              <a:rPr lang="en-CA" dirty="0" smtClean="0"/>
              <a:t>)</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dirty="0" smtClean="0"/>
              <a:t>Peter and Laura connected and reviewed what IHE did</a:t>
            </a:r>
          </a:p>
          <a:p>
            <a:pPr lvl="1">
              <a:defRPr/>
            </a:pPr>
            <a:r>
              <a:rPr lang="en-CA" sz="1800" dirty="0" smtClean="0"/>
              <a:t>Included AU work done</a:t>
            </a:r>
          </a:p>
          <a:p>
            <a:pPr>
              <a:defRPr/>
            </a:pPr>
            <a:r>
              <a:rPr lang="en-CA" sz="2000" dirty="0" smtClean="0"/>
              <a:t>Key documents: need to extract business requirements and principles</a:t>
            </a:r>
          </a:p>
          <a:p>
            <a:pPr lvl="1">
              <a:defRPr/>
            </a:pPr>
            <a:r>
              <a:rPr lang="en-CA" sz="1600" dirty="0" smtClean="0"/>
              <a:t>PCCP Patient Centered Coordination Plan (Ian- compare to Swedish)</a:t>
            </a:r>
          </a:p>
          <a:p>
            <a:pPr lvl="2">
              <a:defRPr/>
            </a:pPr>
            <a:r>
              <a:rPr lang="en-CA" sz="1600" dirty="0" smtClean="0"/>
              <a:t>Scoped back for the USA</a:t>
            </a:r>
          </a:p>
          <a:p>
            <a:pPr lvl="2">
              <a:defRPr/>
            </a:pPr>
            <a:r>
              <a:rPr lang="en-CA" sz="1600" dirty="0" smtClean="0"/>
              <a:t>Full version</a:t>
            </a:r>
          </a:p>
          <a:p>
            <a:pPr lvl="1">
              <a:defRPr/>
            </a:pPr>
            <a:r>
              <a:rPr lang="en-CA" sz="1600" dirty="0" smtClean="0"/>
              <a:t>Patient Plan of Care: for nursing (Jay)</a:t>
            </a:r>
          </a:p>
          <a:p>
            <a:pPr lvl="1">
              <a:defRPr/>
            </a:pPr>
            <a:r>
              <a:rPr lang="en-CA" sz="1600" dirty="0" err="1" smtClean="0"/>
              <a:t>eNursing</a:t>
            </a:r>
            <a:r>
              <a:rPr lang="en-CA" sz="1600" dirty="0" smtClean="0"/>
              <a:t> summary (Peter and Stephen)</a:t>
            </a:r>
          </a:p>
          <a:p>
            <a:pPr>
              <a:defRPr/>
            </a:pPr>
            <a:r>
              <a:rPr lang="en-CA" sz="2000" dirty="0" smtClean="0"/>
              <a:t>Volume 1 and 2: IHE specific constructs: may not be useful</a:t>
            </a:r>
          </a:p>
          <a:p>
            <a:pPr>
              <a:defRPr/>
            </a:pPr>
            <a:r>
              <a:rPr lang="en-CA" sz="2000" dirty="0" smtClean="0"/>
              <a:t>Get ok from IHE that we can post on wiki: </a:t>
            </a:r>
            <a:r>
              <a:rPr lang="en-CA" sz="2000" dirty="0" err="1" smtClean="0"/>
              <a:t>pdf</a:t>
            </a:r>
            <a:r>
              <a:rPr lang="en-CA" sz="2000" dirty="0" smtClean="0"/>
              <a:t> versions?</a:t>
            </a:r>
          </a:p>
          <a:p>
            <a:pPr>
              <a:defRPr/>
            </a:pPr>
            <a:r>
              <a:rPr lang="en-CA" sz="2000" dirty="0" smtClean="0"/>
              <a:t>Some harmonization would be required</a:t>
            </a:r>
          </a:p>
          <a:p>
            <a:pPr>
              <a:defRPr/>
            </a:pPr>
            <a:r>
              <a:rPr lang="en-CA" sz="2000" dirty="0" smtClean="0"/>
              <a:t>May need to consider 2 architectures: one central dynamic CP, and a series of CP interconnected</a:t>
            </a:r>
            <a:endParaRPr lang="en-CA"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IHE Nursing plan of care</a:t>
            </a:r>
            <a:endParaRPr lang="en-CA" dirty="0"/>
          </a:p>
        </p:txBody>
      </p:sp>
      <p:sp>
        <p:nvSpPr>
          <p:cNvPr id="3" name="Espace réservé du contenu 2"/>
          <p:cNvSpPr>
            <a:spLocks noGrp="1"/>
          </p:cNvSpPr>
          <p:nvPr>
            <p:ph idx="1"/>
          </p:nvPr>
        </p:nvSpPr>
        <p:spPr/>
        <p:txBody>
          <a:bodyPr/>
          <a:lstStyle/>
          <a:p>
            <a:r>
              <a:rPr lang="en-CA" dirty="0" smtClean="0">
                <a:solidFill>
                  <a:srgbClr val="FF0000"/>
                </a:solidFill>
              </a:rPr>
              <a:t>Not adequate</a:t>
            </a:r>
          </a:p>
          <a:p>
            <a:r>
              <a:rPr lang="en-CA" dirty="0" smtClean="0">
                <a:solidFill>
                  <a:srgbClr val="FF0000"/>
                </a:solidFill>
              </a:rPr>
              <a:t>Incomplete</a:t>
            </a:r>
          </a:p>
          <a:p>
            <a:endParaRPr lang="en-CA" dirty="0" smtClean="0">
              <a:solidFill>
                <a:srgbClr val="FF0000"/>
              </a:solidFill>
            </a:endParaRPr>
          </a:p>
          <a:p>
            <a:r>
              <a:rPr lang="en-CA" dirty="0" smtClean="0">
                <a:solidFill>
                  <a:srgbClr val="FF0000"/>
                </a:solidFill>
              </a:rPr>
              <a:t>See Jay’s deck</a:t>
            </a:r>
          </a:p>
          <a:p>
            <a:endParaRPr lang="en-CA" dirty="0" smtClean="0">
              <a:solidFill>
                <a:srgbClr val="FF0000"/>
              </a:solidFill>
            </a:endParaRPr>
          </a:p>
          <a:p>
            <a:r>
              <a:rPr lang="en-CA" dirty="0" smtClean="0">
                <a:solidFill>
                  <a:srgbClr val="FF0000"/>
                </a:solidFill>
              </a:rPr>
              <a:t>IHE focus is on the exchange of documents, mainly HL7 CDA</a:t>
            </a:r>
            <a:endParaRPr lang="en-CA"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Notes sent by email- April 6th</a:t>
            </a:r>
            <a:endParaRPr lang="en-CA" dirty="0"/>
          </a:p>
        </p:txBody>
      </p:sp>
      <p:sp>
        <p:nvSpPr>
          <p:cNvPr id="3" name="Espace réservé du contenu 2"/>
          <p:cNvSpPr>
            <a:spLocks noGrp="1"/>
          </p:cNvSpPr>
          <p:nvPr>
            <p:ph idx="1"/>
          </p:nvPr>
        </p:nvSpPr>
        <p:spPr/>
        <p:txBody>
          <a:bodyPr/>
          <a:lstStyle/>
          <a:p>
            <a:r>
              <a:rPr lang="en-CA" sz="1800" dirty="0" smtClean="0"/>
              <a:t>Kevin Coonan</a:t>
            </a:r>
          </a:p>
          <a:p>
            <a:pPr lvl="1"/>
            <a:r>
              <a:rPr lang="en-CA" sz="1400" dirty="0" smtClean="0"/>
              <a:t>(1)  The medication list is defined by the care plan. It is part of the therapy for a given problem.</a:t>
            </a:r>
          </a:p>
          <a:p>
            <a:pPr lvl="1"/>
            <a:r>
              <a:rPr lang="en-CA" sz="1400" dirty="0" smtClean="0"/>
              <a:t>(2)  The "problem list" is </a:t>
            </a:r>
            <a:r>
              <a:rPr lang="en-CA" sz="1400" u="sng" dirty="0" smtClean="0"/>
              <a:t>largely</a:t>
            </a:r>
            <a:r>
              <a:rPr lang="en-CA" sz="1400" dirty="0" smtClean="0"/>
              <a:t> covered as well by the care plan.  If you are getting a specific therapy or plan for something, it is a problem (health concern!).</a:t>
            </a:r>
          </a:p>
          <a:p>
            <a:pPr lvl="1"/>
            <a:r>
              <a:rPr lang="en-CA" sz="1400" dirty="0" smtClean="0"/>
              <a:t>(3)  We really need to determine which file formats are allowed.  There are a lot of tools, many of which overlap in what software can use it, so we should be able to settle on some parsimonious set (mind map, outline, text</a:t>
            </a:r>
            <a:r>
              <a:rPr lang="en-CA" sz="1400" dirty="0" smtClean="0"/>
              <a:t> files, information models, UML, etc.).</a:t>
            </a:r>
            <a:endParaRPr lang="en-CA" sz="1400" dirty="0" smtClean="0"/>
          </a:p>
          <a:p>
            <a:r>
              <a:rPr lang="en-CA" sz="1800" dirty="0" smtClean="0"/>
              <a:t>Lloyd </a:t>
            </a:r>
            <a:r>
              <a:rPr lang="en-CA" sz="1800" dirty="0" smtClean="0"/>
              <a:t>M</a:t>
            </a:r>
            <a:r>
              <a:rPr lang="en-CA" sz="1800" dirty="0" smtClean="0"/>
              <a:t>cKenzie:</a:t>
            </a:r>
          </a:p>
          <a:p>
            <a:pPr lvl="1"/>
            <a:r>
              <a:rPr lang="en-CA" sz="1400" dirty="0" smtClean="0"/>
              <a:t>Usually "Medication List" refers to what meds a patient is on, not what the care plan intends them to be on.  The lists are often quite different.  You may or may not have a care plan for a given problem.  But a patient's current problem list would be of interest for all care plans.  </a:t>
            </a:r>
          </a:p>
          <a:p>
            <a:endParaRPr lang="en-CA"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Review of draft list/description of deliverables</a:t>
            </a:r>
            <a:endParaRPr lang="en-CA" dirty="0"/>
          </a:p>
        </p:txBody>
      </p:sp>
      <p:sp>
        <p:nvSpPr>
          <p:cNvPr id="3" name="Espace réservé du contenu 2"/>
          <p:cNvSpPr>
            <a:spLocks noGrp="1"/>
          </p:cNvSpPr>
          <p:nvPr>
            <p:ph idx="1"/>
          </p:nvPr>
        </p:nvSpPr>
        <p:spPr/>
        <p:txBody>
          <a:bodyPr/>
          <a:lstStyle/>
          <a:p>
            <a:r>
              <a:rPr lang="en-CA" sz="1800" dirty="0" smtClean="0"/>
              <a:t>See wiki: </a:t>
            </a:r>
            <a:r>
              <a:rPr lang="en-CA" sz="1100" dirty="0" smtClean="0"/>
              <a:t>HL7_PCWG_CarePlanDeliverables-Draft-20110405a.doc</a:t>
            </a:r>
            <a:endParaRPr lang="en-CA" sz="1800" dirty="0" smtClean="0"/>
          </a:p>
          <a:p>
            <a:pPr lvl="0"/>
            <a:r>
              <a:rPr lang="en-CA" sz="1800" dirty="0" smtClean="0"/>
              <a:t>Business Requirements, Scope and Vision</a:t>
            </a:r>
            <a:endParaRPr lang="fr-CA" sz="1800" dirty="0" smtClean="0"/>
          </a:p>
          <a:p>
            <a:pPr lvl="0"/>
            <a:r>
              <a:rPr lang="en-CA" sz="1800" dirty="0" smtClean="0"/>
              <a:t>Standards context</a:t>
            </a:r>
            <a:endParaRPr lang="fr-CA" sz="1800" dirty="0" smtClean="0"/>
          </a:p>
          <a:p>
            <a:pPr lvl="0"/>
            <a:r>
              <a:rPr lang="en-CA" sz="1800" dirty="0" smtClean="0"/>
              <a:t>Storyboards and Use Cases</a:t>
            </a:r>
            <a:endParaRPr lang="fr-CA" sz="1800" dirty="0" smtClean="0"/>
          </a:p>
          <a:p>
            <a:pPr lvl="0"/>
            <a:r>
              <a:rPr lang="en-CA" sz="1800" dirty="0" smtClean="0"/>
              <a:t>Process Flow</a:t>
            </a:r>
            <a:endParaRPr lang="fr-CA" sz="1800" dirty="0" smtClean="0"/>
          </a:p>
          <a:p>
            <a:pPr lvl="0"/>
            <a:r>
              <a:rPr lang="en-CA" sz="1800" dirty="0" smtClean="0"/>
              <a:t>Domain Glossary</a:t>
            </a:r>
            <a:endParaRPr lang="fr-CA" sz="1800" dirty="0" smtClean="0"/>
          </a:p>
          <a:p>
            <a:pPr lvl="0"/>
            <a:r>
              <a:rPr lang="en-CA" sz="1800" dirty="0" smtClean="0"/>
              <a:t>Information Model</a:t>
            </a:r>
            <a:endParaRPr lang="fr-CA" sz="1800" dirty="0" smtClean="0"/>
          </a:p>
          <a:p>
            <a:pPr lvl="0"/>
            <a:r>
              <a:rPr lang="en-CA" sz="1800" dirty="0" smtClean="0"/>
              <a:t>Business triggers and Rules</a:t>
            </a:r>
            <a:endParaRPr lang="fr-CA" sz="1800" dirty="0" smtClean="0"/>
          </a:p>
          <a:p>
            <a:r>
              <a:rPr lang="en-CA" sz="1800" dirty="0" smtClean="0"/>
              <a:t>Harmonization </a:t>
            </a:r>
            <a:r>
              <a:rPr lang="en-CA" sz="1800" dirty="0" smtClean="0">
                <a:solidFill>
                  <a:srgbClr val="FF0000"/>
                </a:solidFill>
              </a:rPr>
              <a:t>(should be in parallel to produce the above to minimize rework)</a:t>
            </a:r>
          </a:p>
          <a:p>
            <a:r>
              <a:rPr lang="en-CA" sz="1800" dirty="0" smtClean="0">
                <a:solidFill>
                  <a:srgbClr val="FF0000"/>
                </a:solidFill>
              </a:rPr>
              <a:t>Interaction diagram</a:t>
            </a:r>
          </a:p>
          <a:p>
            <a:r>
              <a:rPr lang="en-CA" sz="1800" dirty="0" smtClean="0">
                <a:solidFill>
                  <a:srgbClr val="FF0000"/>
                </a:solidFill>
              </a:rPr>
              <a:t>Diagram of health concerns/problems and care plan on a timeline?</a:t>
            </a:r>
          </a:p>
          <a:p>
            <a:pPr lvl="1"/>
            <a:r>
              <a:rPr lang="en-CA" sz="1400" dirty="0" smtClean="0">
                <a:solidFill>
                  <a:srgbClr val="FF0000"/>
                </a:solidFill>
              </a:rPr>
              <a:t>State machine diagram applied to concerns?? Lifecycle? Status of acts, referrals</a:t>
            </a:r>
          </a:p>
          <a:p>
            <a:pPr lvl="1"/>
            <a:r>
              <a:rPr lang="en-CA" sz="1400" dirty="0" smtClean="0">
                <a:solidFill>
                  <a:srgbClr val="FF0000"/>
                </a:solidFill>
              </a:rPr>
              <a:t>Continuity of care timeline</a:t>
            </a:r>
            <a:endParaRPr lang="en-CA" sz="14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Tools that we will use</a:t>
            </a:r>
            <a:endParaRPr lang="en-CA" dirty="0"/>
          </a:p>
        </p:txBody>
      </p:sp>
      <p:sp>
        <p:nvSpPr>
          <p:cNvPr id="3" name="Espace réservé du contenu 2"/>
          <p:cNvSpPr>
            <a:spLocks noGrp="1"/>
          </p:cNvSpPr>
          <p:nvPr>
            <p:ph idx="1"/>
          </p:nvPr>
        </p:nvSpPr>
        <p:spPr/>
        <p:txBody>
          <a:bodyPr/>
          <a:lstStyle/>
          <a:p>
            <a:r>
              <a:rPr lang="en-CA" sz="2000" dirty="0" smtClean="0"/>
              <a:t>Word</a:t>
            </a:r>
          </a:p>
          <a:p>
            <a:r>
              <a:rPr lang="en-CA" sz="2000" dirty="0" smtClean="0"/>
              <a:t>Excel</a:t>
            </a:r>
          </a:p>
          <a:p>
            <a:r>
              <a:rPr lang="en-CA" sz="2000" dirty="0" smtClean="0"/>
              <a:t>Power Point </a:t>
            </a:r>
          </a:p>
          <a:p>
            <a:r>
              <a:rPr lang="en-CA" sz="2000" dirty="0" smtClean="0">
                <a:solidFill>
                  <a:srgbClr val="FF0000"/>
                </a:solidFill>
              </a:rPr>
              <a:t>HL7 Eclipse (Open source), very powerful and MDA</a:t>
            </a:r>
          </a:p>
          <a:p>
            <a:pPr lvl="1"/>
            <a:r>
              <a:rPr lang="en-CA" sz="1800" dirty="0" smtClean="0">
                <a:solidFill>
                  <a:srgbClr val="FF0000"/>
                </a:solidFill>
              </a:rPr>
              <a:t>Who will guide us: Kevin</a:t>
            </a:r>
          </a:p>
          <a:p>
            <a:r>
              <a:rPr lang="en-CA" sz="2000" dirty="0" smtClean="0">
                <a:solidFill>
                  <a:srgbClr val="FF0000"/>
                </a:solidFill>
              </a:rPr>
              <a:t>Select tool that XML open source</a:t>
            </a:r>
          </a:p>
          <a:p>
            <a:r>
              <a:rPr lang="en-CA" sz="2000" dirty="0" smtClean="0"/>
              <a:t>No: Enterprise Architect (for all models)</a:t>
            </a:r>
          </a:p>
          <a:p>
            <a:pPr lvl="1"/>
            <a:endParaRPr lang="en-CA" sz="1800" dirty="0" smtClean="0"/>
          </a:p>
          <a:p>
            <a:r>
              <a:rPr lang="en-CA" sz="2000" dirty="0" smtClean="0"/>
              <a:t>? </a:t>
            </a:r>
            <a:r>
              <a:rPr lang="en-CA" sz="2000" dirty="0" err="1" smtClean="0"/>
              <a:t>Xmind</a:t>
            </a:r>
            <a:r>
              <a:rPr lang="en-CA" sz="2000" dirty="0" smtClean="0"/>
              <a:t> (for brainstorm?)</a:t>
            </a:r>
          </a:p>
          <a:p>
            <a:pPr lvl="1"/>
            <a:r>
              <a:rPr lang="en-CA" sz="1800" dirty="0" smtClean="0"/>
              <a:t>Can export to </a:t>
            </a:r>
            <a:r>
              <a:rPr lang="en-CA" sz="1800" dirty="0" err="1" smtClean="0"/>
              <a:t>FreeMind</a:t>
            </a:r>
            <a:endParaRPr lang="en-CA" sz="1800" dirty="0" smtClean="0"/>
          </a:p>
          <a:p>
            <a:r>
              <a:rPr lang="en-CA" sz="2000" dirty="0" smtClean="0"/>
              <a:t>Are there standard templates somewhere for Word, Excel?</a:t>
            </a:r>
          </a:p>
          <a:p>
            <a:r>
              <a:rPr lang="en-CA" sz="2000" dirty="0" smtClean="0"/>
              <a:t>Or do we create our own?</a:t>
            </a:r>
            <a:endParaRPr lang="en-C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t>
            </a:r>
            <a:r>
              <a:rPr lang="en-CA" dirty="0" err="1" smtClean="0"/>
              <a:t>Orlando</a:t>
            </a:r>
            <a:r>
              <a:rPr lang="en-CA" dirty="0" smtClean="0"/>
              <a:t> WGMs</a:t>
            </a:r>
            <a:endParaRPr lang="en-CA" dirty="0"/>
          </a:p>
        </p:txBody>
      </p:sp>
      <p:sp>
        <p:nvSpPr>
          <p:cNvPr id="3" name="Espace réservé du contenu 2"/>
          <p:cNvSpPr>
            <a:spLocks noGrp="1"/>
          </p:cNvSpPr>
          <p:nvPr>
            <p:ph idx="1"/>
          </p:nvPr>
        </p:nvSpPr>
        <p:spPr/>
        <p:txBody>
          <a:bodyPr/>
          <a:lstStyle/>
          <a:p>
            <a:r>
              <a:rPr lang="en-CA" dirty="0" smtClean="0"/>
              <a:t>Time available for care plan: </a:t>
            </a:r>
          </a:p>
          <a:p>
            <a:pPr lvl="1"/>
            <a:r>
              <a:rPr lang="en-CA" dirty="0" smtClean="0"/>
              <a:t>Thursday, Q1</a:t>
            </a:r>
          </a:p>
          <a:p>
            <a:pPr lvl="1"/>
            <a:r>
              <a:rPr lang="en-CA" dirty="0" smtClean="0"/>
              <a:t>May have a bit more time (allergy Q)</a:t>
            </a:r>
          </a:p>
          <a:p>
            <a:pPr lvl="1"/>
            <a:r>
              <a:rPr lang="en-CA" dirty="0" smtClean="0"/>
              <a:t>Add Q5 on one or more days</a:t>
            </a:r>
          </a:p>
          <a:p>
            <a:r>
              <a:rPr lang="en-CA" dirty="0" smtClean="0"/>
              <a:t>Who is attending?</a:t>
            </a:r>
          </a:p>
          <a:p>
            <a:pPr lvl="1"/>
            <a:r>
              <a:rPr lang="en-CA" dirty="0" smtClean="0"/>
              <a:t>André, Laura, Kevin, Margaret, Stephen?, William</a:t>
            </a:r>
          </a:p>
          <a:p>
            <a:pPr lvl="1"/>
            <a:r>
              <a:rPr lang="en-CA" dirty="0" smtClean="0"/>
              <a:t>Unlikely: Peter, Adel</a:t>
            </a:r>
          </a:p>
          <a:p>
            <a:r>
              <a:rPr lang="en-CA" dirty="0" smtClean="0"/>
              <a:t>Our focus?</a:t>
            </a:r>
          </a:p>
          <a:p>
            <a:pPr lvl="1"/>
            <a:r>
              <a:rPr lang="en-CA" dirty="0" smtClean="0"/>
              <a:t>TBD</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a:xfrm>
            <a:off x="455613" y="120650"/>
            <a:ext cx="8359775" cy="723900"/>
          </a:xfrm>
        </p:spPr>
        <p:txBody>
          <a:bodyPr/>
          <a:lstStyle/>
          <a:p>
            <a:r>
              <a:rPr lang="en-CA" dirty="0" smtClean="0"/>
              <a:t>Notes on restructured wiki page</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Add team members that are regulars. Include profile notes.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xfrm>
            <a:off x="455613" y="120650"/>
            <a:ext cx="8359775" cy="723900"/>
          </a:xfrm>
        </p:spPr>
        <p:txBody>
          <a:bodyPr/>
          <a:lstStyle/>
          <a:p>
            <a:r>
              <a:rPr lang="en-CA" dirty="0" smtClean="0"/>
              <a:t>Danny’s work on story boards (from March 23</a:t>
            </a:r>
            <a:r>
              <a:rPr lang="en-CA" baseline="30000" dirty="0" smtClean="0"/>
              <a:t>rd</a:t>
            </a:r>
            <a:r>
              <a:rPr lang="en-CA" dirty="0" smtClean="0"/>
              <a:t>)</a:t>
            </a:r>
          </a:p>
        </p:txBody>
      </p:sp>
      <p:sp>
        <p:nvSpPr>
          <p:cNvPr id="3" name="Espace réservé du contenu 2"/>
          <p:cNvSpPr>
            <a:spLocks noGrp="1"/>
          </p:cNvSpPr>
          <p:nvPr>
            <p:ph idx="1"/>
          </p:nvPr>
        </p:nvSpPr>
        <p:spPr>
          <a:xfrm>
            <a:off x="455613" y="1176338"/>
            <a:ext cx="8364537" cy="5273675"/>
          </a:xfrm>
        </p:spPr>
        <p:txBody>
          <a:bodyPr/>
          <a:lstStyle/>
          <a:p>
            <a:pPr>
              <a:defRPr/>
            </a:pPr>
            <a:r>
              <a:rPr lang="en-CA" sz="1400" dirty="0" smtClean="0"/>
              <a:t>4 areas of hi priorities</a:t>
            </a:r>
          </a:p>
          <a:p>
            <a:pPr lvl="1">
              <a:defRPr/>
            </a:pPr>
            <a:r>
              <a:rPr lang="en-CA" sz="1200" dirty="0" err="1" smtClean="0"/>
              <a:t>Perinatalogy</a:t>
            </a:r>
            <a:endParaRPr lang="en-CA" sz="1200" dirty="0" smtClean="0"/>
          </a:p>
          <a:p>
            <a:pPr lvl="1">
              <a:defRPr/>
            </a:pPr>
            <a:r>
              <a:rPr lang="en-CA" sz="1200" dirty="0" smtClean="0"/>
              <a:t>Chronic illness</a:t>
            </a:r>
          </a:p>
          <a:p>
            <a:pPr lvl="1">
              <a:defRPr/>
            </a:pPr>
            <a:r>
              <a:rPr lang="en-CA" sz="1200" dirty="0" smtClean="0"/>
              <a:t>Home health</a:t>
            </a:r>
          </a:p>
          <a:p>
            <a:pPr lvl="1">
              <a:defRPr/>
            </a:pPr>
            <a:r>
              <a:rPr lang="en-CA" sz="1200" dirty="0" smtClean="0"/>
              <a:t>Acute</a:t>
            </a:r>
          </a:p>
          <a:p>
            <a:pPr>
              <a:defRPr/>
            </a:pPr>
            <a:r>
              <a:rPr lang="en-CA" sz="1400" dirty="0" smtClean="0"/>
              <a:t>Trying to make them similar</a:t>
            </a:r>
          </a:p>
          <a:p>
            <a:pPr>
              <a:defRPr/>
            </a:pPr>
            <a:r>
              <a:rPr lang="en-CA" sz="1400" dirty="0" smtClean="0"/>
              <a:t>Allergies and intolerance: is this relevant to us?</a:t>
            </a:r>
          </a:p>
          <a:p>
            <a:pPr lvl="1">
              <a:defRPr/>
            </a:pPr>
            <a:r>
              <a:rPr lang="en-CA" sz="1200" dirty="0" smtClean="0"/>
              <a:t>Add a complicated scenario: primary care treatment plus a referral (Ian)</a:t>
            </a:r>
          </a:p>
          <a:p>
            <a:pPr lvl="1">
              <a:defRPr/>
            </a:pPr>
            <a:r>
              <a:rPr lang="en-CA" sz="1200" dirty="0" smtClean="0"/>
              <a:t>Stephen: </a:t>
            </a:r>
            <a:r>
              <a:rPr lang="en-US" sz="1200" dirty="0" smtClean="0"/>
              <a:t>[17:50:18] Stephen Chu: allergy and intolerance can produce a care plan of its own, e.g. </a:t>
            </a:r>
            <a:r>
              <a:rPr lang="en-US" sz="1200" dirty="0" err="1" smtClean="0"/>
              <a:t>coeliac</a:t>
            </a:r>
            <a:r>
              <a:rPr lang="en-US" sz="1200" dirty="0" smtClean="0"/>
              <a:t> disease, but I agree that we can embed it in all other care plans</a:t>
            </a:r>
          </a:p>
          <a:p>
            <a:pPr>
              <a:defRPr/>
            </a:pPr>
            <a:r>
              <a:rPr lang="en-US" sz="1400" dirty="0" smtClean="0"/>
              <a:t>It would be useful to have a long term use case: see COPD</a:t>
            </a:r>
          </a:p>
          <a:p>
            <a:pPr>
              <a:defRPr/>
            </a:pPr>
            <a:r>
              <a:rPr lang="en-US" sz="1400" dirty="0" smtClean="0"/>
              <a:t>We need to separate the clinical contents from the infrastructure that manages the care activities</a:t>
            </a:r>
          </a:p>
          <a:p>
            <a:pPr>
              <a:defRPr/>
            </a:pPr>
            <a:r>
              <a:rPr lang="en-US" sz="1400" dirty="0" smtClean="0"/>
              <a:t>Not sure that we would want to build a composite use case but we should be able to abstract principles and requirements common to all</a:t>
            </a:r>
          </a:p>
          <a:p>
            <a:pPr>
              <a:defRPr/>
            </a:pPr>
            <a:r>
              <a:rPr lang="en-US" sz="1400" dirty="0" smtClean="0"/>
              <a:t>[17:54:53] Stephen Chu: the content details will vary, but the structure should remain constant</a:t>
            </a:r>
          </a:p>
          <a:p>
            <a:pPr>
              <a:defRPr/>
            </a:pPr>
            <a:r>
              <a:rPr lang="en-US" sz="1400" dirty="0" smtClean="0"/>
              <a:t>we need to differentiate the concepts - contents </a:t>
            </a:r>
            <a:r>
              <a:rPr lang="en-US" sz="1400" dirty="0" err="1" smtClean="0"/>
              <a:t>vs</a:t>
            </a:r>
            <a:r>
              <a:rPr lang="en-US" sz="1400" dirty="0" smtClean="0"/>
              <a:t> structure</a:t>
            </a:r>
          </a:p>
          <a:p>
            <a:pPr>
              <a:defRPr/>
            </a:pPr>
            <a:r>
              <a:rPr lang="en-US" sz="1400" dirty="0" smtClean="0">
                <a:solidFill>
                  <a:srgbClr val="FF0000"/>
                </a:solidFill>
              </a:rPr>
              <a:t>Lots of variety on different documents</a:t>
            </a:r>
          </a:p>
          <a:p>
            <a:pPr>
              <a:defRPr/>
            </a:pPr>
            <a:r>
              <a:rPr lang="en-US" sz="1400" dirty="0" smtClean="0">
                <a:solidFill>
                  <a:srgbClr val="FF0000"/>
                </a:solidFill>
              </a:rPr>
              <a:t>Have a matrix of what exists?</a:t>
            </a:r>
          </a:p>
          <a:p>
            <a:pPr>
              <a:defRPr/>
            </a:pPr>
            <a:r>
              <a:rPr lang="en-US" sz="1400" dirty="0" smtClean="0">
                <a:solidFill>
                  <a:srgbClr val="FF0000"/>
                </a:solidFill>
              </a:rPr>
              <a:t>Need an agreed way of producing storyboard: what are we trying to get out of it (Stephen and Laura) </a:t>
            </a:r>
            <a:endParaRPr lang="en-CA" sz="1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3"/>
          <p:cNvSpPr>
            <a:spLocks noGrp="1"/>
          </p:cNvSpPr>
          <p:nvPr>
            <p:ph type="title"/>
          </p:nvPr>
        </p:nvSpPr>
        <p:spPr/>
        <p:txBody>
          <a:bodyPr/>
          <a:lstStyle/>
          <a:p>
            <a:r>
              <a:rPr lang="en-CA" sz="2400" smtClean="0"/>
              <a:t>DRAFT- Scope of 2011 Care Plan Initiative</a:t>
            </a:r>
          </a:p>
        </p:txBody>
      </p:sp>
      <p:sp>
        <p:nvSpPr>
          <p:cNvPr id="33794" name="Espace réservé du contenu 4"/>
          <p:cNvSpPr>
            <a:spLocks noGrp="1"/>
          </p:cNvSpPr>
          <p:nvPr>
            <p:ph sz="half" idx="1"/>
          </p:nvPr>
        </p:nvSpPr>
        <p:spPr>
          <a:xfrm>
            <a:off x="455613" y="1190625"/>
            <a:ext cx="4105275" cy="5259388"/>
          </a:xfrm>
          <a:ln>
            <a:solidFill>
              <a:srgbClr val="C00000"/>
            </a:solidFill>
          </a:ln>
        </p:spPr>
        <p:txBody>
          <a:bodyPr/>
          <a:lstStyle/>
          <a:p>
            <a:r>
              <a:rPr lang="en-CA" sz="1800" smtClean="0"/>
              <a:t>In scope</a:t>
            </a:r>
          </a:p>
          <a:p>
            <a:pPr lvl="1"/>
            <a:r>
              <a:rPr lang="en-CA" sz="1600" smtClean="0"/>
              <a:t>Range of situations: curative, emergency, rehabilitation, mental health, social care, preventative, stay healthy, etc.</a:t>
            </a:r>
          </a:p>
          <a:p>
            <a:pPr lvl="1"/>
            <a:r>
              <a:rPr lang="en-CA" sz="1600" smtClean="0"/>
              <a:t>Business /clinical needs around care planning: dynamics of creating, updating and communication care plans; functional perspective; dynamics; data exchange</a:t>
            </a:r>
          </a:p>
          <a:p>
            <a:pPr lvl="1"/>
            <a:endParaRPr lang="en-CA" sz="1600" smtClean="0"/>
          </a:p>
          <a:p>
            <a:pPr lvl="1"/>
            <a:endParaRPr lang="en-CA" sz="1600" smtClean="0"/>
          </a:p>
        </p:txBody>
      </p:sp>
      <p:sp>
        <p:nvSpPr>
          <p:cNvPr id="33795" name="Espace réservé du contenu 5"/>
          <p:cNvSpPr>
            <a:spLocks noGrp="1"/>
          </p:cNvSpPr>
          <p:nvPr>
            <p:ph sz="half" idx="2"/>
          </p:nvPr>
        </p:nvSpPr>
        <p:spPr>
          <a:xfrm>
            <a:off x="4713288" y="1190625"/>
            <a:ext cx="4106862" cy="5259388"/>
          </a:xfrm>
          <a:ln>
            <a:solidFill>
              <a:srgbClr val="C00000"/>
            </a:solidFill>
          </a:ln>
        </p:spPr>
        <p:txBody>
          <a:bodyPr/>
          <a:lstStyle/>
          <a:p>
            <a:r>
              <a:rPr lang="en-CA" sz="1800" smtClean="0"/>
              <a:t>Out of scope</a:t>
            </a:r>
          </a:p>
          <a:p>
            <a:pPr lvl="1"/>
            <a:r>
              <a:rPr lang="en-CA" sz="1600" smtClean="0"/>
              <a:t>Patient information complementary to the care plan: demographics, diagnostic, allergies and AR,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3"/>
          <p:cNvSpPr>
            <a:spLocks noGrp="1"/>
          </p:cNvSpPr>
          <p:nvPr>
            <p:ph type="title"/>
          </p:nvPr>
        </p:nvSpPr>
        <p:spPr>
          <a:xfrm>
            <a:off x="446088" y="115888"/>
            <a:ext cx="7769225" cy="746125"/>
          </a:xfrm>
        </p:spPr>
        <p:txBody>
          <a:bodyPr/>
          <a:lstStyle/>
          <a:p>
            <a:r>
              <a:rPr lang="en-CA" dirty="0" smtClean="0"/>
              <a:t>Action Items as of 2011-04-06</a:t>
            </a:r>
          </a:p>
        </p:txBody>
      </p:sp>
      <p:graphicFrame>
        <p:nvGraphicFramePr>
          <p:cNvPr id="5" name="Group 71"/>
          <p:cNvGraphicFramePr>
            <a:graphicFrameLocks/>
          </p:cNvGraphicFramePr>
          <p:nvPr/>
        </p:nvGraphicFramePr>
        <p:xfrm>
          <a:off x="252413" y="1190625"/>
          <a:ext cx="8686801" cy="4724944"/>
        </p:xfrm>
        <a:graphic>
          <a:graphicData uri="http://schemas.openxmlformats.org/drawingml/2006/table">
            <a:tbl>
              <a:tblPr/>
              <a:tblGrid>
                <a:gridCol w="719087"/>
                <a:gridCol w="4680650"/>
                <a:gridCol w="936130"/>
                <a:gridCol w="648090"/>
                <a:gridCol w="1702844"/>
              </a:tblGrid>
              <a:tr h="466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Action Items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By Whom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For When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Status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411739">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Do an inventory of use cases and storyboard on hand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Laura (Danny)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Active: Underway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739">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Ask William for an update (add in a diff colour to the appropriate pages)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Outstanding - Request made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739">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Obtain and share the published version of the CEN Continuity of care P1 and P2; obtain ok from ISO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Audrey/Laura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Outstanding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7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Update new wiki page with previous meeting material. Adjust structure of wiki.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Wiki restructured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Draft list of deliverables for this phase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Draft prepared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Draft a new PSS and review with project group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ZoneTexte 3"/>
          <p:cNvSpPr txBox="1"/>
          <p:nvPr/>
        </p:nvSpPr>
        <p:spPr>
          <a:xfrm>
            <a:off x="395420" y="6381410"/>
            <a:ext cx="3528530" cy="276999"/>
          </a:xfrm>
          <a:prstGeom prst="rect">
            <a:avLst/>
          </a:prstGeom>
          <a:noFill/>
        </p:spPr>
        <p:txBody>
          <a:bodyPr wrap="none" rtlCol="0">
            <a:spAutoFit/>
          </a:bodyPr>
          <a:lstStyle/>
          <a:p>
            <a:r>
              <a:rPr lang="en-CA" sz="1200" b="0" dirty="0" smtClean="0">
                <a:solidFill>
                  <a:schemeClr val="tx1"/>
                </a:solidFill>
              </a:rPr>
              <a:t>NB: Completed action items have been removed.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dirty="0" smtClean="0"/>
              <a:t>Participants- </a:t>
            </a:r>
            <a:r>
              <a:rPr lang="en-CA" dirty="0" err="1" smtClean="0"/>
              <a:t>Meetg</a:t>
            </a:r>
            <a:r>
              <a:rPr lang="en-CA" dirty="0" smtClean="0"/>
              <a:t> of 2011-04-06 p1</a:t>
            </a:r>
          </a:p>
        </p:txBody>
      </p:sp>
      <p:graphicFrame>
        <p:nvGraphicFramePr>
          <p:cNvPr id="7" name="Tableau 6"/>
          <p:cNvGraphicFramePr>
            <a:graphicFrameLocks noGrp="1"/>
          </p:cNvGraphicFramePr>
          <p:nvPr/>
        </p:nvGraphicFramePr>
        <p:xfrm>
          <a:off x="250825" y="836613"/>
          <a:ext cx="8641199" cy="4969344"/>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209188">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15725">
                <a:tc>
                  <a:txBody>
                    <a:bodyPr/>
                    <a:lstStyle/>
                    <a:p>
                      <a:r>
                        <a:rPr lang="en-CA" sz="1000" dirty="0" smtClean="0">
                          <a:solidFill>
                            <a:schemeClr val="tx1"/>
                          </a:solidFill>
                        </a:rPr>
                        <a:t>André Boudreau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rPr>
                        <a:t>Laura Heermann Langford</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Peter </a:t>
                      </a:r>
                      <a:r>
                        <a:rPr lang="fr-CA" sz="1000" kern="1200" dirty="0" err="1" smtClean="0">
                          <a:solidFill>
                            <a:schemeClr val="tx1"/>
                          </a:solidFill>
                          <a:latin typeface="+mn-lt"/>
                          <a:ea typeface="+mn-ea"/>
                          <a:cs typeface="+mn-cs"/>
                        </a:rPr>
                        <a:t>MacIsaac</a:t>
                      </a:r>
                      <a:endParaRPr lang="en-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Adel Ghlamallah</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William Goossen</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err="1" smtClean="0">
                          <a:solidFill>
                            <a:schemeClr val="tx1"/>
                          </a:solidFill>
                          <a:latin typeface="+mn-lt"/>
                          <a:ea typeface="+mn-ea"/>
                          <a:cs typeface="+mn-cs"/>
                        </a:rPr>
                        <a:t>Anneke</a:t>
                      </a:r>
                      <a:r>
                        <a:rPr lang="fr-CA" sz="1000" kern="1200" dirty="0" smtClean="0">
                          <a:solidFill>
                            <a:schemeClr val="tx1"/>
                          </a:solidFill>
                          <a:latin typeface="+mn-lt"/>
                          <a:ea typeface="+mn-ea"/>
                          <a:cs typeface="+mn-cs"/>
                        </a:rPr>
                        <a:t> Goossen</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0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Jay Lyle</a:t>
                      </a:r>
                      <a:endParaRPr lang="en-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jaylyle@gmail.com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Margaret </a:t>
                      </a:r>
                      <a:r>
                        <a:rPr lang="en-CA" sz="1000" kern="1200" dirty="0" err="1" smtClean="0">
                          <a:solidFill>
                            <a:schemeClr val="tx1"/>
                          </a:solidFill>
                          <a:latin typeface="+mn-lt"/>
                          <a:ea typeface="+mn-ea"/>
                          <a:cs typeface="+mn-cs"/>
                        </a:rPr>
                        <a:t>Dittloff</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mkd@cbord.com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Audrey Dickerson</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adickerson@himss.org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Ian McNicoll</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Ian.McNicoll@oceaninformatics.com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UK</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09188">
                <a:tc>
                  <a:txBody>
                    <a:bodyPr/>
                    <a:lstStyle/>
                    <a:p>
                      <a:r>
                        <a:rPr lang="en-US" sz="1000" kern="1200" baseline="0" dirty="0" smtClean="0">
                          <a:solidFill>
                            <a:schemeClr val="tx1"/>
                          </a:solidFill>
                          <a:latin typeface="+mn-lt"/>
                          <a:ea typeface="+mn-ea"/>
                          <a:cs typeface="+mn-cs"/>
                        </a:rPr>
                        <a:t>Danny </a:t>
                      </a:r>
                      <a:r>
                        <a:rPr lang="en-US" sz="1000" kern="1200" baseline="0" dirty="0" err="1" smtClean="0">
                          <a:solidFill>
                            <a:schemeClr val="tx1"/>
                          </a:solidFill>
                          <a:latin typeface="+mn-lt"/>
                          <a:ea typeface="+mn-ea"/>
                          <a:cs typeface="+mn-cs"/>
                        </a:rPr>
                        <a:t>Probst</a:t>
                      </a:r>
                      <a:endParaRPr lang="fr-CA" sz="10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hlinkClick r:id="rId2"/>
                        </a:rPr>
                        <a:t>Danny.Probst@imail.org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Yes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091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rPr>
                        <a:t>Kevin Coonan</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Kevin.coonan@gmail.com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09188">
                <a:tc>
                  <a:txBody>
                    <a:bodyPr/>
                    <a:lstStyle/>
                    <a:p>
                      <a:r>
                        <a:rPr lang="en-CA" sz="900" dirty="0" smtClean="0">
                          <a:solidFill>
                            <a:schemeClr val="tx1"/>
                          </a:solidFill>
                        </a:rPr>
                        <a:t>Gordon </a:t>
                      </a:r>
                      <a:r>
                        <a:rPr lang="en-CA" sz="900" dirty="0" err="1" smtClean="0">
                          <a:solidFill>
                            <a:schemeClr val="tx1"/>
                          </a:solidFill>
                        </a:rPr>
                        <a:t>Raup</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graup@comcast.net</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 1- Health concern and care Plans</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Health concern and care plan:  </a:t>
            </a:r>
            <a:br>
              <a:rPr lang="en-US" smtClean="0"/>
            </a:br>
            <a:r>
              <a:rPr lang="en-US" smtClean="0"/>
              <a:t>new paradigm to define the EHRS</a:t>
            </a:r>
            <a:endParaRPr lang="en-US" dirty="0"/>
          </a:p>
        </p:txBody>
      </p:sp>
      <p:sp>
        <p:nvSpPr>
          <p:cNvPr id="3" name="Text Placeholder 2"/>
          <p:cNvSpPr>
            <a:spLocks noGrp="1"/>
          </p:cNvSpPr>
          <p:nvPr>
            <p:ph idx="1"/>
          </p:nvPr>
        </p:nvSpPr>
        <p:spPr/>
        <p:txBody>
          <a:bodyPr/>
          <a:lstStyle/>
          <a:p>
            <a:r>
              <a:rPr lang="en-US" sz="2000" dirty="0" smtClean="0"/>
              <a:t>Historically, the EHR was similar to the GHR (Guttenberg Health Record) that was systematically adhered to as it had since Sir. William Osler told us how to treat patients.  Often it is even pre-Guttenberg technology dependant (hand written). </a:t>
            </a:r>
          </a:p>
          <a:p>
            <a:r>
              <a:rPr lang="en-US" sz="2000" dirty="0" smtClean="0"/>
              <a:t>This paradigm was implemented in EHRS:  PMH, CC, Social </a:t>
            </a:r>
            <a:r>
              <a:rPr lang="en-US" sz="2000" dirty="0" err="1" smtClean="0"/>
              <a:t>Hx</a:t>
            </a:r>
            <a:r>
              <a:rPr lang="en-US" sz="2000" dirty="0" smtClean="0"/>
              <a:t>, HPI, etc. etc.</a:t>
            </a:r>
          </a:p>
          <a:p>
            <a:r>
              <a:rPr lang="en-US" sz="2000" dirty="0" smtClean="0"/>
              <a:t>This paradigm was somewhat impacted in the 1960’s by crazy Dr. Larry Weed</a:t>
            </a:r>
          </a:p>
          <a:p>
            <a:r>
              <a:rPr lang="en-US" sz="2000" dirty="0" smtClean="0"/>
              <a:t>Every 50 years we need to re-think how we think of patients.</a:t>
            </a:r>
          </a:p>
          <a:p>
            <a:r>
              <a:rPr lang="en-US" sz="2000" dirty="0" smtClean="0"/>
              <a:t>We use information and generate information and actions.  </a:t>
            </a:r>
          </a:p>
          <a:p>
            <a:pPr lvl="1"/>
            <a:r>
              <a:rPr lang="en-US" sz="1800" dirty="0" smtClean="0"/>
              <a:t>Information used is typically current problems/medications, HPI, and ROS/PE.</a:t>
            </a:r>
          </a:p>
          <a:p>
            <a:pPr lvl="1"/>
            <a:r>
              <a:rPr lang="en-US" sz="1800" dirty="0" smtClean="0"/>
              <a:t>Actions are surgery, medical therapy, psychotherapy</a:t>
            </a:r>
          </a:p>
          <a:p>
            <a:pPr lvl="1"/>
            <a:r>
              <a:rPr lang="en-US" sz="1800" dirty="0" smtClean="0"/>
              <a:t>We translate what we know into what we do. This defines us and our profession.</a:t>
            </a:r>
          </a:p>
          <a:p>
            <a:pPr lvl="1"/>
            <a:r>
              <a:rPr lang="en-US" sz="1800" dirty="0" smtClean="0"/>
              <a:t>So lets formalize it in a model which is optimized to support this</a:t>
            </a:r>
            <a:endParaRPr lang="en-US" sz="1800" dirty="0"/>
          </a:p>
        </p:txBody>
      </p:sp>
      <p:sp>
        <p:nvSpPr>
          <p:cNvPr id="4" name="ZoneTexte 3"/>
          <p:cNvSpPr txBox="1"/>
          <p:nvPr/>
        </p:nvSpPr>
        <p:spPr>
          <a:xfrm>
            <a:off x="7884460" y="116540"/>
            <a:ext cx="970137" cy="276999"/>
          </a:xfrm>
          <a:prstGeom prst="rect">
            <a:avLst/>
          </a:prstGeom>
          <a:noFill/>
        </p:spPr>
        <p:txBody>
          <a:bodyPr wrap="none" rtlCol="0">
            <a:spAutoFit/>
          </a:bodyPr>
          <a:lstStyle/>
          <a:p>
            <a:r>
              <a:rPr lang="en-CA" sz="1200" b="0" i="1" u="sng" dirty="0" smtClean="0">
                <a:solidFill>
                  <a:srgbClr val="FF0000"/>
                </a:solidFill>
              </a:rPr>
              <a:t>From Kevin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20316"/>
            <a:ext cx="7284827" cy="724234"/>
          </a:xfrm>
        </p:spPr>
        <p:txBody>
          <a:bodyPr/>
          <a:lstStyle/>
          <a:p>
            <a:r>
              <a:rPr lang="en-US" dirty="0" smtClean="0"/>
              <a:t>What We Know (information) and what we do (actions)</a:t>
            </a:r>
            <a:endParaRPr lang="en-US" dirty="0"/>
          </a:p>
        </p:txBody>
      </p:sp>
      <p:sp>
        <p:nvSpPr>
          <p:cNvPr id="3" name="Text Placeholder 2"/>
          <p:cNvSpPr>
            <a:spLocks noGrp="1"/>
          </p:cNvSpPr>
          <p:nvPr>
            <p:ph idx="1"/>
          </p:nvPr>
        </p:nvSpPr>
        <p:spPr/>
        <p:txBody>
          <a:bodyPr/>
          <a:lstStyle/>
          <a:p>
            <a:r>
              <a:rPr lang="en-US" dirty="0" smtClean="0"/>
              <a:t>A Health Concern can be linked to any relevant data:  labs, encounters, medications, care plan</a:t>
            </a:r>
          </a:p>
          <a:p>
            <a:pPr lvl="1"/>
            <a:r>
              <a:rPr lang="en-US" dirty="0" smtClean="0"/>
              <a:t>A Health Concern POV looks like a long hall way, with doors to rooms with all kinds of crap in them.  You can, if you read the door name (aka </a:t>
            </a:r>
            <a:r>
              <a:rPr lang="en-US" dirty="0" err="1" smtClean="0"/>
              <a:t>Observaiton.code</a:t>
            </a:r>
            <a:r>
              <a:rPr lang="en-US" dirty="0" smtClean="0"/>
              <a:t>) query for all of the relevant data (and graph it is numeric, etc.).</a:t>
            </a:r>
          </a:p>
          <a:p>
            <a:pPr lvl="1"/>
            <a:r>
              <a:rPr lang="en-US" dirty="0" smtClean="0"/>
              <a:t>At any given instant, what we know is effectively what is in the health concern,  and the H&amp;P/initial nursing assessment.</a:t>
            </a:r>
          </a:p>
          <a:p>
            <a:pPr lvl="1"/>
            <a:r>
              <a:rPr lang="en-US" dirty="0" smtClean="0"/>
              <a:t>At a given point we have enough information to take action.  This action is captured in the Care Plan.  Diagnosis or identified problems/concerns then get updated.  </a:t>
            </a:r>
          </a:p>
          <a:p>
            <a:pPr lvl="1"/>
            <a:r>
              <a:rPr lang="en-US" dirty="0" smtClean="0"/>
              <a:t>For every plan of care there better be some health concern!</a:t>
            </a:r>
            <a:endParaRPr lang="en-US" dirty="0"/>
          </a:p>
        </p:txBody>
      </p:sp>
      <p:sp>
        <p:nvSpPr>
          <p:cNvPr id="4" name="ZoneTexte 3"/>
          <p:cNvSpPr txBox="1"/>
          <p:nvPr/>
        </p:nvSpPr>
        <p:spPr>
          <a:xfrm>
            <a:off x="7884460" y="116540"/>
            <a:ext cx="970137" cy="276999"/>
          </a:xfrm>
          <a:prstGeom prst="rect">
            <a:avLst/>
          </a:prstGeom>
          <a:noFill/>
        </p:spPr>
        <p:txBody>
          <a:bodyPr wrap="none" rtlCol="0">
            <a:spAutoFit/>
          </a:bodyPr>
          <a:lstStyle/>
          <a:p>
            <a:r>
              <a:rPr lang="en-CA" sz="1200" b="0" i="1" u="sng" dirty="0" smtClean="0">
                <a:solidFill>
                  <a:srgbClr val="FF0000"/>
                </a:solidFill>
              </a:rPr>
              <a:t>From Kevin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40" y="404580"/>
            <a:ext cx="7772400" cy="713985"/>
          </a:xfrm>
        </p:spPr>
        <p:style>
          <a:lnRef idx="2">
            <a:schemeClr val="accent2"/>
          </a:lnRef>
          <a:fillRef idx="1">
            <a:schemeClr val="lt1"/>
          </a:fillRef>
          <a:effectRef idx="0">
            <a:schemeClr val="accent2"/>
          </a:effectRef>
          <a:fontRef idx="minor">
            <a:schemeClr val="dk1"/>
          </a:fontRef>
        </p:style>
        <p:txBody>
          <a:bodyPr anchor="ctr"/>
          <a:lstStyle/>
          <a:p>
            <a:pPr algn="ctr"/>
            <a:r>
              <a:rPr lang="en-US" dirty="0" smtClean="0"/>
              <a:t>Care Plan and health concern</a:t>
            </a:r>
            <a:endParaRPr lang="en-US" dirty="0"/>
          </a:p>
        </p:txBody>
      </p:sp>
      <p:sp>
        <p:nvSpPr>
          <p:cNvPr id="3" name="Text Placeholder 2"/>
          <p:cNvSpPr>
            <a:spLocks noGrp="1"/>
          </p:cNvSpPr>
          <p:nvPr>
            <p:ph type="body" idx="1"/>
          </p:nvPr>
        </p:nvSpPr>
        <p:spPr>
          <a:xfrm>
            <a:off x="827480" y="4365130"/>
            <a:ext cx="7705070" cy="2232310"/>
          </a:xfrm>
        </p:spPr>
        <p:txBody>
          <a:bodyPr/>
          <a:lstStyle/>
          <a:p>
            <a:r>
              <a:rPr lang="en-US" dirty="0" smtClean="0">
                <a:solidFill>
                  <a:schemeClr val="tx1"/>
                </a:solidFill>
              </a:rPr>
              <a:t>Care plans need goals, i.e. tries to cause some </a:t>
            </a:r>
            <a:r>
              <a:rPr lang="en-US" b="1" dirty="0" err="1" smtClean="0">
                <a:solidFill>
                  <a:schemeClr val="tx1"/>
                </a:solidFill>
              </a:rPr>
              <a:t>ObservationEvent</a:t>
            </a:r>
            <a:r>
              <a:rPr lang="en-US" dirty="0" smtClean="0">
                <a:solidFill>
                  <a:schemeClr val="tx1"/>
                </a:solidFill>
              </a:rPr>
              <a:t> to match it.</a:t>
            </a:r>
          </a:p>
          <a:p>
            <a:r>
              <a:rPr lang="en-US" dirty="0" smtClean="0">
                <a:solidFill>
                  <a:schemeClr val="tx1"/>
                </a:solidFill>
              </a:rPr>
              <a:t>Care plan has intimate relationship with </a:t>
            </a:r>
            <a:r>
              <a:rPr lang="en-US" dirty="0" err="1" smtClean="0">
                <a:solidFill>
                  <a:schemeClr val="tx1"/>
                </a:solidFill>
              </a:rPr>
              <a:t>HealthConcern</a:t>
            </a:r>
            <a:r>
              <a:rPr lang="en-US" dirty="0" smtClean="0">
                <a:solidFill>
                  <a:schemeClr val="tx1"/>
                </a:solidFill>
              </a:rPr>
              <a:t>—is is the </a:t>
            </a:r>
            <a:r>
              <a:rPr lang="en-US" i="1" dirty="0" smtClean="0">
                <a:solidFill>
                  <a:schemeClr val="tx1"/>
                </a:solidFill>
              </a:rPr>
              <a:t>reason</a:t>
            </a:r>
            <a:r>
              <a:rPr lang="en-US" dirty="0" smtClean="0">
                <a:solidFill>
                  <a:schemeClr val="tx1"/>
                </a:solidFill>
              </a:rPr>
              <a:t> for the care plan</a:t>
            </a:r>
          </a:p>
          <a:p>
            <a:r>
              <a:rPr lang="en-US" dirty="0" smtClean="0">
                <a:solidFill>
                  <a:schemeClr val="tx1"/>
                </a:solidFill>
              </a:rPr>
              <a:t>Can view things via the </a:t>
            </a:r>
            <a:r>
              <a:rPr lang="en-US" dirty="0" err="1" smtClean="0">
                <a:solidFill>
                  <a:schemeClr val="tx1"/>
                </a:solidFill>
              </a:rPr>
              <a:t>HealthConcern</a:t>
            </a:r>
            <a:r>
              <a:rPr lang="en-US" dirty="0" smtClean="0">
                <a:solidFill>
                  <a:schemeClr val="tx1"/>
                </a:solidFill>
              </a:rPr>
              <a:t> POV, </a:t>
            </a:r>
            <a:r>
              <a:rPr lang="en-US" dirty="0" err="1" smtClean="0">
                <a:solidFill>
                  <a:schemeClr val="tx1"/>
                </a:solidFill>
              </a:rPr>
              <a:t>CarePlan</a:t>
            </a:r>
            <a:r>
              <a:rPr lang="en-US" dirty="0" smtClean="0">
                <a:solidFill>
                  <a:schemeClr val="tx1"/>
                </a:solidFill>
              </a:rPr>
              <a:t> POV, the individual encounter POV, and Health Summary  (extraction/view) </a:t>
            </a:r>
            <a:endParaRPr lang="en-US" dirty="0">
              <a:solidFill>
                <a:schemeClr val="tx1"/>
              </a:solidFill>
            </a:endParaRPr>
          </a:p>
        </p:txBody>
      </p:sp>
      <p:sp>
        <p:nvSpPr>
          <p:cNvPr id="4" name="Right Arrow 3"/>
          <p:cNvSpPr/>
          <p:nvPr/>
        </p:nvSpPr>
        <p:spPr bwMode="auto">
          <a:xfrm>
            <a:off x="1691600" y="2348850"/>
            <a:ext cx="6264870" cy="1800250"/>
          </a:xfrm>
          <a:prstGeom prst="rightArrow">
            <a:avLst>
              <a:gd name="adj1" fmla="val 50000"/>
              <a:gd name="adj2" fmla="val 73182"/>
            </a:avLst>
          </a:prstGeom>
          <a:noFill/>
          <a:ln w="9525" cap="flat" cmpd="sng" algn="ctr">
            <a:solidFill>
              <a:schemeClr val="accent3">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rPr>
              <a:t>f</a:t>
            </a:r>
            <a:r>
              <a:rPr lang="en-US" dirty="0" err="1" smtClean="0">
                <a:solidFill>
                  <a:schemeClr val="tx1">
                    <a:lumMod val="65000"/>
                    <a:lumOff val="35000"/>
                  </a:schemeClr>
                </a:solidFill>
              </a:rPr>
              <a:t>Care</a:t>
            </a:r>
            <a:r>
              <a:rPr lang="en-US" dirty="0" smtClean="0">
                <a:solidFill>
                  <a:schemeClr val="tx1">
                    <a:lumMod val="65000"/>
                    <a:lumOff val="35000"/>
                  </a:schemeClr>
                </a:solidFill>
              </a:rPr>
              <a:t> Plan:  set of ongoing and future actions       </a:t>
            </a:r>
            <a:r>
              <a:rPr lang="en-US" dirty="0" smtClean="0">
                <a:solidFill>
                  <a:schemeClr val="tx1">
                    <a:lumMod val="85000"/>
                    <a:lumOff val="15000"/>
                  </a:schemeClr>
                </a:solidFill>
              </a:rPr>
              <a:t>GOAL</a:t>
            </a:r>
            <a:endParaRPr kumimoji="0" lang="en-US" sz="1800" b="1" i="0" u="none" strike="noStrike" cap="none" normalizeH="0" baseline="0" dirty="0" smtClean="0">
              <a:ln>
                <a:noFill/>
              </a:ln>
              <a:solidFill>
                <a:schemeClr val="bg1"/>
              </a:solidFill>
              <a:effectLst/>
              <a:latin typeface="Arial" charset="0"/>
            </a:endParaRPr>
          </a:p>
        </p:txBody>
      </p:sp>
      <p:sp>
        <p:nvSpPr>
          <p:cNvPr id="5" name="Up Arrow 4"/>
          <p:cNvSpPr/>
          <p:nvPr/>
        </p:nvSpPr>
        <p:spPr bwMode="auto">
          <a:xfrm>
            <a:off x="1619590" y="1268700"/>
            <a:ext cx="6048840" cy="936130"/>
          </a:xfrm>
          <a:prstGeom prst="upArrow">
            <a:avLst>
              <a:gd name="adj1" fmla="val 50000"/>
              <a:gd name="adj2" fmla="val 73068"/>
            </a:avLst>
          </a:prstGeom>
          <a:noFill/>
          <a:ln w="9525"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dirty="0" smtClean="0">
                <a:solidFill>
                  <a:schemeClr val="accent5">
                    <a:lumMod val="60000"/>
                    <a:lumOff val="40000"/>
                  </a:schemeClr>
                </a:solidFill>
              </a:rPr>
              <a:t>Health Concern</a:t>
            </a:r>
          </a:p>
          <a:p>
            <a:pPr algn="ctr"/>
            <a:r>
              <a:rPr kumimoji="0" lang="en-US" sz="1800" b="1" i="0" u="none" strike="noStrike" cap="none" normalizeH="0" baseline="0" dirty="0" smtClean="0">
                <a:ln>
                  <a:noFill/>
                </a:ln>
                <a:solidFill>
                  <a:schemeClr val="accent5">
                    <a:lumMod val="60000"/>
                    <a:lumOff val="40000"/>
                  </a:schemeClr>
                </a:solidFill>
                <a:effectLst/>
                <a:latin typeface="Arial" charset="0"/>
              </a:rPr>
              <a:t>Records what Happens</a:t>
            </a:r>
          </a:p>
        </p:txBody>
      </p:sp>
      <p:sp>
        <p:nvSpPr>
          <p:cNvPr id="6" name="ZoneTexte 5"/>
          <p:cNvSpPr txBox="1"/>
          <p:nvPr/>
        </p:nvSpPr>
        <p:spPr>
          <a:xfrm>
            <a:off x="7884460" y="116540"/>
            <a:ext cx="970137" cy="276999"/>
          </a:xfrm>
          <a:prstGeom prst="rect">
            <a:avLst/>
          </a:prstGeom>
          <a:noFill/>
        </p:spPr>
        <p:txBody>
          <a:bodyPr wrap="none" rtlCol="0">
            <a:spAutoFit/>
          </a:bodyPr>
          <a:lstStyle/>
          <a:p>
            <a:r>
              <a:rPr lang="en-CA" sz="1200" b="0" i="1" u="sng" dirty="0" smtClean="0">
                <a:solidFill>
                  <a:srgbClr val="FF0000"/>
                </a:solidFill>
              </a:rPr>
              <a:t>From Kevin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 2</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3"/>
          <p:cNvSpPr>
            <a:spLocks noGrp="1"/>
          </p:cNvSpPr>
          <p:nvPr>
            <p:ph type="title"/>
          </p:nvPr>
        </p:nvSpPr>
        <p:spPr>
          <a:xfrm>
            <a:off x="455613" y="120650"/>
            <a:ext cx="8359775" cy="723900"/>
          </a:xfrm>
        </p:spPr>
        <p:txBody>
          <a:bodyPr/>
          <a:lstStyle/>
          <a:p>
            <a:r>
              <a:rPr lang="en-CA" smtClean="0"/>
              <a:t>Definition of Care Plan on Wiki</a:t>
            </a:r>
          </a:p>
        </p:txBody>
      </p:sp>
      <p:sp>
        <p:nvSpPr>
          <p:cNvPr id="5" name="Espace réservé du contenu 4"/>
          <p:cNvSpPr>
            <a:spLocks noGrp="1"/>
          </p:cNvSpPr>
          <p:nvPr>
            <p:ph idx="1"/>
          </p:nvPr>
        </p:nvSpPr>
        <p:spPr>
          <a:xfrm>
            <a:off x="455613" y="1176338"/>
            <a:ext cx="8364537" cy="5273675"/>
          </a:xfrm>
        </p:spPr>
        <p:txBody>
          <a:bodyPr/>
          <a:lstStyle/>
          <a:p>
            <a:pPr>
              <a:defRPr/>
            </a:pPr>
            <a:r>
              <a:rPr lang="en-US" sz="1800" dirty="0" smtClean="0"/>
              <a:t>The Care Plan Topic is one of the roll outs of the Care Provision Domain Message Information Model (D-MIM). The Care Plan is a specification of the Care Statement with a focus on defined Acts in a guideline, and their transformation towards an individualized plan of care in which the selected Acts are added. </a:t>
            </a:r>
          </a:p>
          <a:p>
            <a:pPr>
              <a:defRPr/>
            </a:pPr>
            <a:r>
              <a:rPr lang="en-US" sz="1800" dirty="0" smtClean="0"/>
              <a:t>The purpose of the care plan as defined upon acceptance of the DSTU materials in 2007 is: </a:t>
            </a:r>
          </a:p>
          <a:p>
            <a:pPr lvl="1">
              <a:defRPr/>
            </a:pPr>
            <a:r>
              <a:rPr lang="en-US" sz="1400" dirty="0" smtClean="0"/>
              <a:t>To define the management action plans for the various conditions (for example problems, diagnosis, health concerns)identified for the target of care </a:t>
            </a:r>
          </a:p>
          <a:p>
            <a:pPr lvl="1">
              <a:defRPr/>
            </a:pPr>
            <a:r>
              <a:rPr lang="en-US" sz="1400" dirty="0" smtClean="0"/>
              <a:t>To organize a plan for care and check for completion by all individual professions and/or (responsible parties (including the patient, caregiver or family) for decision making, communication, and continuity and coordination)</a:t>
            </a:r>
          </a:p>
          <a:p>
            <a:pPr lvl="1">
              <a:defRPr/>
            </a:pPr>
            <a:r>
              <a:rPr lang="en-US" sz="1400" dirty="0" smtClean="0"/>
              <a:t>To communicate explicitly by documenting and planning actions and goals </a:t>
            </a:r>
          </a:p>
          <a:p>
            <a:pPr lvl="1">
              <a:defRPr/>
            </a:pPr>
            <a:r>
              <a:rPr lang="en-US" sz="1400" dirty="0" smtClean="0"/>
              <a:t>To permit the monitoring, and flagging, evaluating and feedback of the status of goals, actions, and outcomes such as completed, or unperformed activities and unmet goals and/or unmet outcomes for later follow up</a:t>
            </a:r>
          </a:p>
          <a:p>
            <a:pPr lvl="1">
              <a:defRPr/>
            </a:pPr>
            <a:r>
              <a:rPr lang="en-US" sz="1400" dirty="0" smtClean="0"/>
              <a:t>Managing the risk related to effectuating the care plan, </a:t>
            </a:r>
          </a:p>
          <a:p>
            <a:pPr lvl="1">
              <a:defRPr/>
            </a:pPr>
            <a:endParaRPr lang="en-US" sz="1400" dirty="0" smtClean="0"/>
          </a:p>
          <a:p>
            <a:pPr lvl="1">
              <a:defRPr/>
            </a:pPr>
            <a:endParaRPr lang="en-US" sz="1400" dirty="0" smtClean="0"/>
          </a:p>
          <a:p>
            <a:pPr>
              <a:defRPr/>
            </a:pPr>
            <a:r>
              <a:rPr lang="en-US" sz="1400" dirty="0" smtClean="0"/>
              <a:t>Source: http://wiki.hl7.org/index.php?title=Care_Plan_Topic_project</a:t>
            </a:r>
            <a:endParaRPr lang="en-CA"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5613" y="120650"/>
            <a:ext cx="8359775" cy="723900"/>
          </a:xfrm>
        </p:spPr>
        <p:txBody>
          <a:bodyPr/>
          <a:lstStyle/>
          <a:p>
            <a:r>
              <a:rPr lang="en-CA" dirty="0" smtClean="0"/>
              <a:t>Participants- </a:t>
            </a:r>
            <a:r>
              <a:rPr lang="en-CA" dirty="0" err="1" smtClean="0"/>
              <a:t>Meetg</a:t>
            </a:r>
            <a:r>
              <a:rPr lang="en-CA" dirty="0" smtClean="0"/>
              <a:t> of 2011-04-06 p2</a:t>
            </a:r>
          </a:p>
        </p:txBody>
      </p:sp>
      <p:graphicFrame>
        <p:nvGraphicFramePr>
          <p:cNvPr id="7" name="Tableau 6"/>
          <p:cNvGraphicFramePr>
            <a:graphicFrameLocks noGrp="1"/>
          </p:cNvGraphicFramePr>
          <p:nvPr/>
        </p:nvGraphicFramePr>
        <p:xfrm>
          <a:off x="250825" y="836613"/>
          <a:ext cx="8641199" cy="4206240"/>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216031">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david.rowed@gmail.com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Charlie Bishop</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charlie.bishop@isofthealth.com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Walter Suarez</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walter.g.suarez@kp.org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Peter </a:t>
                      </a:r>
                      <a:r>
                        <a:rPr lang="en-CA" sz="1000" kern="1200" dirty="0" err="1" smtClean="0">
                          <a:solidFill>
                            <a:schemeClr val="tx1"/>
                          </a:solidFill>
                          <a:latin typeface="+mn-lt"/>
                          <a:ea typeface="+mn-ea"/>
                          <a:cs typeface="+mn-cs"/>
                        </a:rPr>
                        <a:t>Hendler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Peter.Hendler@kp.org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0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Ray Simkus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ray@wmt.ca</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err="1" smtClean="0">
                          <a:solidFill>
                            <a:schemeClr val="tx1"/>
                          </a:solidFill>
                          <a:latin typeface="+mn-lt"/>
                          <a:ea typeface="+mn-ea"/>
                          <a:cs typeface="+mn-cs"/>
                        </a:rPr>
                        <a:t>Elayne</a:t>
                      </a:r>
                      <a:r>
                        <a:rPr lang="en-CA" sz="1000" kern="1200" dirty="0" smtClean="0">
                          <a:solidFill>
                            <a:schemeClr val="tx1"/>
                          </a:solidFill>
                          <a:latin typeface="+mn-lt"/>
                          <a:ea typeface="+mn-ea"/>
                          <a:cs typeface="+mn-cs"/>
                        </a:rPr>
                        <a:t> Ayres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EAyres@cc.nih.gov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Lloyd</a:t>
                      </a:r>
                      <a:r>
                        <a:rPr lang="en-CA" sz="1000" kern="1200" baseline="0" dirty="0" smtClean="0">
                          <a:solidFill>
                            <a:schemeClr val="tx1"/>
                          </a:solidFill>
                          <a:latin typeface="+mn-lt"/>
                          <a:ea typeface="+mn-ea"/>
                          <a:cs typeface="+mn-cs"/>
                        </a:rPr>
                        <a:t> Mackenzie</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lloyd@lmckenzie.com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LM&amp;A Consulting Ltd.</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Sasha Bojicic</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SBojicic@infoway-inforoute.ca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Lead architect,</a:t>
                      </a:r>
                      <a:r>
                        <a:rPr lang="en-CA" sz="900" baseline="0" dirty="0" smtClean="0">
                          <a:solidFill>
                            <a:schemeClr val="tx1"/>
                          </a:solidFill>
                        </a:rPr>
                        <a:t> Blueprint 2015, </a:t>
                      </a:r>
                      <a:r>
                        <a:rPr lang="en-CA" sz="900" kern="1200" dirty="0" smtClean="0">
                          <a:solidFill>
                            <a:schemeClr val="tx1"/>
                          </a:solidFill>
                          <a:latin typeface="+mn-lt"/>
                          <a:ea typeface="+mn-ea"/>
                          <a:cs typeface="+mn-cs"/>
                        </a:rPr>
                        <a:t>Canada Health Infoway</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Agnes Wong</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awong@infoway-inforoute.ca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BScN</a:t>
                      </a:r>
                      <a:r>
                        <a:rPr lang="en-CA" sz="900" kern="1200" dirty="0" smtClean="0">
                          <a:solidFill>
                            <a:schemeClr val="tx1"/>
                          </a:solidFill>
                          <a:latin typeface="+mn-lt"/>
                          <a:ea typeface="+mn-ea"/>
                          <a:cs typeface="+mn-cs"/>
                        </a:rPr>
                        <a:t>, MN, CHE. </a:t>
                      </a:r>
                      <a:endParaRPr lang="fr-CA" sz="9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Adoption - Director, Professional Practice &amp; Clinical Informatics,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Cindy Hollister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chollister@infoway-inforoute.ca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BHSc</a:t>
                      </a:r>
                      <a:r>
                        <a:rPr lang="en-CA" sz="900" kern="1200" dirty="0" smtClean="0">
                          <a:solidFill>
                            <a:schemeClr val="tx1"/>
                          </a:solidFill>
                          <a:latin typeface="+mn-lt"/>
                          <a:ea typeface="+mn-ea"/>
                          <a:cs typeface="+mn-cs"/>
                        </a:rPr>
                        <a:t>(N), Clinical Adoption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Valeri</a:t>
                      </a:r>
                      <a:r>
                        <a:rPr lang="en-CA" sz="900" kern="1200" dirty="0" smtClean="0">
                          <a:solidFill>
                            <a:schemeClr val="tx1"/>
                          </a:solidFill>
                          <a:latin typeface="+mn-lt"/>
                          <a:ea typeface="+mn-ea"/>
                          <a:cs typeface="+mn-cs"/>
                        </a:rPr>
                        <a:t>e Leung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vleung@infoway-inforoute.ca</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Pharmacist.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455613" y="120650"/>
            <a:ext cx="8359775" cy="723900"/>
          </a:xfrm>
        </p:spPr>
        <p:txBody>
          <a:bodyPr/>
          <a:lstStyle/>
          <a:p>
            <a:r>
              <a:rPr lang="en-CA" dirty="0" smtClean="0"/>
              <a:t>Agenda for April 6th</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Review of Stephen’s slides on processes, structure and principles</a:t>
            </a:r>
          </a:p>
          <a:p>
            <a:pPr>
              <a:defRPr/>
            </a:pPr>
            <a:r>
              <a:rPr lang="en-CA" dirty="0" smtClean="0"/>
              <a:t>Review of Care Plans comparison provided by Ian</a:t>
            </a:r>
          </a:p>
          <a:p>
            <a:pPr>
              <a:defRPr/>
            </a:pPr>
            <a:r>
              <a:rPr lang="en-CA" dirty="0" smtClean="0"/>
              <a:t>Review of IHE Patient Plan of Care by Jay</a:t>
            </a:r>
          </a:p>
          <a:p>
            <a:pPr>
              <a:defRPr/>
            </a:pPr>
            <a:r>
              <a:rPr lang="en-CA" dirty="0" smtClean="0"/>
              <a:t>Review of draft list/description of deliverables (André)</a:t>
            </a:r>
          </a:p>
          <a:p>
            <a:pPr>
              <a:defRPr/>
            </a:pPr>
            <a:r>
              <a:rPr lang="en-CA" dirty="0" smtClean="0"/>
              <a:t>Identify agenda items for WGM in </a:t>
            </a:r>
            <a:r>
              <a:rPr lang="en-CA" dirty="0" err="1" smtClean="0"/>
              <a:t>Orlando</a:t>
            </a:r>
            <a:endParaRPr lang="en-CA" dirty="0" smtClean="0"/>
          </a:p>
          <a:p>
            <a:pPr lvl="1">
              <a:defRPr/>
            </a:pPr>
            <a:r>
              <a:rPr lang="en-CA" dirty="0" smtClean="0"/>
              <a:t>Who will be there?</a:t>
            </a:r>
          </a:p>
          <a:p>
            <a:pPr lvl="1">
              <a:defRPr/>
            </a:pPr>
            <a:r>
              <a:rPr lang="en-CA" dirty="0" smtClean="0"/>
              <a:t>We seem to have 1.5 hour</a:t>
            </a:r>
          </a:p>
          <a:p>
            <a:pPr>
              <a:defRPr/>
            </a:pPr>
            <a:r>
              <a:rPr lang="en-CA" dirty="0" smtClean="0"/>
              <a:t>Updated status on the wiki and uploaded documents</a:t>
            </a:r>
          </a:p>
          <a:p>
            <a:pPr>
              <a:defRPr/>
            </a:pPr>
            <a:r>
              <a:rPr lang="en-CA" dirty="0" smtClean="0"/>
              <a:t>Update from Danny on use cases</a:t>
            </a:r>
          </a:p>
          <a:p>
            <a:pPr>
              <a:defRPr/>
            </a:pPr>
            <a:r>
              <a:rPr lang="en-CA" dirty="0" smtClean="0"/>
              <a:t>Agenda for next meeting</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April 13th</a:t>
            </a:r>
            <a:endParaRPr lang="en-CA" dirty="0"/>
          </a:p>
        </p:txBody>
      </p:sp>
      <p:sp>
        <p:nvSpPr>
          <p:cNvPr id="3" name="Espace réservé du contenu 2"/>
          <p:cNvSpPr>
            <a:spLocks noGrp="1"/>
          </p:cNvSpPr>
          <p:nvPr>
            <p:ph idx="1"/>
          </p:nvPr>
        </p:nvSpPr>
        <p:spPr/>
        <p:txBody>
          <a:bodyPr/>
          <a:lstStyle/>
          <a:p>
            <a:r>
              <a:rPr lang="en-CA" sz="2000" dirty="0" smtClean="0"/>
              <a:t>Storyboard criteria (Laura, Stephen, Danny)</a:t>
            </a:r>
          </a:p>
          <a:p>
            <a:r>
              <a:rPr lang="en-CA" sz="2000" dirty="0" smtClean="0"/>
              <a:t>Care Plan elements from KP, Intermountain, etc. (Laura)</a:t>
            </a:r>
          </a:p>
          <a:p>
            <a:r>
              <a:rPr lang="en-CA" sz="2000" dirty="0" smtClean="0"/>
              <a:t>Business requirements: summary of key aspects since February (André)</a:t>
            </a:r>
          </a:p>
          <a:p>
            <a:pPr lvl="1"/>
            <a:r>
              <a:rPr lang="en-CA" sz="1600" dirty="0" smtClean="0"/>
              <a:t>This will become eventually our first formal deliverable: tentative structure:</a:t>
            </a:r>
          </a:p>
          <a:p>
            <a:pPr lvl="2"/>
            <a:r>
              <a:rPr lang="en-CA" sz="1100" dirty="0" smtClean="0"/>
              <a:t>Business and clinical context, overall need</a:t>
            </a:r>
            <a:endParaRPr lang="fr-CA" sz="1100" dirty="0" smtClean="0"/>
          </a:p>
          <a:p>
            <a:pPr lvl="2"/>
            <a:r>
              <a:rPr lang="en-CA" sz="1100" dirty="0" smtClean="0"/>
              <a:t>Definition of the topic (theme)</a:t>
            </a:r>
            <a:endParaRPr lang="fr-CA" sz="1100" dirty="0" smtClean="0"/>
          </a:p>
          <a:p>
            <a:pPr lvl="2"/>
            <a:r>
              <a:rPr lang="en-CA" sz="1100" dirty="0" smtClean="0"/>
              <a:t>Stakeholders and needs</a:t>
            </a:r>
            <a:endParaRPr lang="fr-CA" sz="1100" dirty="0" smtClean="0"/>
          </a:p>
          <a:p>
            <a:pPr lvl="2"/>
            <a:r>
              <a:rPr lang="en-CA" sz="1100" dirty="0" smtClean="0"/>
              <a:t>Overall description of processes: contents dynamic, interchange: integrate Laura’s and Stephen’s models</a:t>
            </a:r>
            <a:endParaRPr lang="fr-CA" sz="1100" dirty="0" smtClean="0"/>
          </a:p>
          <a:p>
            <a:pPr lvl="2"/>
            <a:r>
              <a:rPr lang="en-CA" sz="1100" dirty="0" smtClean="0"/>
              <a:t>Interrelationships with other processes (context diagram)</a:t>
            </a:r>
            <a:endParaRPr lang="fr-CA" sz="1100" dirty="0" smtClean="0"/>
          </a:p>
          <a:p>
            <a:pPr lvl="2"/>
            <a:r>
              <a:rPr lang="en-CA" sz="1100" dirty="0" smtClean="0"/>
              <a:t>Scope (in and out)</a:t>
            </a:r>
            <a:endParaRPr lang="fr-CA" sz="1100" dirty="0" smtClean="0"/>
          </a:p>
          <a:p>
            <a:pPr lvl="2"/>
            <a:r>
              <a:rPr lang="en-CA" sz="1100" dirty="0" smtClean="0"/>
              <a:t>Business objectives and outcomes</a:t>
            </a:r>
            <a:endParaRPr lang="fr-CA" sz="1100" dirty="0" smtClean="0"/>
          </a:p>
          <a:p>
            <a:pPr lvl="2"/>
            <a:r>
              <a:rPr lang="en-CA" sz="1100" dirty="0" smtClean="0"/>
              <a:t>Vision Statement</a:t>
            </a:r>
            <a:endParaRPr lang="en-CA" sz="1600" dirty="0" smtClean="0"/>
          </a:p>
          <a:p>
            <a:r>
              <a:rPr lang="en-CA" sz="2000" dirty="0" smtClean="0"/>
              <a:t>Introduction to Eclipse Workbench (Kevin): download and quick start</a:t>
            </a:r>
          </a:p>
          <a:p>
            <a:r>
              <a:rPr lang="en-CA" sz="2000" dirty="0" smtClean="0"/>
              <a:t>Updated high level processes (Stephen)</a:t>
            </a:r>
          </a:p>
          <a:p>
            <a:r>
              <a:rPr lang="en-CA" sz="2000" dirty="0" smtClean="0"/>
              <a:t>IHE </a:t>
            </a:r>
            <a:r>
              <a:rPr lang="en-US" sz="2000" dirty="0" smtClean="0"/>
              <a:t>Patient Plan of Care (PPOC)? (</a:t>
            </a:r>
            <a:endParaRPr lang="en-CA" sz="2000" dirty="0" smtClean="0"/>
          </a:p>
          <a:p>
            <a:endParaRPr lang="en-CA"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5"/>
          <p:cNvSpPr>
            <a:spLocks noChangeArrowheads="1"/>
          </p:cNvSpPr>
          <p:nvPr/>
        </p:nvSpPr>
        <p:spPr bwMode="auto">
          <a:xfrm>
            <a:off x="2411413" y="2205038"/>
            <a:ext cx="4464050" cy="4537075"/>
          </a:xfrm>
          <a:prstGeom prst="rect">
            <a:avLst/>
          </a:prstGeom>
          <a:solidFill>
            <a:srgbClr val="FFFFCC"/>
          </a:solidFill>
          <a:ln w="9525">
            <a:noFill/>
            <a:miter lim="800000"/>
            <a:headEnd/>
            <a:tailEnd/>
          </a:ln>
        </p:spPr>
        <p:txBody>
          <a:bodyPr wrap="none" anchor="ctr"/>
          <a:lstStyle/>
          <a:p>
            <a:endParaRPr lang="en-US"/>
          </a:p>
        </p:txBody>
      </p:sp>
      <p:sp>
        <p:nvSpPr>
          <p:cNvPr id="21506" name="Rectangle 2"/>
          <p:cNvSpPr>
            <a:spLocks noGrp="1" noChangeArrowheads="1"/>
          </p:cNvSpPr>
          <p:nvPr>
            <p:ph type="title" idx="4294967295"/>
          </p:nvPr>
        </p:nvSpPr>
        <p:spPr/>
        <p:txBody>
          <a:bodyPr/>
          <a:lstStyle/>
          <a:p>
            <a:r>
              <a:rPr lang="en-US" smtClean="0"/>
              <a:t>Care Plan – High Level Processes</a:t>
            </a:r>
          </a:p>
        </p:txBody>
      </p:sp>
      <p:sp>
        <p:nvSpPr>
          <p:cNvPr id="21507" name="Text Box 4"/>
          <p:cNvSpPr txBox="1">
            <a:spLocks noChangeArrowheads="1"/>
          </p:cNvSpPr>
          <p:nvPr/>
        </p:nvSpPr>
        <p:spPr bwMode="auto">
          <a:xfrm>
            <a:off x="107950"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5 April 2011</a:t>
            </a:r>
          </a:p>
        </p:txBody>
      </p:sp>
      <p:grpSp>
        <p:nvGrpSpPr>
          <p:cNvPr id="21508" name="Group 59"/>
          <p:cNvGrpSpPr>
            <a:grpSpLocks/>
          </p:cNvGrpSpPr>
          <p:nvPr/>
        </p:nvGrpSpPr>
        <p:grpSpPr bwMode="auto">
          <a:xfrm>
            <a:off x="2636838" y="1052513"/>
            <a:ext cx="3384550" cy="3240087"/>
            <a:chOff x="1791" y="754"/>
            <a:chExt cx="2132" cy="2041"/>
          </a:xfrm>
        </p:grpSpPr>
        <p:grpSp>
          <p:nvGrpSpPr>
            <p:cNvPr id="21546" name="Group 13"/>
            <p:cNvGrpSpPr>
              <a:grpSpLocks/>
            </p:cNvGrpSpPr>
            <p:nvPr/>
          </p:nvGrpSpPr>
          <p:grpSpPr bwMode="auto">
            <a:xfrm>
              <a:off x="1791" y="754"/>
              <a:ext cx="1497" cy="698"/>
              <a:chOff x="1837" y="872"/>
              <a:chExt cx="1497" cy="698"/>
            </a:xfrm>
          </p:grpSpPr>
          <p:grpSp>
            <p:nvGrpSpPr>
              <p:cNvPr id="21573" name="Group 8"/>
              <p:cNvGrpSpPr>
                <a:grpSpLocks/>
              </p:cNvGrpSpPr>
              <p:nvPr/>
            </p:nvGrpSpPr>
            <p:grpSpPr bwMode="auto">
              <a:xfrm>
                <a:off x="1927" y="1026"/>
                <a:ext cx="1361" cy="508"/>
                <a:chOff x="1927" y="1026"/>
                <a:chExt cx="1361" cy="508"/>
              </a:xfrm>
            </p:grpSpPr>
            <p:sp>
              <p:nvSpPr>
                <p:cNvPr id="21576" name="Text Box 5"/>
                <p:cNvSpPr txBox="1">
                  <a:spLocks noChangeArrowheads="1"/>
                </p:cNvSpPr>
                <p:nvPr/>
              </p:nvSpPr>
              <p:spPr bwMode="auto">
                <a:xfrm>
                  <a:off x="1927" y="1026"/>
                  <a:ext cx="1275" cy="154"/>
                </a:xfrm>
                <a:prstGeom prst="rect">
                  <a:avLst/>
                </a:prstGeom>
                <a:noFill/>
                <a:ln w="9525">
                  <a:noFill/>
                  <a:miter lim="800000"/>
                  <a:headEnd/>
                  <a:tailEnd/>
                </a:ln>
              </p:spPr>
              <p:txBody>
                <a:bodyPr wrap="none">
                  <a:spAutoFit/>
                </a:bodyPr>
                <a:lstStyle/>
                <a:p>
                  <a:r>
                    <a:rPr lang="en-US" sz="1000" b="0">
                      <a:solidFill>
                        <a:schemeClr val="tx1"/>
                      </a:solidFill>
                    </a:rPr>
                    <a:t>Identify problems/issues/reasons</a:t>
                  </a:r>
                </a:p>
              </p:txBody>
            </p:sp>
            <p:sp>
              <p:nvSpPr>
                <p:cNvPr id="21577" name="Text Box 6"/>
                <p:cNvSpPr txBox="1">
                  <a:spLocks noChangeArrowheads="1"/>
                </p:cNvSpPr>
                <p:nvPr/>
              </p:nvSpPr>
              <p:spPr bwMode="auto">
                <a:xfrm>
                  <a:off x="2064" y="1207"/>
                  <a:ext cx="949" cy="327"/>
                </a:xfrm>
                <a:prstGeom prst="rect">
                  <a:avLst/>
                </a:prstGeom>
                <a:noFill/>
                <a:ln w="9525">
                  <a:noFill/>
                  <a:miter lim="800000"/>
                  <a:headEnd/>
                  <a:tailEnd/>
                </a:ln>
              </p:spPr>
              <p:txBody>
                <a:bodyPr wrap="none">
                  <a:spAutoFit/>
                </a:bodyPr>
                <a:lstStyle/>
                <a:p>
                  <a:r>
                    <a:rPr lang="en-US" sz="1000" b="0">
                      <a:solidFill>
                        <a:schemeClr val="tx1"/>
                      </a:solidFill>
                    </a:rPr>
                    <a:t>Assess impact/severity:</a:t>
                  </a:r>
                </a:p>
                <a:p>
                  <a:r>
                    <a:rPr lang="en-US" sz="1000" b="0">
                      <a:solidFill>
                        <a:schemeClr val="tx1"/>
                      </a:solidFill>
                    </a:rPr>
                    <a:t>               </a:t>
                  </a:r>
                  <a:r>
                    <a:rPr lang="en-US" sz="800" b="0">
                      <a:solidFill>
                        <a:schemeClr val="tx1"/>
                      </a:solidFill>
                      <a:sym typeface="Symbol" pitchFamily="18" charset="2"/>
                    </a:rPr>
                    <a:t> referral</a:t>
                  </a:r>
                </a:p>
                <a:p>
                  <a:r>
                    <a:rPr lang="en-US" sz="800" b="0">
                      <a:solidFill>
                        <a:schemeClr val="tx1"/>
                      </a:solidFill>
                      <a:sym typeface="Symbol" pitchFamily="18" charset="2"/>
                    </a:rPr>
                    <a:t>                   order tests</a:t>
                  </a:r>
                </a:p>
              </p:txBody>
            </p:sp>
            <p:sp>
              <p:nvSpPr>
                <p:cNvPr id="21578" name="AutoShape 7"/>
                <p:cNvSpPr>
                  <a:spLocks noChangeArrowheads="1"/>
                </p:cNvSpPr>
                <p:nvPr/>
              </p:nvSpPr>
              <p:spPr bwMode="auto">
                <a:xfrm>
                  <a:off x="1927" y="1026"/>
                  <a:ext cx="1361" cy="136"/>
                </a:xfrm>
                <a:prstGeom prst="roundRect">
                  <a:avLst>
                    <a:gd name="adj" fmla="val 16667"/>
                  </a:avLst>
                </a:prstGeom>
                <a:noFill/>
                <a:ln w="9525">
                  <a:solidFill>
                    <a:schemeClr val="tx1"/>
                  </a:solidFill>
                  <a:round/>
                  <a:headEnd/>
                  <a:tailEnd/>
                </a:ln>
              </p:spPr>
              <p:txBody>
                <a:bodyPr wrap="none" anchor="ctr"/>
                <a:lstStyle/>
                <a:p>
                  <a:endParaRPr lang="en-US" b="0"/>
                </a:p>
              </p:txBody>
            </p:sp>
            <p:sp>
              <p:nvSpPr>
                <p:cNvPr id="21579" name="AutoShape 8"/>
                <p:cNvSpPr>
                  <a:spLocks noChangeArrowheads="1"/>
                </p:cNvSpPr>
                <p:nvPr/>
              </p:nvSpPr>
              <p:spPr bwMode="auto">
                <a:xfrm>
                  <a:off x="2064" y="1207"/>
                  <a:ext cx="1043" cy="318"/>
                </a:xfrm>
                <a:prstGeom prst="roundRect">
                  <a:avLst>
                    <a:gd name="adj" fmla="val 16667"/>
                  </a:avLst>
                </a:prstGeom>
                <a:noFill/>
                <a:ln w="9525">
                  <a:solidFill>
                    <a:schemeClr val="tx1"/>
                  </a:solidFill>
                  <a:round/>
                  <a:headEnd/>
                  <a:tailEnd/>
                </a:ln>
              </p:spPr>
              <p:txBody>
                <a:bodyPr wrap="none" anchor="ctr"/>
                <a:lstStyle/>
                <a:p>
                  <a:endParaRPr lang="en-US" b="0"/>
                </a:p>
              </p:txBody>
            </p:sp>
          </p:grpSp>
          <p:sp>
            <p:nvSpPr>
              <p:cNvPr id="21574" name="Text Box 9"/>
              <p:cNvSpPr txBox="1">
                <a:spLocks noChangeArrowheads="1"/>
              </p:cNvSpPr>
              <p:nvPr/>
            </p:nvSpPr>
            <p:spPr bwMode="auto">
              <a:xfrm>
                <a:off x="2201" y="872"/>
                <a:ext cx="815" cy="154"/>
              </a:xfrm>
              <a:prstGeom prst="rect">
                <a:avLst/>
              </a:prstGeom>
              <a:noFill/>
              <a:ln w="9525">
                <a:noFill/>
                <a:miter lim="800000"/>
                <a:headEnd/>
                <a:tailEnd/>
              </a:ln>
            </p:spPr>
            <p:txBody>
              <a:bodyPr wrap="none">
                <a:spAutoFit/>
              </a:bodyPr>
              <a:lstStyle/>
              <a:p>
                <a:r>
                  <a:rPr lang="en-US" sz="1000">
                    <a:solidFill>
                      <a:schemeClr val="tx1"/>
                    </a:solidFill>
                  </a:rPr>
                  <a:t>Initial Assessment</a:t>
                </a:r>
              </a:p>
            </p:txBody>
          </p:sp>
          <p:sp>
            <p:nvSpPr>
              <p:cNvPr id="21575" name="AutoShape 10"/>
              <p:cNvSpPr>
                <a:spLocks noChangeArrowheads="1"/>
              </p:cNvSpPr>
              <p:nvPr/>
            </p:nvSpPr>
            <p:spPr bwMode="auto">
              <a:xfrm>
                <a:off x="1837" y="890"/>
                <a:ext cx="1497" cy="68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47" name="Group 18"/>
            <p:cNvGrpSpPr>
              <a:grpSpLocks/>
            </p:cNvGrpSpPr>
            <p:nvPr/>
          </p:nvGrpSpPr>
          <p:grpSpPr bwMode="auto">
            <a:xfrm>
              <a:off x="1837" y="1633"/>
              <a:ext cx="1569" cy="154"/>
              <a:chOff x="1837" y="1797"/>
              <a:chExt cx="1569" cy="154"/>
            </a:xfrm>
          </p:grpSpPr>
          <p:sp>
            <p:nvSpPr>
              <p:cNvPr id="21571" name="Text Box 12"/>
              <p:cNvSpPr txBox="1">
                <a:spLocks noChangeArrowheads="1"/>
              </p:cNvSpPr>
              <p:nvPr/>
            </p:nvSpPr>
            <p:spPr bwMode="auto">
              <a:xfrm>
                <a:off x="1837" y="1797"/>
                <a:ext cx="1569" cy="154"/>
              </a:xfrm>
              <a:prstGeom prst="rect">
                <a:avLst/>
              </a:prstGeom>
              <a:noFill/>
              <a:ln w="9525">
                <a:noFill/>
                <a:miter lim="800000"/>
                <a:headEnd/>
                <a:tailEnd/>
              </a:ln>
            </p:spPr>
            <p:txBody>
              <a:bodyPr wrap="none">
                <a:spAutoFit/>
              </a:bodyPr>
              <a:lstStyle/>
              <a:p>
                <a:r>
                  <a:rPr lang="en-US" sz="1000" b="0">
                    <a:solidFill>
                      <a:schemeClr val="tx1"/>
                    </a:solidFill>
                  </a:rPr>
                  <a:t>Confirm/finalize problem/issue/reason list</a:t>
                </a:r>
              </a:p>
            </p:txBody>
          </p:sp>
          <p:sp>
            <p:nvSpPr>
              <p:cNvPr id="21572" name="AutoShape 14"/>
              <p:cNvSpPr>
                <a:spLocks noChangeArrowheads="1"/>
              </p:cNvSpPr>
              <p:nvPr/>
            </p:nvSpPr>
            <p:spPr bwMode="auto">
              <a:xfrm>
                <a:off x="1837" y="1797"/>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48" name="Group 17"/>
            <p:cNvGrpSpPr>
              <a:grpSpLocks/>
            </p:cNvGrpSpPr>
            <p:nvPr/>
          </p:nvGrpSpPr>
          <p:grpSpPr bwMode="auto">
            <a:xfrm>
              <a:off x="2109" y="1814"/>
              <a:ext cx="1389" cy="154"/>
              <a:chOff x="1927" y="2069"/>
              <a:chExt cx="1389" cy="154"/>
            </a:xfrm>
          </p:grpSpPr>
          <p:sp>
            <p:nvSpPr>
              <p:cNvPr id="21569" name="Text Box 15"/>
              <p:cNvSpPr txBox="1">
                <a:spLocks noChangeArrowheads="1"/>
              </p:cNvSpPr>
              <p:nvPr/>
            </p:nvSpPr>
            <p:spPr bwMode="auto">
              <a:xfrm>
                <a:off x="1927" y="2069"/>
                <a:ext cx="1389" cy="154"/>
              </a:xfrm>
              <a:prstGeom prst="rect">
                <a:avLst/>
              </a:prstGeom>
              <a:noFill/>
              <a:ln w="9525">
                <a:noFill/>
                <a:miter lim="800000"/>
                <a:headEnd/>
                <a:tailEnd/>
              </a:ln>
            </p:spPr>
            <p:txBody>
              <a:bodyPr wrap="none">
                <a:spAutoFit/>
              </a:bodyPr>
              <a:lstStyle/>
              <a:p>
                <a:r>
                  <a:rPr lang="en-US" sz="1000" b="0">
                    <a:solidFill>
                      <a:schemeClr val="tx1"/>
                    </a:solidFill>
                  </a:rPr>
                  <a:t>Determine goals/intended outcomes</a:t>
                </a:r>
              </a:p>
            </p:txBody>
          </p:sp>
          <p:sp>
            <p:nvSpPr>
              <p:cNvPr id="21570" name="AutoShape 16"/>
              <p:cNvSpPr>
                <a:spLocks noChangeArrowheads="1"/>
              </p:cNvSpPr>
              <p:nvPr/>
            </p:nvSpPr>
            <p:spPr bwMode="auto">
              <a:xfrm>
                <a:off x="1927" y="2069"/>
                <a:ext cx="1361"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49" name="Text Box 19"/>
            <p:cNvSpPr txBox="1">
              <a:spLocks noChangeArrowheads="1"/>
            </p:cNvSpPr>
            <p:nvPr/>
          </p:nvSpPr>
          <p:spPr bwMode="auto">
            <a:xfrm>
              <a:off x="1996" y="1479"/>
              <a:ext cx="1383" cy="154"/>
            </a:xfrm>
            <a:prstGeom prst="rect">
              <a:avLst/>
            </a:prstGeom>
            <a:noFill/>
            <a:ln w="9525">
              <a:noFill/>
              <a:miter lim="800000"/>
              <a:headEnd/>
              <a:tailEnd/>
            </a:ln>
          </p:spPr>
          <p:txBody>
            <a:bodyPr wrap="none">
              <a:spAutoFit/>
            </a:bodyPr>
            <a:lstStyle/>
            <a:p>
              <a:r>
                <a:rPr lang="en-US" sz="1000">
                  <a:solidFill>
                    <a:schemeClr val="tx1"/>
                  </a:solidFill>
                </a:rPr>
                <a:t>Determine Problems &amp; Outcomes</a:t>
              </a:r>
            </a:p>
          </p:txBody>
        </p:sp>
        <p:sp>
          <p:nvSpPr>
            <p:cNvPr id="21550" name="AutoShape 20"/>
            <p:cNvSpPr>
              <a:spLocks noChangeArrowheads="1"/>
            </p:cNvSpPr>
            <p:nvPr/>
          </p:nvSpPr>
          <p:spPr bwMode="auto">
            <a:xfrm>
              <a:off x="1791" y="1497"/>
              <a:ext cx="1724" cy="663"/>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1551" name="AutoShape 25"/>
            <p:cNvSpPr>
              <a:spLocks noChangeArrowheads="1"/>
            </p:cNvSpPr>
            <p:nvPr/>
          </p:nvSpPr>
          <p:spPr bwMode="auto">
            <a:xfrm rot="5400000">
              <a:off x="2006" y="1786"/>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21552" name="Group 31"/>
            <p:cNvGrpSpPr>
              <a:grpSpLocks/>
            </p:cNvGrpSpPr>
            <p:nvPr/>
          </p:nvGrpSpPr>
          <p:grpSpPr bwMode="auto">
            <a:xfrm>
              <a:off x="2290" y="1979"/>
              <a:ext cx="963" cy="154"/>
              <a:chOff x="2245" y="2550"/>
              <a:chExt cx="963" cy="154"/>
            </a:xfrm>
          </p:grpSpPr>
          <p:sp>
            <p:nvSpPr>
              <p:cNvPr id="21567" name="Text Box 28"/>
              <p:cNvSpPr txBox="1">
                <a:spLocks noChangeArrowheads="1"/>
              </p:cNvSpPr>
              <p:nvPr/>
            </p:nvSpPr>
            <p:spPr bwMode="auto">
              <a:xfrm>
                <a:off x="2245" y="2550"/>
                <a:ext cx="963" cy="154"/>
              </a:xfrm>
              <a:prstGeom prst="rect">
                <a:avLst/>
              </a:prstGeom>
              <a:noFill/>
              <a:ln w="9525">
                <a:noFill/>
                <a:miter lim="800000"/>
                <a:headEnd/>
                <a:tailEnd/>
              </a:ln>
            </p:spPr>
            <p:txBody>
              <a:bodyPr wrap="none">
                <a:spAutoFit/>
              </a:bodyPr>
              <a:lstStyle/>
              <a:p>
                <a:r>
                  <a:rPr lang="en-US" sz="1000" b="0">
                    <a:solidFill>
                      <a:schemeClr val="tx1"/>
                    </a:solidFill>
                  </a:rPr>
                  <a:t>Set outcome target date</a:t>
                </a:r>
              </a:p>
            </p:txBody>
          </p:sp>
          <p:sp>
            <p:nvSpPr>
              <p:cNvPr id="21568" name="AutoShape 30"/>
              <p:cNvSpPr>
                <a:spLocks noChangeArrowheads="1"/>
              </p:cNvSpPr>
              <p:nvPr/>
            </p:nvSpPr>
            <p:spPr bwMode="auto">
              <a:xfrm>
                <a:off x="2290" y="2568"/>
                <a:ext cx="908"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53" name="AutoShape 32"/>
            <p:cNvSpPr>
              <a:spLocks noChangeArrowheads="1"/>
            </p:cNvSpPr>
            <p:nvPr/>
          </p:nvSpPr>
          <p:spPr bwMode="auto">
            <a:xfrm rot="5400000">
              <a:off x="2233" y="1968"/>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21554" name="Group 39"/>
            <p:cNvGrpSpPr>
              <a:grpSpLocks/>
            </p:cNvGrpSpPr>
            <p:nvPr/>
          </p:nvGrpSpPr>
          <p:grpSpPr bwMode="auto">
            <a:xfrm>
              <a:off x="2290" y="2188"/>
              <a:ext cx="1633" cy="607"/>
              <a:chOff x="2109" y="2324"/>
              <a:chExt cx="1633" cy="607"/>
            </a:xfrm>
          </p:grpSpPr>
          <p:grpSp>
            <p:nvGrpSpPr>
              <p:cNvPr id="21558" name="Group 24"/>
              <p:cNvGrpSpPr>
                <a:grpSpLocks/>
              </p:cNvGrpSpPr>
              <p:nvPr/>
            </p:nvGrpSpPr>
            <p:grpSpPr bwMode="auto">
              <a:xfrm>
                <a:off x="2154" y="2460"/>
                <a:ext cx="1553" cy="154"/>
                <a:chOff x="2245" y="2205"/>
                <a:chExt cx="1553" cy="154"/>
              </a:xfrm>
            </p:grpSpPr>
            <p:sp>
              <p:nvSpPr>
                <p:cNvPr id="21565" name="Text Box 22"/>
                <p:cNvSpPr txBox="1">
                  <a:spLocks noChangeArrowheads="1"/>
                </p:cNvSpPr>
                <p:nvPr/>
              </p:nvSpPr>
              <p:spPr bwMode="auto">
                <a:xfrm>
                  <a:off x="2245" y="2205"/>
                  <a:ext cx="1553" cy="154"/>
                </a:xfrm>
                <a:prstGeom prst="rect">
                  <a:avLst/>
                </a:prstGeom>
                <a:noFill/>
                <a:ln w="9525">
                  <a:noFill/>
                  <a:miter lim="800000"/>
                  <a:headEnd/>
                  <a:tailEnd/>
                </a:ln>
              </p:spPr>
              <p:txBody>
                <a:bodyPr wrap="none">
                  <a:spAutoFit/>
                </a:bodyPr>
                <a:lstStyle/>
                <a:p>
                  <a:r>
                    <a:rPr lang="en-US" sz="1000" b="0">
                      <a:solidFill>
                        <a:schemeClr val="tx1"/>
                      </a:solidFill>
                    </a:rPr>
                    <a:t>Determine/plan appropriate interventions</a:t>
                  </a:r>
                </a:p>
              </p:txBody>
            </p:sp>
            <p:sp>
              <p:nvSpPr>
                <p:cNvPr id="21566" name="AutoShape 23"/>
                <p:cNvSpPr>
                  <a:spLocks noChangeArrowheads="1"/>
                </p:cNvSpPr>
                <p:nvPr/>
              </p:nvSpPr>
              <p:spPr bwMode="auto">
                <a:xfrm>
                  <a:off x="2245" y="2205"/>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59" name="Group 35"/>
              <p:cNvGrpSpPr>
                <a:grpSpLocks/>
              </p:cNvGrpSpPr>
              <p:nvPr/>
            </p:nvGrpSpPr>
            <p:grpSpPr bwMode="auto">
              <a:xfrm>
                <a:off x="2419" y="2623"/>
                <a:ext cx="1141" cy="308"/>
                <a:chOff x="2290" y="2552"/>
                <a:chExt cx="1141" cy="308"/>
              </a:xfrm>
            </p:grpSpPr>
            <p:sp>
              <p:nvSpPr>
                <p:cNvPr id="21563" name="Text Box 33"/>
                <p:cNvSpPr txBox="1">
                  <a:spLocks noChangeArrowheads="1"/>
                </p:cNvSpPr>
                <p:nvPr/>
              </p:nvSpPr>
              <p:spPr bwMode="auto">
                <a:xfrm>
                  <a:off x="2323" y="2552"/>
                  <a:ext cx="1108" cy="308"/>
                </a:xfrm>
                <a:prstGeom prst="rect">
                  <a:avLst/>
                </a:prstGeom>
                <a:noFill/>
                <a:ln w="9525">
                  <a:noFill/>
                  <a:miter lim="800000"/>
                  <a:headEnd/>
                  <a:tailEnd/>
                </a:ln>
              </p:spPr>
              <p:txBody>
                <a:bodyPr wrap="none">
                  <a:spAutoFit/>
                </a:bodyPr>
                <a:lstStyle/>
                <a:p>
                  <a:r>
                    <a:rPr lang="en-US" sz="1000" b="0">
                      <a:solidFill>
                        <a:schemeClr val="tx1"/>
                      </a:solidFill>
                    </a:rPr>
                    <a:t>Determine/assign resources</a:t>
                  </a:r>
                </a:p>
                <a:p>
                  <a:r>
                    <a:rPr lang="en-US" sz="800" b="0">
                      <a:solidFill>
                        <a:schemeClr val="tx1"/>
                      </a:solidFill>
                    </a:rPr>
                    <a:t>           </a:t>
                  </a:r>
                  <a:r>
                    <a:rPr lang="en-US" sz="800" b="0">
                      <a:solidFill>
                        <a:schemeClr val="tx1"/>
                      </a:solidFill>
                      <a:sym typeface="Symbol" pitchFamily="18" charset="2"/>
                    </a:rPr>
                    <a:t> healthcare providers</a:t>
                  </a:r>
                </a:p>
                <a:p>
                  <a:r>
                    <a:rPr lang="en-US" sz="800" b="0">
                      <a:solidFill>
                        <a:schemeClr val="tx1"/>
                      </a:solidFill>
                      <a:sym typeface="Symbol" pitchFamily="18" charset="2"/>
                    </a:rPr>
                    <a:t>            other resources</a:t>
                  </a:r>
                </a:p>
              </p:txBody>
            </p:sp>
            <p:sp>
              <p:nvSpPr>
                <p:cNvPr id="21564" name="AutoShape 34"/>
                <p:cNvSpPr>
                  <a:spLocks noChangeArrowheads="1"/>
                </p:cNvSpPr>
                <p:nvPr/>
              </p:nvSpPr>
              <p:spPr bwMode="auto">
                <a:xfrm>
                  <a:off x="2290" y="2568"/>
                  <a:ext cx="1134" cy="27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60" name="AutoShape 36"/>
              <p:cNvSpPr>
                <a:spLocks noChangeArrowheads="1"/>
              </p:cNvSpPr>
              <p:nvPr/>
            </p:nvSpPr>
            <p:spPr bwMode="auto">
              <a:xfrm rot="5400000">
                <a:off x="2290" y="2660"/>
                <a:ext cx="181" cy="9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49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1561" name="Text Box 37"/>
              <p:cNvSpPr txBox="1">
                <a:spLocks noChangeArrowheads="1"/>
              </p:cNvSpPr>
              <p:nvPr/>
            </p:nvSpPr>
            <p:spPr bwMode="auto">
              <a:xfrm>
                <a:off x="2421" y="2324"/>
                <a:ext cx="913" cy="154"/>
              </a:xfrm>
              <a:prstGeom prst="rect">
                <a:avLst/>
              </a:prstGeom>
              <a:noFill/>
              <a:ln w="9525">
                <a:noFill/>
                <a:miter lim="800000"/>
                <a:headEnd/>
                <a:tailEnd/>
              </a:ln>
            </p:spPr>
            <p:txBody>
              <a:bodyPr wrap="none">
                <a:spAutoFit/>
              </a:bodyPr>
              <a:lstStyle/>
              <a:p>
                <a:r>
                  <a:rPr lang="en-US" sz="1000">
                    <a:solidFill>
                      <a:schemeClr val="tx1"/>
                    </a:solidFill>
                  </a:rPr>
                  <a:t>Develop Plan of Care</a:t>
                </a:r>
              </a:p>
            </p:txBody>
          </p:sp>
          <p:sp>
            <p:nvSpPr>
              <p:cNvPr id="21562" name="AutoShape 38"/>
              <p:cNvSpPr>
                <a:spLocks noChangeArrowheads="1"/>
              </p:cNvSpPr>
              <p:nvPr/>
            </p:nvSpPr>
            <p:spPr bwMode="auto">
              <a:xfrm>
                <a:off x="2109" y="2341"/>
                <a:ext cx="1633" cy="59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55" name="Group 49"/>
            <p:cNvGrpSpPr>
              <a:grpSpLocks/>
            </p:cNvGrpSpPr>
            <p:nvPr/>
          </p:nvGrpSpPr>
          <p:grpSpPr bwMode="auto">
            <a:xfrm>
              <a:off x="2018" y="1888"/>
              <a:ext cx="318" cy="499"/>
              <a:chOff x="2018" y="1888"/>
              <a:chExt cx="318" cy="499"/>
            </a:xfrm>
          </p:grpSpPr>
          <p:sp>
            <p:nvSpPr>
              <p:cNvPr id="21556" name="Line 47"/>
              <p:cNvSpPr>
                <a:spLocks noChangeShapeType="1"/>
              </p:cNvSpPr>
              <p:nvPr/>
            </p:nvSpPr>
            <p:spPr bwMode="auto">
              <a:xfrm>
                <a:off x="2018" y="1888"/>
                <a:ext cx="0" cy="499"/>
              </a:xfrm>
              <a:prstGeom prst="line">
                <a:avLst/>
              </a:prstGeom>
              <a:noFill/>
              <a:ln w="9525">
                <a:solidFill>
                  <a:schemeClr val="tx1"/>
                </a:solidFill>
                <a:round/>
                <a:headEnd/>
                <a:tailEnd/>
              </a:ln>
            </p:spPr>
            <p:txBody>
              <a:bodyPr/>
              <a:lstStyle/>
              <a:p>
                <a:endParaRPr lang="en-US"/>
              </a:p>
            </p:txBody>
          </p:sp>
          <p:sp>
            <p:nvSpPr>
              <p:cNvPr id="21557" name="Line 48"/>
              <p:cNvSpPr>
                <a:spLocks noChangeShapeType="1"/>
              </p:cNvSpPr>
              <p:nvPr/>
            </p:nvSpPr>
            <p:spPr bwMode="auto">
              <a:xfrm>
                <a:off x="2018" y="2387"/>
                <a:ext cx="318" cy="0"/>
              </a:xfrm>
              <a:prstGeom prst="line">
                <a:avLst/>
              </a:prstGeom>
              <a:noFill/>
              <a:ln w="9525">
                <a:solidFill>
                  <a:schemeClr val="tx1"/>
                </a:solidFill>
                <a:round/>
                <a:headEnd/>
                <a:tailEnd type="triangle" w="med" len="med"/>
              </a:ln>
            </p:spPr>
            <p:txBody>
              <a:bodyPr/>
              <a:lstStyle/>
              <a:p>
                <a:endParaRPr lang="en-US"/>
              </a:p>
            </p:txBody>
          </p:sp>
        </p:grpSp>
      </p:grpSp>
      <p:grpSp>
        <p:nvGrpSpPr>
          <p:cNvPr id="21509" name="Group 63"/>
          <p:cNvGrpSpPr>
            <a:grpSpLocks/>
          </p:cNvGrpSpPr>
          <p:nvPr/>
        </p:nvGrpSpPr>
        <p:grpSpPr bwMode="auto">
          <a:xfrm>
            <a:off x="395288" y="4292600"/>
            <a:ext cx="2016125" cy="1368425"/>
            <a:chOff x="431" y="2704"/>
            <a:chExt cx="1270" cy="862"/>
          </a:xfrm>
        </p:grpSpPr>
        <p:grpSp>
          <p:nvGrpSpPr>
            <p:cNvPr id="21530" name="Group 46"/>
            <p:cNvGrpSpPr>
              <a:grpSpLocks/>
            </p:cNvGrpSpPr>
            <p:nvPr/>
          </p:nvGrpSpPr>
          <p:grpSpPr bwMode="auto">
            <a:xfrm>
              <a:off x="431" y="2704"/>
              <a:ext cx="1095" cy="335"/>
              <a:chOff x="878" y="2959"/>
              <a:chExt cx="1095" cy="335"/>
            </a:xfrm>
          </p:grpSpPr>
          <p:grpSp>
            <p:nvGrpSpPr>
              <p:cNvPr id="21541" name="Group 43"/>
              <p:cNvGrpSpPr>
                <a:grpSpLocks/>
              </p:cNvGrpSpPr>
              <p:nvPr/>
            </p:nvGrpSpPr>
            <p:grpSpPr bwMode="auto">
              <a:xfrm>
                <a:off x="917" y="3096"/>
                <a:ext cx="965" cy="154"/>
                <a:chOff x="917" y="3096"/>
                <a:chExt cx="965" cy="154"/>
              </a:xfrm>
            </p:grpSpPr>
            <p:sp>
              <p:nvSpPr>
                <p:cNvPr id="21544" name="Text Box 41"/>
                <p:cNvSpPr txBox="1">
                  <a:spLocks noChangeArrowheads="1"/>
                </p:cNvSpPr>
                <p:nvPr/>
              </p:nvSpPr>
              <p:spPr bwMode="auto">
                <a:xfrm>
                  <a:off x="917" y="3096"/>
                  <a:ext cx="961" cy="154"/>
                </a:xfrm>
                <a:prstGeom prst="rect">
                  <a:avLst/>
                </a:prstGeom>
                <a:noFill/>
                <a:ln w="9525">
                  <a:noFill/>
                  <a:miter lim="800000"/>
                  <a:headEnd/>
                  <a:tailEnd/>
                </a:ln>
              </p:spPr>
              <p:txBody>
                <a:bodyPr wrap="none">
                  <a:spAutoFit/>
                </a:bodyPr>
                <a:lstStyle/>
                <a:p>
                  <a:r>
                    <a:rPr lang="en-US" sz="1000" b="0">
                      <a:solidFill>
                        <a:schemeClr val="tx1"/>
                      </a:solidFill>
                    </a:rPr>
                    <a:t>Implement interventions</a:t>
                  </a:r>
                </a:p>
              </p:txBody>
            </p:sp>
            <p:sp>
              <p:nvSpPr>
                <p:cNvPr id="21545" name="AutoShape 42"/>
                <p:cNvSpPr>
                  <a:spLocks noChangeArrowheads="1"/>
                </p:cNvSpPr>
                <p:nvPr/>
              </p:nvSpPr>
              <p:spPr bwMode="auto">
                <a:xfrm>
                  <a:off x="930" y="3113"/>
                  <a:ext cx="952"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42" name="Text Box 44"/>
              <p:cNvSpPr txBox="1">
                <a:spLocks noChangeArrowheads="1"/>
              </p:cNvSpPr>
              <p:nvPr/>
            </p:nvSpPr>
            <p:spPr bwMode="auto">
              <a:xfrm>
                <a:off x="878" y="2959"/>
                <a:ext cx="1095" cy="154"/>
              </a:xfrm>
              <a:prstGeom prst="rect">
                <a:avLst/>
              </a:prstGeom>
              <a:noFill/>
              <a:ln w="9525">
                <a:noFill/>
                <a:miter lim="800000"/>
                <a:headEnd/>
                <a:tailEnd/>
              </a:ln>
            </p:spPr>
            <p:txBody>
              <a:bodyPr wrap="none">
                <a:spAutoFit/>
              </a:bodyPr>
              <a:lstStyle/>
              <a:p>
                <a:r>
                  <a:rPr lang="en-US" sz="1000">
                    <a:solidFill>
                      <a:schemeClr val="tx1"/>
                    </a:solidFill>
                  </a:rPr>
                  <a:t>Care Plan Implementation</a:t>
                </a:r>
              </a:p>
            </p:txBody>
          </p:sp>
          <p:sp>
            <p:nvSpPr>
              <p:cNvPr id="21543" name="AutoShape 45"/>
              <p:cNvSpPr>
                <a:spLocks noChangeArrowheads="1"/>
              </p:cNvSpPr>
              <p:nvPr/>
            </p:nvSpPr>
            <p:spPr bwMode="auto">
              <a:xfrm>
                <a:off x="884" y="2976"/>
                <a:ext cx="1089" cy="318"/>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31" name="Group 58"/>
            <p:cNvGrpSpPr>
              <a:grpSpLocks/>
            </p:cNvGrpSpPr>
            <p:nvPr/>
          </p:nvGrpSpPr>
          <p:grpSpPr bwMode="auto">
            <a:xfrm>
              <a:off x="612" y="3067"/>
              <a:ext cx="1089" cy="499"/>
              <a:chOff x="748" y="3339"/>
              <a:chExt cx="1089" cy="499"/>
            </a:xfrm>
          </p:grpSpPr>
          <p:grpSp>
            <p:nvGrpSpPr>
              <p:cNvPr id="21533" name="Group 52"/>
              <p:cNvGrpSpPr>
                <a:grpSpLocks/>
              </p:cNvGrpSpPr>
              <p:nvPr/>
            </p:nvGrpSpPr>
            <p:grpSpPr bwMode="auto">
              <a:xfrm>
                <a:off x="793" y="3475"/>
                <a:ext cx="1012" cy="154"/>
                <a:chOff x="872" y="3278"/>
                <a:chExt cx="1012" cy="154"/>
              </a:xfrm>
            </p:grpSpPr>
            <p:sp>
              <p:nvSpPr>
                <p:cNvPr id="21539" name="Text Box 50"/>
                <p:cNvSpPr txBox="1">
                  <a:spLocks noChangeArrowheads="1"/>
                </p:cNvSpPr>
                <p:nvPr/>
              </p:nvSpPr>
              <p:spPr bwMode="auto">
                <a:xfrm>
                  <a:off x="872" y="3278"/>
                  <a:ext cx="1012" cy="154"/>
                </a:xfrm>
                <a:prstGeom prst="rect">
                  <a:avLst/>
                </a:prstGeom>
                <a:noFill/>
                <a:ln w="9525">
                  <a:noFill/>
                  <a:miter lim="800000"/>
                  <a:headEnd/>
                  <a:tailEnd/>
                </a:ln>
              </p:spPr>
              <p:txBody>
                <a:bodyPr wrap="none">
                  <a:spAutoFit/>
                </a:bodyPr>
                <a:lstStyle/>
                <a:p>
                  <a:r>
                    <a:rPr lang="en-US" sz="1000" b="0">
                      <a:solidFill>
                        <a:schemeClr val="tx1"/>
                      </a:solidFill>
                    </a:rPr>
                    <a:t>Evaluate patient outcome</a:t>
                  </a:r>
                </a:p>
              </p:txBody>
            </p:sp>
            <p:sp>
              <p:nvSpPr>
                <p:cNvPr id="21540" name="AutoShape 51"/>
                <p:cNvSpPr>
                  <a:spLocks noChangeArrowheads="1"/>
                </p:cNvSpPr>
                <p:nvPr/>
              </p:nvSpPr>
              <p:spPr bwMode="auto">
                <a:xfrm>
                  <a:off x="884" y="3294"/>
                  <a:ext cx="998"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34" name="Group 55"/>
              <p:cNvGrpSpPr>
                <a:grpSpLocks/>
              </p:cNvGrpSpPr>
              <p:nvPr/>
            </p:nvGrpSpPr>
            <p:grpSpPr bwMode="auto">
              <a:xfrm>
                <a:off x="884" y="3639"/>
                <a:ext cx="851" cy="154"/>
                <a:chOff x="884" y="3639"/>
                <a:chExt cx="851" cy="154"/>
              </a:xfrm>
            </p:grpSpPr>
            <p:sp>
              <p:nvSpPr>
                <p:cNvPr id="21537" name="Text Box 53"/>
                <p:cNvSpPr txBox="1">
                  <a:spLocks noChangeArrowheads="1"/>
                </p:cNvSpPr>
                <p:nvPr/>
              </p:nvSpPr>
              <p:spPr bwMode="auto">
                <a:xfrm>
                  <a:off x="884" y="3639"/>
                  <a:ext cx="851" cy="154"/>
                </a:xfrm>
                <a:prstGeom prst="rect">
                  <a:avLst/>
                </a:prstGeom>
                <a:noFill/>
                <a:ln w="9525">
                  <a:noFill/>
                  <a:miter lim="800000"/>
                  <a:headEnd/>
                  <a:tailEnd/>
                </a:ln>
              </p:spPr>
              <p:txBody>
                <a:bodyPr wrap="none">
                  <a:spAutoFit/>
                </a:bodyPr>
                <a:lstStyle/>
                <a:p>
                  <a:r>
                    <a:rPr lang="en-US" sz="1000" b="0">
                      <a:solidFill>
                        <a:schemeClr val="tx1"/>
                      </a:solidFill>
                    </a:rPr>
                    <a:t>Review interventions</a:t>
                  </a:r>
                </a:p>
              </p:txBody>
            </p:sp>
            <p:sp>
              <p:nvSpPr>
                <p:cNvPr id="21538" name="AutoShape 54"/>
                <p:cNvSpPr>
                  <a:spLocks noChangeArrowheads="1"/>
                </p:cNvSpPr>
                <p:nvPr/>
              </p:nvSpPr>
              <p:spPr bwMode="auto">
                <a:xfrm>
                  <a:off x="884" y="3657"/>
                  <a:ext cx="817"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35" name="Text Box 56"/>
              <p:cNvSpPr txBox="1">
                <a:spLocks noChangeArrowheads="1"/>
              </p:cNvSpPr>
              <p:nvPr/>
            </p:nvSpPr>
            <p:spPr bwMode="auto">
              <a:xfrm>
                <a:off x="1000" y="3339"/>
                <a:ext cx="519" cy="154"/>
              </a:xfrm>
              <a:prstGeom prst="rect">
                <a:avLst/>
              </a:prstGeom>
              <a:noFill/>
              <a:ln w="9525">
                <a:noFill/>
                <a:miter lim="800000"/>
                <a:headEnd/>
                <a:tailEnd/>
              </a:ln>
            </p:spPr>
            <p:txBody>
              <a:bodyPr wrap="none">
                <a:spAutoFit/>
              </a:bodyPr>
              <a:lstStyle/>
              <a:p>
                <a:r>
                  <a:rPr lang="en-US" sz="1000">
                    <a:solidFill>
                      <a:schemeClr val="tx1"/>
                    </a:solidFill>
                  </a:rPr>
                  <a:t>Evaluation</a:t>
                </a:r>
              </a:p>
            </p:txBody>
          </p:sp>
          <p:sp>
            <p:nvSpPr>
              <p:cNvPr id="21536" name="AutoShape 57"/>
              <p:cNvSpPr>
                <a:spLocks noChangeArrowheads="1"/>
              </p:cNvSpPr>
              <p:nvPr/>
            </p:nvSpPr>
            <p:spPr bwMode="auto">
              <a:xfrm>
                <a:off x="748" y="3339"/>
                <a:ext cx="1089" cy="499"/>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32" name="AutoShape 62"/>
            <p:cNvSpPr>
              <a:spLocks noChangeArrowheads="1"/>
            </p:cNvSpPr>
            <p:nvPr/>
          </p:nvSpPr>
          <p:spPr bwMode="auto">
            <a:xfrm rot="5400000">
              <a:off x="464" y="3101"/>
              <a:ext cx="205"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79 h 21600"/>
                <a:gd name="T20" fmla="*/ 185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21510" name="Group 76"/>
          <p:cNvGrpSpPr>
            <a:grpSpLocks/>
          </p:cNvGrpSpPr>
          <p:nvPr/>
        </p:nvGrpSpPr>
        <p:grpSpPr bwMode="auto">
          <a:xfrm>
            <a:off x="3860800" y="5302250"/>
            <a:ext cx="2520950" cy="1366838"/>
            <a:chOff x="2562" y="3249"/>
            <a:chExt cx="1588" cy="861"/>
          </a:xfrm>
        </p:grpSpPr>
        <p:grpSp>
          <p:nvGrpSpPr>
            <p:cNvPr id="21517" name="Group 73"/>
            <p:cNvGrpSpPr>
              <a:grpSpLocks/>
            </p:cNvGrpSpPr>
            <p:nvPr/>
          </p:nvGrpSpPr>
          <p:grpSpPr bwMode="auto">
            <a:xfrm>
              <a:off x="2612" y="3430"/>
              <a:ext cx="1493" cy="637"/>
              <a:chOff x="2652" y="3475"/>
              <a:chExt cx="1493" cy="637"/>
            </a:xfrm>
          </p:grpSpPr>
          <p:grpSp>
            <p:nvGrpSpPr>
              <p:cNvPr id="21520" name="Group 65"/>
              <p:cNvGrpSpPr>
                <a:grpSpLocks/>
              </p:cNvGrpSpPr>
              <p:nvPr/>
            </p:nvGrpSpPr>
            <p:grpSpPr bwMode="auto">
              <a:xfrm>
                <a:off x="2653" y="3475"/>
                <a:ext cx="862" cy="154"/>
                <a:chOff x="2653" y="3521"/>
                <a:chExt cx="862" cy="154"/>
              </a:xfrm>
            </p:grpSpPr>
            <p:sp>
              <p:nvSpPr>
                <p:cNvPr id="21528" name="Text Box 61"/>
                <p:cNvSpPr txBox="1">
                  <a:spLocks noChangeArrowheads="1"/>
                </p:cNvSpPr>
                <p:nvPr/>
              </p:nvSpPr>
              <p:spPr bwMode="auto">
                <a:xfrm>
                  <a:off x="2653" y="3521"/>
                  <a:ext cx="846" cy="154"/>
                </a:xfrm>
                <a:prstGeom prst="rect">
                  <a:avLst/>
                </a:prstGeom>
                <a:noFill/>
                <a:ln w="9525">
                  <a:noFill/>
                  <a:miter lim="800000"/>
                  <a:headEnd/>
                  <a:tailEnd/>
                </a:ln>
              </p:spPr>
              <p:txBody>
                <a:bodyPr wrap="none">
                  <a:spAutoFit/>
                </a:bodyPr>
                <a:lstStyle/>
                <a:p>
                  <a:r>
                    <a:rPr lang="en-US" sz="1000" b="0">
                      <a:solidFill>
                        <a:schemeClr val="tx1"/>
                      </a:solidFill>
                    </a:rPr>
                    <a:t>Document outcomes</a:t>
                  </a:r>
                </a:p>
              </p:txBody>
            </p:sp>
            <p:sp>
              <p:nvSpPr>
                <p:cNvPr id="21529" name="AutoShape 64"/>
                <p:cNvSpPr>
                  <a:spLocks noChangeArrowheads="1"/>
                </p:cNvSpPr>
                <p:nvPr/>
              </p:nvSpPr>
              <p:spPr bwMode="auto">
                <a:xfrm>
                  <a:off x="2653" y="3521"/>
                  <a:ext cx="86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521" name="Group 68"/>
              <p:cNvGrpSpPr>
                <a:grpSpLocks/>
              </p:cNvGrpSpPr>
              <p:nvPr/>
            </p:nvGrpSpPr>
            <p:grpSpPr bwMode="auto">
              <a:xfrm>
                <a:off x="2652" y="3639"/>
                <a:ext cx="1090" cy="154"/>
                <a:chOff x="2652" y="3730"/>
                <a:chExt cx="1090" cy="154"/>
              </a:xfrm>
            </p:grpSpPr>
            <p:sp>
              <p:nvSpPr>
                <p:cNvPr id="21526" name="Text Box 66"/>
                <p:cNvSpPr txBox="1">
                  <a:spLocks noChangeArrowheads="1"/>
                </p:cNvSpPr>
                <p:nvPr/>
              </p:nvSpPr>
              <p:spPr bwMode="auto">
                <a:xfrm>
                  <a:off x="2652" y="3730"/>
                  <a:ext cx="1090" cy="154"/>
                </a:xfrm>
                <a:prstGeom prst="rect">
                  <a:avLst/>
                </a:prstGeom>
                <a:noFill/>
                <a:ln w="9525">
                  <a:noFill/>
                  <a:miter lim="800000"/>
                  <a:headEnd/>
                  <a:tailEnd/>
                </a:ln>
              </p:spPr>
              <p:txBody>
                <a:bodyPr wrap="none">
                  <a:spAutoFit/>
                </a:bodyPr>
                <a:lstStyle/>
                <a:p>
                  <a:r>
                    <a:rPr lang="en-US" sz="1000" b="0">
                      <a:solidFill>
                        <a:schemeClr val="tx1"/>
                      </a:solidFill>
                    </a:rPr>
                    <a:t>Revise/modify interventions</a:t>
                  </a:r>
                </a:p>
              </p:txBody>
            </p:sp>
            <p:sp>
              <p:nvSpPr>
                <p:cNvPr id="21527" name="AutoShape 67"/>
                <p:cNvSpPr>
                  <a:spLocks noChangeArrowheads="1"/>
                </p:cNvSpPr>
                <p:nvPr/>
              </p:nvSpPr>
              <p:spPr bwMode="auto">
                <a:xfrm>
                  <a:off x="2653" y="3748"/>
                  <a:ext cx="1089"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1522" name="Text Box 69"/>
              <p:cNvSpPr txBox="1">
                <a:spLocks noChangeArrowheads="1"/>
              </p:cNvSpPr>
              <p:nvPr/>
            </p:nvSpPr>
            <p:spPr bwMode="auto">
              <a:xfrm>
                <a:off x="2958" y="3793"/>
                <a:ext cx="224" cy="144"/>
              </a:xfrm>
              <a:prstGeom prst="rect">
                <a:avLst/>
              </a:prstGeom>
              <a:noFill/>
              <a:ln w="9525">
                <a:noFill/>
                <a:miter lim="800000"/>
                <a:headEnd/>
                <a:tailEnd/>
              </a:ln>
            </p:spPr>
            <p:txBody>
              <a:bodyPr wrap="none">
                <a:spAutoFit/>
              </a:bodyPr>
              <a:lstStyle/>
              <a:p>
                <a:r>
                  <a:rPr lang="en-US" sz="900" b="0">
                    <a:solidFill>
                      <a:schemeClr val="tx1"/>
                    </a:solidFill>
                  </a:rPr>
                  <a:t>OR</a:t>
                </a:r>
              </a:p>
            </p:txBody>
          </p:sp>
          <p:grpSp>
            <p:nvGrpSpPr>
              <p:cNvPr id="21523" name="Group 72"/>
              <p:cNvGrpSpPr>
                <a:grpSpLocks/>
              </p:cNvGrpSpPr>
              <p:nvPr/>
            </p:nvGrpSpPr>
            <p:grpSpPr bwMode="auto">
              <a:xfrm>
                <a:off x="2653" y="3929"/>
                <a:ext cx="1492" cy="183"/>
                <a:chOff x="2686" y="3929"/>
                <a:chExt cx="1492" cy="183"/>
              </a:xfrm>
            </p:grpSpPr>
            <p:sp>
              <p:nvSpPr>
                <p:cNvPr id="21524" name="Text Box 70"/>
                <p:cNvSpPr txBox="1">
                  <a:spLocks noChangeArrowheads="1"/>
                </p:cNvSpPr>
                <p:nvPr/>
              </p:nvSpPr>
              <p:spPr bwMode="auto">
                <a:xfrm>
                  <a:off x="2686" y="3958"/>
                  <a:ext cx="1492" cy="154"/>
                </a:xfrm>
                <a:prstGeom prst="rect">
                  <a:avLst/>
                </a:prstGeom>
                <a:noFill/>
                <a:ln w="9525">
                  <a:noFill/>
                  <a:miter lim="800000"/>
                  <a:headEnd/>
                  <a:tailEnd/>
                </a:ln>
              </p:spPr>
              <p:txBody>
                <a:bodyPr wrap="none">
                  <a:spAutoFit/>
                </a:bodyPr>
                <a:lstStyle/>
                <a:p>
                  <a:r>
                    <a:rPr lang="en-US" sz="1000" b="0">
                      <a:solidFill>
                        <a:schemeClr val="tx1"/>
                      </a:solidFill>
                    </a:rPr>
                    <a:t>Close problem/issues/reason/care plan</a:t>
                  </a:r>
                </a:p>
              </p:txBody>
            </p:sp>
            <p:sp>
              <p:nvSpPr>
                <p:cNvPr id="21525" name="AutoShape 71"/>
                <p:cNvSpPr>
                  <a:spLocks noChangeArrowheads="1"/>
                </p:cNvSpPr>
                <p:nvPr/>
              </p:nvSpPr>
              <p:spPr bwMode="auto">
                <a:xfrm>
                  <a:off x="2699" y="3929"/>
                  <a:ext cx="1451" cy="181"/>
                </a:xfrm>
                <a:prstGeom prst="roundRect">
                  <a:avLst>
                    <a:gd name="adj" fmla="val 16667"/>
                  </a:avLst>
                </a:prstGeom>
                <a:noFill/>
                <a:ln w="9525">
                  <a:solidFill>
                    <a:schemeClr val="tx1"/>
                  </a:solidFill>
                  <a:round/>
                  <a:headEnd/>
                  <a:tailEnd/>
                </a:ln>
              </p:spPr>
              <p:txBody>
                <a:bodyPr wrap="none" anchor="ctr"/>
                <a:lstStyle/>
                <a:p>
                  <a:endParaRPr lang="en-US"/>
                </a:p>
              </p:txBody>
            </p:sp>
          </p:grpSp>
        </p:grpSp>
        <p:sp>
          <p:nvSpPr>
            <p:cNvPr id="21518" name="Text Box 74"/>
            <p:cNvSpPr txBox="1">
              <a:spLocks noChangeArrowheads="1"/>
            </p:cNvSpPr>
            <p:nvPr/>
          </p:nvSpPr>
          <p:spPr bwMode="auto">
            <a:xfrm>
              <a:off x="2933" y="3276"/>
              <a:ext cx="809" cy="154"/>
            </a:xfrm>
            <a:prstGeom prst="rect">
              <a:avLst/>
            </a:prstGeom>
            <a:noFill/>
            <a:ln w="9525">
              <a:noFill/>
              <a:miter lim="800000"/>
              <a:headEnd/>
              <a:tailEnd/>
            </a:ln>
          </p:spPr>
          <p:txBody>
            <a:bodyPr wrap="none">
              <a:spAutoFit/>
            </a:bodyPr>
            <a:lstStyle/>
            <a:p>
              <a:r>
                <a:rPr lang="en-US" sz="1000">
                  <a:solidFill>
                    <a:schemeClr val="tx1"/>
                  </a:solidFill>
                </a:rPr>
                <a:t>Follow-up Actions</a:t>
              </a:r>
            </a:p>
          </p:txBody>
        </p:sp>
        <p:sp>
          <p:nvSpPr>
            <p:cNvPr id="21519" name="AutoShape 75"/>
            <p:cNvSpPr>
              <a:spLocks noChangeArrowheads="1"/>
            </p:cNvSpPr>
            <p:nvPr/>
          </p:nvSpPr>
          <p:spPr bwMode="auto">
            <a:xfrm>
              <a:off x="2562" y="3249"/>
              <a:ext cx="1588" cy="861"/>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21511" name="AutoShape 77"/>
          <p:cNvCxnSpPr>
            <a:cxnSpLocks noChangeShapeType="1"/>
            <a:stCxn id="21562" idx="1"/>
            <a:endCxn id="21542" idx="0"/>
          </p:cNvCxnSpPr>
          <p:nvPr/>
        </p:nvCxnSpPr>
        <p:spPr bwMode="auto">
          <a:xfrm rot="10800000" flipV="1">
            <a:off x="1265238" y="3824288"/>
            <a:ext cx="2163762" cy="468312"/>
          </a:xfrm>
          <a:prstGeom prst="curvedConnector2">
            <a:avLst/>
          </a:prstGeom>
          <a:noFill/>
          <a:ln w="9525">
            <a:solidFill>
              <a:schemeClr val="tx1"/>
            </a:solidFill>
            <a:round/>
            <a:headEnd/>
            <a:tailEnd type="triangle" w="med" len="med"/>
          </a:ln>
        </p:spPr>
      </p:cxnSp>
      <p:cxnSp>
        <p:nvCxnSpPr>
          <p:cNvPr id="21512" name="AutoShape 78"/>
          <p:cNvCxnSpPr>
            <a:cxnSpLocks noChangeShapeType="1"/>
            <a:stCxn id="21536" idx="2"/>
            <a:endCxn id="21519" idx="1"/>
          </p:cNvCxnSpPr>
          <p:nvPr/>
        </p:nvCxnSpPr>
        <p:spPr bwMode="auto">
          <a:xfrm rot="16200000" flipH="1">
            <a:off x="2541588" y="4667250"/>
            <a:ext cx="325438" cy="2312987"/>
          </a:xfrm>
          <a:prstGeom prst="curvedConnector2">
            <a:avLst/>
          </a:prstGeom>
          <a:noFill/>
          <a:ln w="9525">
            <a:solidFill>
              <a:schemeClr val="tx1"/>
            </a:solidFill>
            <a:round/>
            <a:headEnd/>
            <a:tailEnd type="triangle" w="med" len="med"/>
          </a:ln>
        </p:spPr>
      </p:cxnSp>
      <p:cxnSp>
        <p:nvCxnSpPr>
          <p:cNvPr id="21513" name="AutoShape 79"/>
          <p:cNvCxnSpPr>
            <a:cxnSpLocks noChangeShapeType="1"/>
            <a:stCxn id="21519" idx="3"/>
            <a:endCxn id="21562" idx="3"/>
          </p:cNvCxnSpPr>
          <p:nvPr/>
        </p:nvCxnSpPr>
        <p:spPr bwMode="auto">
          <a:xfrm flipH="1" flipV="1">
            <a:off x="6021388" y="3824288"/>
            <a:ext cx="360362" cy="2162175"/>
          </a:xfrm>
          <a:prstGeom prst="curvedConnector3">
            <a:avLst>
              <a:gd name="adj1" fmla="val -63435"/>
            </a:avLst>
          </a:prstGeom>
          <a:noFill/>
          <a:ln w="9525">
            <a:solidFill>
              <a:schemeClr val="tx1"/>
            </a:solidFill>
            <a:round/>
            <a:headEnd/>
            <a:tailEnd type="triangle" w="med" len="med"/>
          </a:ln>
        </p:spPr>
      </p:cxnSp>
      <p:sp>
        <p:nvSpPr>
          <p:cNvPr id="21514" name="Text Box 80"/>
          <p:cNvSpPr txBox="1">
            <a:spLocks noChangeArrowheads="1"/>
          </p:cNvSpPr>
          <p:nvPr/>
        </p:nvSpPr>
        <p:spPr bwMode="auto">
          <a:xfrm>
            <a:off x="5940190" y="1196690"/>
            <a:ext cx="2041525" cy="1616075"/>
          </a:xfrm>
          <a:prstGeom prst="rect">
            <a:avLst/>
          </a:prstGeom>
          <a:noFill/>
          <a:ln w="9525">
            <a:noFill/>
            <a:miter lim="800000"/>
            <a:headEnd/>
            <a:tailEnd/>
          </a:ln>
        </p:spPr>
        <p:txBody>
          <a:bodyPr wrap="none">
            <a:spAutoFit/>
          </a:bodyPr>
          <a:lstStyle/>
          <a:p>
            <a:r>
              <a:rPr lang="en-US" sz="1000">
                <a:solidFill>
                  <a:srgbClr val="5F5F5F"/>
                </a:solidFill>
              </a:rPr>
              <a:t>Goals/Outcomes:</a:t>
            </a:r>
          </a:p>
          <a:p>
            <a:r>
              <a:rPr lang="en-US" sz="1000" b="0">
                <a:solidFill>
                  <a:srgbClr val="5F5F5F"/>
                </a:solidFill>
              </a:rPr>
              <a:t>- Optimize function</a:t>
            </a:r>
          </a:p>
          <a:p>
            <a:r>
              <a:rPr lang="en-US" sz="1000" b="0">
                <a:solidFill>
                  <a:srgbClr val="5F5F5F"/>
                </a:solidFill>
              </a:rPr>
              <a:t>     - prevent/treat symptoms</a:t>
            </a:r>
          </a:p>
          <a:p>
            <a:r>
              <a:rPr lang="en-US" sz="1000" b="0">
                <a:solidFill>
                  <a:srgbClr val="5F5F5F"/>
                </a:solidFill>
              </a:rPr>
              <a:t>     - improve functional capability</a:t>
            </a:r>
          </a:p>
          <a:p>
            <a:r>
              <a:rPr lang="en-US" sz="1000" b="0">
                <a:solidFill>
                  <a:srgbClr val="5F5F5F"/>
                </a:solidFill>
              </a:rPr>
              <a:t>     - improve quality of life</a:t>
            </a:r>
          </a:p>
          <a:p>
            <a:r>
              <a:rPr lang="en-US" sz="1000" b="0">
                <a:solidFill>
                  <a:srgbClr val="5F5F5F"/>
                </a:solidFill>
              </a:rPr>
              <a:t>- Prevent deterioration</a:t>
            </a:r>
          </a:p>
          <a:p>
            <a:r>
              <a:rPr lang="en-US" sz="1000" b="0">
                <a:solidFill>
                  <a:srgbClr val="5F5F5F"/>
                </a:solidFill>
              </a:rPr>
              <a:t>     - prevent exacerbation; and/or</a:t>
            </a:r>
          </a:p>
          <a:p>
            <a:r>
              <a:rPr lang="en-US" sz="1000" b="0">
                <a:solidFill>
                  <a:srgbClr val="5F5F5F"/>
                </a:solidFill>
              </a:rPr>
              <a:t>     - prevent complications</a:t>
            </a:r>
          </a:p>
          <a:p>
            <a:r>
              <a:rPr lang="en-US" sz="1000" b="0">
                <a:solidFill>
                  <a:srgbClr val="5F5F5F"/>
                </a:solidFill>
              </a:rPr>
              <a:t>- Manage acute exacerbations</a:t>
            </a:r>
          </a:p>
          <a:p>
            <a:r>
              <a:rPr lang="en-US" sz="1000" b="0">
                <a:solidFill>
                  <a:srgbClr val="5F5F5F"/>
                </a:solidFill>
              </a:rPr>
              <a:t>- Support self management/care</a:t>
            </a:r>
          </a:p>
        </p:txBody>
      </p:sp>
      <p:cxnSp>
        <p:nvCxnSpPr>
          <p:cNvPr id="21515" name="AutoShape 81"/>
          <p:cNvCxnSpPr>
            <a:cxnSpLocks noChangeShapeType="1"/>
            <a:stCxn id="21550" idx="3"/>
            <a:endCxn id="21514" idx="1"/>
          </p:cNvCxnSpPr>
          <p:nvPr/>
        </p:nvCxnSpPr>
        <p:spPr bwMode="auto">
          <a:xfrm flipV="1">
            <a:off x="5373688" y="2004728"/>
            <a:ext cx="566502" cy="753553"/>
          </a:xfrm>
          <a:prstGeom prst="curvedConnector3">
            <a:avLst>
              <a:gd name="adj1" fmla="val 50000"/>
            </a:avLst>
          </a:prstGeom>
          <a:noFill/>
          <a:ln w="9525">
            <a:solidFill>
              <a:schemeClr val="tx1"/>
            </a:solidFill>
            <a:round/>
            <a:headEnd/>
            <a:tailEnd type="triangle" w="med" len="med"/>
          </a:ln>
        </p:spPr>
      </p:cxnSp>
      <p:sp>
        <p:nvSpPr>
          <p:cNvPr id="21516" name="Text Box 76"/>
          <p:cNvSpPr txBox="1">
            <a:spLocks noChangeArrowheads="1"/>
          </p:cNvSpPr>
          <p:nvPr/>
        </p:nvSpPr>
        <p:spPr bwMode="auto">
          <a:xfrm>
            <a:off x="3995738" y="4508500"/>
            <a:ext cx="1238250" cy="366713"/>
          </a:xfrm>
          <a:prstGeom prst="rect">
            <a:avLst/>
          </a:prstGeom>
          <a:noFill/>
          <a:ln w="9525">
            <a:noFill/>
            <a:miter lim="800000"/>
            <a:headEnd/>
            <a:tailEnd/>
          </a:ln>
        </p:spPr>
        <p:txBody>
          <a:bodyPr wrap="none">
            <a:spAutoFit/>
          </a:bodyPr>
          <a:lstStyle/>
          <a:p>
            <a:r>
              <a:rPr lang="en-US">
                <a:solidFill>
                  <a:schemeClr val="bg2"/>
                </a:solidFill>
              </a:rPr>
              <a:t>Care Plan</a:t>
            </a:r>
          </a:p>
        </p:txBody>
      </p:sp>
      <p:sp>
        <p:nvSpPr>
          <p:cNvPr id="77" name="ZoneTexte 76"/>
          <p:cNvSpPr txBox="1"/>
          <p:nvPr/>
        </p:nvSpPr>
        <p:spPr>
          <a:xfrm>
            <a:off x="107380" y="1340710"/>
            <a:ext cx="2385140" cy="461665"/>
          </a:xfrm>
          <a:prstGeom prst="rect">
            <a:avLst/>
          </a:prstGeom>
          <a:noFill/>
        </p:spPr>
        <p:txBody>
          <a:bodyPr wrap="none" rtlCol="0">
            <a:spAutoFit/>
          </a:bodyPr>
          <a:lstStyle/>
          <a:p>
            <a:r>
              <a:rPr lang="en-CA" sz="1200" b="0" i="1" u="sng" dirty="0" smtClean="0">
                <a:solidFill>
                  <a:srgbClr val="FF0000"/>
                </a:solidFill>
              </a:rPr>
              <a:t>This is based on a broad review.</a:t>
            </a:r>
          </a:p>
          <a:p>
            <a:r>
              <a:rPr lang="en-CA" sz="1200" b="0" i="1" u="sng" dirty="0" smtClean="0">
                <a:solidFill>
                  <a:srgbClr val="FF0000"/>
                </a:solidFill>
              </a:rPr>
              <a:t>All converge.</a:t>
            </a:r>
          </a:p>
        </p:txBody>
      </p:sp>
      <p:sp>
        <p:nvSpPr>
          <p:cNvPr id="78" name="ZoneTexte 77"/>
          <p:cNvSpPr txBox="1"/>
          <p:nvPr/>
        </p:nvSpPr>
        <p:spPr>
          <a:xfrm>
            <a:off x="6647804" y="3140960"/>
            <a:ext cx="2496196" cy="3323987"/>
          </a:xfrm>
          <a:prstGeom prst="rect">
            <a:avLst/>
          </a:prstGeom>
          <a:noFill/>
        </p:spPr>
        <p:txBody>
          <a:bodyPr wrap="square" rtlCol="0">
            <a:spAutoFit/>
          </a:bodyPr>
          <a:lstStyle/>
          <a:p>
            <a:r>
              <a:rPr lang="en-CA" sz="1050" b="0" i="1" u="sng" dirty="0" smtClean="0">
                <a:solidFill>
                  <a:srgbClr val="FF0000"/>
                </a:solidFill>
              </a:rPr>
              <a:t>May need to revise goals and </a:t>
            </a:r>
          </a:p>
          <a:p>
            <a:r>
              <a:rPr lang="en-CA" sz="1050" b="0" i="1" u="sng" dirty="0" smtClean="0">
                <a:solidFill>
                  <a:srgbClr val="FF0000"/>
                </a:solidFill>
              </a:rPr>
              <a:t>outcomes during the process of</a:t>
            </a:r>
          </a:p>
          <a:p>
            <a:r>
              <a:rPr lang="en-CA" sz="1050" b="0" i="1" u="sng" dirty="0" smtClean="0">
                <a:solidFill>
                  <a:srgbClr val="FF0000"/>
                </a:solidFill>
              </a:rPr>
              <a:t>care.</a:t>
            </a:r>
          </a:p>
          <a:p>
            <a:endParaRPr lang="en-CA" sz="1050" b="0" i="1" u="sng" dirty="0" smtClean="0">
              <a:solidFill>
                <a:srgbClr val="FF0000"/>
              </a:solidFill>
            </a:endParaRPr>
          </a:p>
          <a:p>
            <a:r>
              <a:rPr lang="en-CA" sz="1050" b="0" i="1" u="sng" dirty="0" smtClean="0">
                <a:solidFill>
                  <a:srgbClr val="FF0000"/>
                </a:solidFill>
              </a:rPr>
              <a:t>Nutrition has similar model. Also use </a:t>
            </a:r>
          </a:p>
          <a:p>
            <a:r>
              <a:rPr lang="en-CA" sz="1050" b="0" i="1" u="sng" dirty="0" smtClean="0">
                <a:solidFill>
                  <a:srgbClr val="FF0000"/>
                </a:solidFill>
              </a:rPr>
              <a:t>standardized language</a:t>
            </a:r>
          </a:p>
          <a:p>
            <a:endParaRPr lang="en-CA" sz="1050" b="0" i="1" u="sng" dirty="0" smtClean="0">
              <a:solidFill>
                <a:srgbClr val="FF0000"/>
              </a:solidFill>
            </a:endParaRPr>
          </a:p>
          <a:p>
            <a:r>
              <a:rPr lang="en-CA" sz="1050" b="0" i="1" u="sng" dirty="0" smtClean="0">
                <a:solidFill>
                  <a:srgbClr val="FF0000"/>
                </a:solidFill>
              </a:rPr>
              <a:t>Hierarchy or interconnected plans can </a:t>
            </a:r>
          </a:p>
          <a:p>
            <a:r>
              <a:rPr lang="en-CA" sz="1050" b="0" i="1" u="sng" dirty="0" smtClean="0">
                <a:solidFill>
                  <a:srgbClr val="FF0000"/>
                </a:solidFill>
              </a:rPr>
              <a:t>apply.</a:t>
            </a:r>
          </a:p>
          <a:p>
            <a:endParaRPr lang="en-CA" sz="1050" b="0" i="1" u="sng" dirty="0" smtClean="0">
              <a:solidFill>
                <a:srgbClr val="FF0000"/>
              </a:solidFill>
            </a:endParaRPr>
          </a:p>
          <a:p>
            <a:r>
              <a:rPr lang="en-CA" sz="1050" b="0" i="1" u="sng" dirty="0" smtClean="0">
                <a:solidFill>
                  <a:srgbClr val="FF0000"/>
                </a:solidFill>
              </a:rPr>
              <a:t>Every </a:t>
            </a:r>
            <a:r>
              <a:rPr lang="en-CA" sz="1050" b="0" i="1" u="sng" dirty="0" err="1" smtClean="0">
                <a:solidFill>
                  <a:srgbClr val="FF0000"/>
                </a:solidFill>
              </a:rPr>
              <a:t>prof</a:t>
            </a:r>
            <a:r>
              <a:rPr lang="en-CA" sz="1050" b="0" i="1" u="sng" dirty="0" smtClean="0">
                <a:solidFill>
                  <a:srgbClr val="FF0000"/>
                </a:solidFill>
              </a:rPr>
              <a:t> group has specific ways </a:t>
            </a:r>
          </a:p>
          <a:p>
            <a:r>
              <a:rPr lang="en-CA" sz="1050" b="0" i="1" u="sng" dirty="0" smtClean="0">
                <a:solidFill>
                  <a:srgbClr val="FF0000"/>
                </a:solidFill>
              </a:rPr>
              <a:t>to deliver care. Here we focus on </a:t>
            </a:r>
          </a:p>
          <a:p>
            <a:r>
              <a:rPr lang="en-CA" sz="1050" b="0" i="1" u="sng" dirty="0" smtClean="0">
                <a:solidFill>
                  <a:srgbClr val="FF0000"/>
                </a:solidFill>
              </a:rPr>
              <a:t>the overall coordination of care.</a:t>
            </a:r>
          </a:p>
          <a:p>
            <a:endParaRPr lang="en-CA" sz="1050" b="0" i="1" u="sng" dirty="0" smtClean="0">
              <a:solidFill>
                <a:srgbClr val="FF0000"/>
              </a:solidFill>
            </a:endParaRPr>
          </a:p>
          <a:p>
            <a:r>
              <a:rPr lang="en-CA" sz="1050" b="0" i="1" u="sng" dirty="0" smtClean="0">
                <a:solidFill>
                  <a:srgbClr val="FF0000"/>
                </a:solidFill>
              </a:rPr>
              <a:t>Is there always a care coordinator?</a:t>
            </a:r>
          </a:p>
          <a:p>
            <a:r>
              <a:rPr lang="en-CA" sz="1050" b="0" i="1" u="sng" dirty="0" smtClean="0">
                <a:solidFill>
                  <a:srgbClr val="FF0000"/>
                </a:solidFill>
              </a:rPr>
              <a:t>Patients could be the coordinator of </a:t>
            </a:r>
          </a:p>
          <a:p>
            <a:r>
              <a:rPr lang="en-CA" sz="1050" b="0" i="1" u="sng" dirty="0" smtClean="0">
                <a:solidFill>
                  <a:srgbClr val="FF0000"/>
                </a:solidFill>
              </a:rPr>
              <a:t>their own care. They should be</a:t>
            </a:r>
          </a:p>
          <a:p>
            <a:r>
              <a:rPr lang="en-CA" sz="1050" b="0" i="1" u="sng" dirty="0" smtClean="0">
                <a:solidFill>
                  <a:srgbClr val="FF0000"/>
                </a:solidFill>
              </a:rPr>
              <a:t>active participants.</a:t>
            </a:r>
          </a:p>
          <a:p>
            <a:r>
              <a:rPr lang="en-CA" sz="1050" b="0" i="1" u="sng" dirty="0" smtClean="0">
                <a:solidFill>
                  <a:srgbClr val="FF0000"/>
                </a:solidFill>
              </a:rPr>
              <a:t>This diagram is about process, not</a:t>
            </a:r>
          </a:p>
          <a:p>
            <a:r>
              <a:rPr lang="en-CA" sz="1050" b="0" i="1" u="sng" dirty="0" smtClean="0">
                <a:solidFill>
                  <a:srgbClr val="FF0000"/>
                </a:solidFill>
              </a:rPr>
              <a:t>Interactions and actors</a:t>
            </a:r>
          </a:p>
        </p:txBody>
      </p:sp>
      <p:sp>
        <p:nvSpPr>
          <p:cNvPr id="79" name="ZoneTexte 78"/>
          <p:cNvSpPr txBox="1"/>
          <p:nvPr/>
        </p:nvSpPr>
        <p:spPr>
          <a:xfrm>
            <a:off x="107380" y="3717040"/>
            <a:ext cx="2307042" cy="461665"/>
          </a:xfrm>
          <a:prstGeom prst="rect">
            <a:avLst/>
          </a:prstGeom>
          <a:noFill/>
        </p:spPr>
        <p:txBody>
          <a:bodyPr wrap="none" rtlCol="0">
            <a:spAutoFit/>
          </a:bodyPr>
          <a:lstStyle/>
          <a:p>
            <a:r>
              <a:rPr lang="en-CA" sz="1200" b="0" i="1" u="sng" dirty="0" smtClean="0">
                <a:solidFill>
                  <a:srgbClr val="FF0000"/>
                </a:solidFill>
              </a:rPr>
              <a:t>Add care coordination activities</a:t>
            </a:r>
          </a:p>
          <a:p>
            <a:r>
              <a:rPr lang="en-CA" sz="1200" b="0" i="1" u="sng" dirty="0" smtClean="0">
                <a:solidFill>
                  <a:srgbClr val="FF0000"/>
                </a:solidFill>
              </a:rPr>
              <a:t>in these activities</a:t>
            </a:r>
          </a:p>
        </p:txBody>
      </p:sp>
      <p:sp>
        <p:nvSpPr>
          <p:cNvPr id="80" name="ZoneTexte 79"/>
          <p:cNvSpPr txBox="1"/>
          <p:nvPr/>
        </p:nvSpPr>
        <p:spPr>
          <a:xfrm>
            <a:off x="0" y="2204830"/>
            <a:ext cx="2744662" cy="461665"/>
          </a:xfrm>
          <a:prstGeom prst="rect">
            <a:avLst/>
          </a:prstGeom>
          <a:noFill/>
        </p:spPr>
        <p:txBody>
          <a:bodyPr wrap="none" rtlCol="0">
            <a:spAutoFit/>
          </a:bodyPr>
          <a:lstStyle/>
          <a:p>
            <a:r>
              <a:rPr lang="en-CA" sz="1200" b="0" i="1" u="sng" dirty="0" smtClean="0">
                <a:solidFill>
                  <a:srgbClr val="FF0000"/>
                </a:solidFill>
              </a:rPr>
              <a:t>Need a concept of a master care plan</a:t>
            </a:r>
          </a:p>
          <a:p>
            <a:r>
              <a:rPr lang="en-CA" sz="1200" b="0" i="1" u="sng" dirty="0" smtClean="0">
                <a:solidFill>
                  <a:srgbClr val="FF0000"/>
                </a:solidFill>
              </a:rPr>
              <a:t>with all the concerns and problems</a:t>
            </a:r>
          </a:p>
        </p:txBody>
      </p:sp>
      <p:sp>
        <p:nvSpPr>
          <p:cNvPr id="82" name="Double flèche horizontale 81"/>
          <p:cNvSpPr/>
          <p:nvPr/>
        </p:nvSpPr>
        <p:spPr bwMode="auto">
          <a:xfrm>
            <a:off x="5148080" y="1700760"/>
            <a:ext cx="720100" cy="216030"/>
          </a:xfrm>
          <a:prstGeom prst="lef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0000"/>
              </a:solidFill>
              <a:effectLst/>
              <a:latin typeface="Arial" charset="0"/>
            </a:endParaRPr>
          </a:p>
        </p:txBody>
      </p:sp>
      <p:cxnSp>
        <p:nvCxnSpPr>
          <p:cNvPr id="83" name="AutoShape 79"/>
          <p:cNvCxnSpPr>
            <a:cxnSpLocks noChangeShapeType="1"/>
            <a:stCxn id="21519" idx="3"/>
            <a:endCxn id="21550" idx="3"/>
          </p:cNvCxnSpPr>
          <p:nvPr/>
        </p:nvCxnSpPr>
        <p:spPr bwMode="auto">
          <a:xfrm flipH="1" flipV="1">
            <a:off x="5373688" y="2758281"/>
            <a:ext cx="1008062" cy="3227388"/>
          </a:xfrm>
          <a:prstGeom prst="curvedConnector3">
            <a:avLst>
              <a:gd name="adj1" fmla="val -22677"/>
            </a:avLst>
          </a:prstGeom>
          <a:noFill/>
          <a:ln w="9525">
            <a:solidFill>
              <a:srgbClr val="FF0000"/>
            </a:solidFill>
            <a:round/>
            <a:headEn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1979613" y="2205038"/>
            <a:ext cx="4032250" cy="4537075"/>
          </a:xfrm>
          <a:prstGeom prst="rect">
            <a:avLst/>
          </a:prstGeom>
          <a:solidFill>
            <a:srgbClr val="FFFFCC"/>
          </a:solidFill>
          <a:ln w="9525">
            <a:noFill/>
            <a:miter lim="800000"/>
            <a:headEnd/>
            <a:tailEnd/>
          </a:ln>
        </p:spPr>
        <p:txBody>
          <a:bodyPr wrap="none" anchor="ctr"/>
          <a:lstStyle/>
          <a:p>
            <a:endParaRPr lang="en-US"/>
          </a:p>
        </p:txBody>
      </p:sp>
      <p:sp>
        <p:nvSpPr>
          <p:cNvPr id="22530" name="Rectangle 2"/>
          <p:cNvSpPr>
            <a:spLocks noGrp="1" noChangeArrowheads="1"/>
          </p:cNvSpPr>
          <p:nvPr>
            <p:ph type="title" idx="4294967295"/>
          </p:nvPr>
        </p:nvSpPr>
        <p:spPr/>
        <p:txBody>
          <a:bodyPr/>
          <a:lstStyle/>
          <a:p>
            <a:r>
              <a:rPr lang="en-US" smtClean="0"/>
              <a:t>Care Plan – Process-based Structure</a:t>
            </a:r>
          </a:p>
        </p:txBody>
      </p:sp>
      <p:sp>
        <p:nvSpPr>
          <p:cNvPr id="22531" name="Text Box 4"/>
          <p:cNvSpPr txBox="1">
            <a:spLocks noChangeArrowheads="1"/>
          </p:cNvSpPr>
          <p:nvPr/>
        </p:nvSpPr>
        <p:spPr bwMode="auto">
          <a:xfrm>
            <a:off x="98425"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5 April 2011</a:t>
            </a:r>
          </a:p>
        </p:txBody>
      </p:sp>
      <p:grpSp>
        <p:nvGrpSpPr>
          <p:cNvPr id="22532" name="Group 59"/>
          <p:cNvGrpSpPr>
            <a:grpSpLocks/>
          </p:cNvGrpSpPr>
          <p:nvPr/>
        </p:nvGrpSpPr>
        <p:grpSpPr bwMode="auto">
          <a:xfrm>
            <a:off x="2060575" y="1052513"/>
            <a:ext cx="3384550" cy="3240087"/>
            <a:chOff x="1791" y="754"/>
            <a:chExt cx="2132" cy="2041"/>
          </a:xfrm>
        </p:grpSpPr>
        <p:grpSp>
          <p:nvGrpSpPr>
            <p:cNvPr id="22570" name="Group 13"/>
            <p:cNvGrpSpPr>
              <a:grpSpLocks/>
            </p:cNvGrpSpPr>
            <p:nvPr/>
          </p:nvGrpSpPr>
          <p:grpSpPr bwMode="auto">
            <a:xfrm>
              <a:off x="1791" y="754"/>
              <a:ext cx="1497" cy="698"/>
              <a:chOff x="1837" y="872"/>
              <a:chExt cx="1497" cy="698"/>
            </a:xfrm>
          </p:grpSpPr>
          <p:grpSp>
            <p:nvGrpSpPr>
              <p:cNvPr id="22597" name="Group 8"/>
              <p:cNvGrpSpPr>
                <a:grpSpLocks/>
              </p:cNvGrpSpPr>
              <p:nvPr/>
            </p:nvGrpSpPr>
            <p:grpSpPr bwMode="auto">
              <a:xfrm>
                <a:off x="1927" y="1026"/>
                <a:ext cx="1361" cy="508"/>
                <a:chOff x="1927" y="1026"/>
                <a:chExt cx="1361" cy="508"/>
              </a:xfrm>
            </p:grpSpPr>
            <p:sp>
              <p:nvSpPr>
                <p:cNvPr id="22600" name="Text Box 5"/>
                <p:cNvSpPr txBox="1">
                  <a:spLocks noChangeArrowheads="1"/>
                </p:cNvSpPr>
                <p:nvPr/>
              </p:nvSpPr>
              <p:spPr bwMode="auto">
                <a:xfrm>
                  <a:off x="1927" y="1026"/>
                  <a:ext cx="1275" cy="154"/>
                </a:xfrm>
                <a:prstGeom prst="rect">
                  <a:avLst/>
                </a:prstGeom>
                <a:noFill/>
                <a:ln w="9525">
                  <a:noFill/>
                  <a:miter lim="800000"/>
                  <a:headEnd/>
                  <a:tailEnd/>
                </a:ln>
              </p:spPr>
              <p:txBody>
                <a:bodyPr wrap="none">
                  <a:spAutoFit/>
                </a:bodyPr>
                <a:lstStyle/>
                <a:p>
                  <a:r>
                    <a:rPr lang="en-US" sz="1000" b="0">
                      <a:solidFill>
                        <a:schemeClr val="tx1"/>
                      </a:solidFill>
                    </a:rPr>
                    <a:t>Identify problems/issues/reasons</a:t>
                  </a:r>
                </a:p>
              </p:txBody>
            </p:sp>
            <p:sp>
              <p:nvSpPr>
                <p:cNvPr id="22601" name="Text Box 6"/>
                <p:cNvSpPr txBox="1">
                  <a:spLocks noChangeArrowheads="1"/>
                </p:cNvSpPr>
                <p:nvPr/>
              </p:nvSpPr>
              <p:spPr bwMode="auto">
                <a:xfrm>
                  <a:off x="2064" y="1207"/>
                  <a:ext cx="949" cy="327"/>
                </a:xfrm>
                <a:prstGeom prst="rect">
                  <a:avLst/>
                </a:prstGeom>
                <a:noFill/>
                <a:ln w="9525">
                  <a:noFill/>
                  <a:miter lim="800000"/>
                  <a:headEnd/>
                  <a:tailEnd/>
                </a:ln>
              </p:spPr>
              <p:txBody>
                <a:bodyPr wrap="none">
                  <a:spAutoFit/>
                </a:bodyPr>
                <a:lstStyle/>
                <a:p>
                  <a:r>
                    <a:rPr lang="en-US" sz="1000" b="0">
                      <a:solidFill>
                        <a:schemeClr val="tx1"/>
                      </a:solidFill>
                    </a:rPr>
                    <a:t>Assess impact/severity:</a:t>
                  </a:r>
                </a:p>
                <a:p>
                  <a:r>
                    <a:rPr lang="en-US" sz="1000" b="0">
                      <a:solidFill>
                        <a:schemeClr val="tx1"/>
                      </a:solidFill>
                    </a:rPr>
                    <a:t>               </a:t>
                  </a:r>
                  <a:r>
                    <a:rPr lang="en-US" sz="800" b="0">
                      <a:solidFill>
                        <a:schemeClr val="tx1"/>
                      </a:solidFill>
                      <a:sym typeface="Symbol" pitchFamily="18" charset="2"/>
                    </a:rPr>
                    <a:t> referral</a:t>
                  </a:r>
                </a:p>
                <a:p>
                  <a:r>
                    <a:rPr lang="en-US" sz="800" b="0">
                      <a:solidFill>
                        <a:schemeClr val="tx1"/>
                      </a:solidFill>
                      <a:sym typeface="Symbol" pitchFamily="18" charset="2"/>
                    </a:rPr>
                    <a:t>                   order tests</a:t>
                  </a:r>
                </a:p>
              </p:txBody>
            </p:sp>
            <p:sp>
              <p:nvSpPr>
                <p:cNvPr id="22602" name="AutoShape 7"/>
                <p:cNvSpPr>
                  <a:spLocks noChangeArrowheads="1"/>
                </p:cNvSpPr>
                <p:nvPr/>
              </p:nvSpPr>
              <p:spPr bwMode="auto">
                <a:xfrm>
                  <a:off x="1927" y="1026"/>
                  <a:ext cx="1361" cy="136"/>
                </a:xfrm>
                <a:prstGeom prst="roundRect">
                  <a:avLst>
                    <a:gd name="adj" fmla="val 16667"/>
                  </a:avLst>
                </a:prstGeom>
                <a:noFill/>
                <a:ln w="9525">
                  <a:solidFill>
                    <a:schemeClr val="tx1"/>
                  </a:solidFill>
                  <a:round/>
                  <a:headEnd/>
                  <a:tailEnd/>
                </a:ln>
              </p:spPr>
              <p:txBody>
                <a:bodyPr wrap="none" anchor="ctr"/>
                <a:lstStyle/>
                <a:p>
                  <a:endParaRPr lang="en-US" b="0"/>
                </a:p>
              </p:txBody>
            </p:sp>
            <p:sp>
              <p:nvSpPr>
                <p:cNvPr id="22603" name="AutoShape 8"/>
                <p:cNvSpPr>
                  <a:spLocks noChangeArrowheads="1"/>
                </p:cNvSpPr>
                <p:nvPr/>
              </p:nvSpPr>
              <p:spPr bwMode="auto">
                <a:xfrm>
                  <a:off x="2064" y="1207"/>
                  <a:ext cx="1043" cy="318"/>
                </a:xfrm>
                <a:prstGeom prst="roundRect">
                  <a:avLst>
                    <a:gd name="adj" fmla="val 16667"/>
                  </a:avLst>
                </a:prstGeom>
                <a:noFill/>
                <a:ln w="9525">
                  <a:solidFill>
                    <a:schemeClr val="tx1"/>
                  </a:solidFill>
                  <a:round/>
                  <a:headEnd/>
                  <a:tailEnd/>
                </a:ln>
              </p:spPr>
              <p:txBody>
                <a:bodyPr wrap="none" anchor="ctr"/>
                <a:lstStyle/>
                <a:p>
                  <a:endParaRPr lang="en-US" b="0"/>
                </a:p>
              </p:txBody>
            </p:sp>
          </p:grpSp>
          <p:sp>
            <p:nvSpPr>
              <p:cNvPr id="22598" name="Text Box 9"/>
              <p:cNvSpPr txBox="1">
                <a:spLocks noChangeArrowheads="1"/>
              </p:cNvSpPr>
              <p:nvPr/>
            </p:nvSpPr>
            <p:spPr bwMode="auto">
              <a:xfrm>
                <a:off x="2201" y="872"/>
                <a:ext cx="815" cy="154"/>
              </a:xfrm>
              <a:prstGeom prst="rect">
                <a:avLst/>
              </a:prstGeom>
              <a:noFill/>
              <a:ln w="9525">
                <a:noFill/>
                <a:miter lim="800000"/>
                <a:headEnd/>
                <a:tailEnd/>
              </a:ln>
            </p:spPr>
            <p:txBody>
              <a:bodyPr wrap="none">
                <a:spAutoFit/>
              </a:bodyPr>
              <a:lstStyle/>
              <a:p>
                <a:r>
                  <a:rPr lang="en-US" sz="1000">
                    <a:solidFill>
                      <a:schemeClr val="tx1"/>
                    </a:solidFill>
                  </a:rPr>
                  <a:t>Initial Assessment</a:t>
                </a:r>
              </a:p>
            </p:txBody>
          </p:sp>
          <p:sp>
            <p:nvSpPr>
              <p:cNvPr id="22599" name="AutoShape 10"/>
              <p:cNvSpPr>
                <a:spLocks noChangeArrowheads="1"/>
              </p:cNvSpPr>
              <p:nvPr/>
            </p:nvSpPr>
            <p:spPr bwMode="auto">
              <a:xfrm>
                <a:off x="1837" y="890"/>
                <a:ext cx="1497" cy="68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71" name="Group 18"/>
            <p:cNvGrpSpPr>
              <a:grpSpLocks/>
            </p:cNvGrpSpPr>
            <p:nvPr/>
          </p:nvGrpSpPr>
          <p:grpSpPr bwMode="auto">
            <a:xfrm>
              <a:off x="1837" y="1633"/>
              <a:ext cx="1569" cy="154"/>
              <a:chOff x="1837" y="1797"/>
              <a:chExt cx="1569" cy="154"/>
            </a:xfrm>
          </p:grpSpPr>
          <p:sp>
            <p:nvSpPr>
              <p:cNvPr id="22595" name="Text Box 12"/>
              <p:cNvSpPr txBox="1">
                <a:spLocks noChangeArrowheads="1"/>
              </p:cNvSpPr>
              <p:nvPr/>
            </p:nvSpPr>
            <p:spPr bwMode="auto">
              <a:xfrm>
                <a:off x="1837" y="1797"/>
                <a:ext cx="1569" cy="154"/>
              </a:xfrm>
              <a:prstGeom prst="rect">
                <a:avLst/>
              </a:prstGeom>
              <a:noFill/>
              <a:ln w="9525">
                <a:noFill/>
                <a:miter lim="800000"/>
                <a:headEnd/>
                <a:tailEnd/>
              </a:ln>
            </p:spPr>
            <p:txBody>
              <a:bodyPr wrap="none">
                <a:spAutoFit/>
              </a:bodyPr>
              <a:lstStyle/>
              <a:p>
                <a:r>
                  <a:rPr lang="en-US" sz="1000" b="0">
                    <a:solidFill>
                      <a:schemeClr val="tx1"/>
                    </a:solidFill>
                  </a:rPr>
                  <a:t>Confirm/finalize problem/issue/reason list</a:t>
                </a:r>
              </a:p>
            </p:txBody>
          </p:sp>
          <p:sp>
            <p:nvSpPr>
              <p:cNvPr id="22596" name="AutoShape 14"/>
              <p:cNvSpPr>
                <a:spLocks noChangeArrowheads="1"/>
              </p:cNvSpPr>
              <p:nvPr/>
            </p:nvSpPr>
            <p:spPr bwMode="auto">
              <a:xfrm>
                <a:off x="1837" y="1797"/>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72" name="Group 17"/>
            <p:cNvGrpSpPr>
              <a:grpSpLocks/>
            </p:cNvGrpSpPr>
            <p:nvPr/>
          </p:nvGrpSpPr>
          <p:grpSpPr bwMode="auto">
            <a:xfrm>
              <a:off x="2109" y="1814"/>
              <a:ext cx="1389" cy="154"/>
              <a:chOff x="1927" y="2069"/>
              <a:chExt cx="1389" cy="154"/>
            </a:xfrm>
          </p:grpSpPr>
          <p:sp>
            <p:nvSpPr>
              <p:cNvPr id="22593" name="Text Box 15"/>
              <p:cNvSpPr txBox="1">
                <a:spLocks noChangeArrowheads="1"/>
              </p:cNvSpPr>
              <p:nvPr/>
            </p:nvSpPr>
            <p:spPr bwMode="auto">
              <a:xfrm>
                <a:off x="1927" y="2069"/>
                <a:ext cx="1389" cy="154"/>
              </a:xfrm>
              <a:prstGeom prst="rect">
                <a:avLst/>
              </a:prstGeom>
              <a:noFill/>
              <a:ln w="9525">
                <a:noFill/>
                <a:miter lim="800000"/>
                <a:headEnd/>
                <a:tailEnd/>
              </a:ln>
            </p:spPr>
            <p:txBody>
              <a:bodyPr wrap="none">
                <a:spAutoFit/>
              </a:bodyPr>
              <a:lstStyle/>
              <a:p>
                <a:r>
                  <a:rPr lang="en-US" sz="1000" b="0">
                    <a:solidFill>
                      <a:schemeClr val="tx1"/>
                    </a:solidFill>
                  </a:rPr>
                  <a:t>Determine goals/intended outcomes</a:t>
                </a:r>
              </a:p>
            </p:txBody>
          </p:sp>
          <p:sp>
            <p:nvSpPr>
              <p:cNvPr id="22594" name="AutoShape 16"/>
              <p:cNvSpPr>
                <a:spLocks noChangeArrowheads="1"/>
              </p:cNvSpPr>
              <p:nvPr/>
            </p:nvSpPr>
            <p:spPr bwMode="auto">
              <a:xfrm>
                <a:off x="1927" y="2069"/>
                <a:ext cx="1361"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73" name="Text Box 19"/>
            <p:cNvSpPr txBox="1">
              <a:spLocks noChangeArrowheads="1"/>
            </p:cNvSpPr>
            <p:nvPr/>
          </p:nvSpPr>
          <p:spPr bwMode="auto">
            <a:xfrm>
              <a:off x="1996" y="1479"/>
              <a:ext cx="1383" cy="154"/>
            </a:xfrm>
            <a:prstGeom prst="rect">
              <a:avLst/>
            </a:prstGeom>
            <a:noFill/>
            <a:ln w="9525">
              <a:noFill/>
              <a:miter lim="800000"/>
              <a:headEnd/>
              <a:tailEnd/>
            </a:ln>
          </p:spPr>
          <p:txBody>
            <a:bodyPr wrap="none">
              <a:spAutoFit/>
            </a:bodyPr>
            <a:lstStyle/>
            <a:p>
              <a:r>
                <a:rPr lang="en-US" sz="1000">
                  <a:solidFill>
                    <a:schemeClr val="tx1"/>
                  </a:solidFill>
                </a:rPr>
                <a:t>Determine Problems &amp; Outcomes</a:t>
              </a:r>
            </a:p>
          </p:txBody>
        </p:sp>
        <p:sp>
          <p:nvSpPr>
            <p:cNvPr id="22574" name="AutoShape 20"/>
            <p:cNvSpPr>
              <a:spLocks noChangeArrowheads="1"/>
            </p:cNvSpPr>
            <p:nvPr/>
          </p:nvSpPr>
          <p:spPr bwMode="auto">
            <a:xfrm>
              <a:off x="1791" y="1497"/>
              <a:ext cx="1724" cy="663"/>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2575" name="AutoShape 25"/>
            <p:cNvSpPr>
              <a:spLocks noChangeArrowheads="1"/>
            </p:cNvSpPr>
            <p:nvPr/>
          </p:nvSpPr>
          <p:spPr bwMode="auto">
            <a:xfrm rot="5400000">
              <a:off x="2006" y="1786"/>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22576" name="Group 31"/>
            <p:cNvGrpSpPr>
              <a:grpSpLocks/>
            </p:cNvGrpSpPr>
            <p:nvPr/>
          </p:nvGrpSpPr>
          <p:grpSpPr bwMode="auto">
            <a:xfrm>
              <a:off x="2290" y="1979"/>
              <a:ext cx="963" cy="154"/>
              <a:chOff x="2245" y="2550"/>
              <a:chExt cx="963" cy="154"/>
            </a:xfrm>
          </p:grpSpPr>
          <p:sp>
            <p:nvSpPr>
              <p:cNvPr id="22591" name="Text Box 28"/>
              <p:cNvSpPr txBox="1">
                <a:spLocks noChangeArrowheads="1"/>
              </p:cNvSpPr>
              <p:nvPr/>
            </p:nvSpPr>
            <p:spPr bwMode="auto">
              <a:xfrm>
                <a:off x="2245" y="2550"/>
                <a:ext cx="963" cy="154"/>
              </a:xfrm>
              <a:prstGeom prst="rect">
                <a:avLst/>
              </a:prstGeom>
              <a:noFill/>
              <a:ln w="9525">
                <a:noFill/>
                <a:miter lim="800000"/>
                <a:headEnd/>
                <a:tailEnd/>
              </a:ln>
            </p:spPr>
            <p:txBody>
              <a:bodyPr wrap="none">
                <a:spAutoFit/>
              </a:bodyPr>
              <a:lstStyle/>
              <a:p>
                <a:r>
                  <a:rPr lang="en-US" sz="1000" b="0">
                    <a:solidFill>
                      <a:schemeClr val="tx1"/>
                    </a:solidFill>
                  </a:rPr>
                  <a:t>Set outcome target date</a:t>
                </a:r>
              </a:p>
            </p:txBody>
          </p:sp>
          <p:sp>
            <p:nvSpPr>
              <p:cNvPr id="22592" name="AutoShape 30"/>
              <p:cNvSpPr>
                <a:spLocks noChangeArrowheads="1"/>
              </p:cNvSpPr>
              <p:nvPr/>
            </p:nvSpPr>
            <p:spPr bwMode="auto">
              <a:xfrm>
                <a:off x="2290" y="2568"/>
                <a:ext cx="908"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77" name="AutoShape 32"/>
            <p:cNvSpPr>
              <a:spLocks noChangeArrowheads="1"/>
            </p:cNvSpPr>
            <p:nvPr/>
          </p:nvSpPr>
          <p:spPr bwMode="auto">
            <a:xfrm rot="5400000">
              <a:off x="2233" y="1968"/>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22578" name="Group 39"/>
            <p:cNvGrpSpPr>
              <a:grpSpLocks/>
            </p:cNvGrpSpPr>
            <p:nvPr/>
          </p:nvGrpSpPr>
          <p:grpSpPr bwMode="auto">
            <a:xfrm>
              <a:off x="2290" y="2188"/>
              <a:ext cx="1633" cy="607"/>
              <a:chOff x="2109" y="2324"/>
              <a:chExt cx="1633" cy="607"/>
            </a:xfrm>
          </p:grpSpPr>
          <p:grpSp>
            <p:nvGrpSpPr>
              <p:cNvPr id="22582" name="Group 24"/>
              <p:cNvGrpSpPr>
                <a:grpSpLocks/>
              </p:cNvGrpSpPr>
              <p:nvPr/>
            </p:nvGrpSpPr>
            <p:grpSpPr bwMode="auto">
              <a:xfrm>
                <a:off x="2154" y="2460"/>
                <a:ext cx="1553" cy="154"/>
                <a:chOff x="2245" y="2205"/>
                <a:chExt cx="1553" cy="154"/>
              </a:xfrm>
            </p:grpSpPr>
            <p:sp>
              <p:nvSpPr>
                <p:cNvPr id="22589" name="Text Box 22"/>
                <p:cNvSpPr txBox="1">
                  <a:spLocks noChangeArrowheads="1"/>
                </p:cNvSpPr>
                <p:nvPr/>
              </p:nvSpPr>
              <p:spPr bwMode="auto">
                <a:xfrm>
                  <a:off x="2245" y="2205"/>
                  <a:ext cx="1553" cy="154"/>
                </a:xfrm>
                <a:prstGeom prst="rect">
                  <a:avLst/>
                </a:prstGeom>
                <a:noFill/>
                <a:ln w="9525">
                  <a:noFill/>
                  <a:miter lim="800000"/>
                  <a:headEnd/>
                  <a:tailEnd/>
                </a:ln>
              </p:spPr>
              <p:txBody>
                <a:bodyPr wrap="none">
                  <a:spAutoFit/>
                </a:bodyPr>
                <a:lstStyle/>
                <a:p>
                  <a:r>
                    <a:rPr lang="en-US" sz="1000" b="0">
                      <a:solidFill>
                        <a:schemeClr val="tx1"/>
                      </a:solidFill>
                    </a:rPr>
                    <a:t>Determine/plan appropriate interventions</a:t>
                  </a:r>
                </a:p>
              </p:txBody>
            </p:sp>
            <p:sp>
              <p:nvSpPr>
                <p:cNvPr id="22590" name="AutoShape 23"/>
                <p:cNvSpPr>
                  <a:spLocks noChangeArrowheads="1"/>
                </p:cNvSpPr>
                <p:nvPr/>
              </p:nvSpPr>
              <p:spPr bwMode="auto">
                <a:xfrm>
                  <a:off x="2245" y="2205"/>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83" name="Group 35"/>
              <p:cNvGrpSpPr>
                <a:grpSpLocks/>
              </p:cNvGrpSpPr>
              <p:nvPr/>
            </p:nvGrpSpPr>
            <p:grpSpPr bwMode="auto">
              <a:xfrm>
                <a:off x="2419" y="2623"/>
                <a:ext cx="1141" cy="308"/>
                <a:chOff x="2290" y="2552"/>
                <a:chExt cx="1141" cy="308"/>
              </a:xfrm>
            </p:grpSpPr>
            <p:sp>
              <p:nvSpPr>
                <p:cNvPr id="22587" name="Text Box 33"/>
                <p:cNvSpPr txBox="1">
                  <a:spLocks noChangeArrowheads="1"/>
                </p:cNvSpPr>
                <p:nvPr/>
              </p:nvSpPr>
              <p:spPr bwMode="auto">
                <a:xfrm>
                  <a:off x="2323" y="2552"/>
                  <a:ext cx="1108" cy="308"/>
                </a:xfrm>
                <a:prstGeom prst="rect">
                  <a:avLst/>
                </a:prstGeom>
                <a:noFill/>
                <a:ln w="9525">
                  <a:noFill/>
                  <a:miter lim="800000"/>
                  <a:headEnd/>
                  <a:tailEnd/>
                </a:ln>
              </p:spPr>
              <p:txBody>
                <a:bodyPr wrap="none">
                  <a:spAutoFit/>
                </a:bodyPr>
                <a:lstStyle/>
                <a:p>
                  <a:r>
                    <a:rPr lang="en-US" sz="1000" b="0">
                      <a:solidFill>
                        <a:schemeClr val="tx1"/>
                      </a:solidFill>
                    </a:rPr>
                    <a:t>Determine/assign resources</a:t>
                  </a:r>
                </a:p>
                <a:p>
                  <a:r>
                    <a:rPr lang="en-US" sz="800" b="0">
                      <a:solidFill>
                        <a:schemeClr val="tx1"/>
                      </a:solidFill>
                    </a:rPr>
                    <a:t>           </a:t>
                  </a:r>
                  <a:r>
                    <a:rPr lang="en-US" sz="800" b="0">
                      <a:solidFill>
                        <a:schemeClr val="tx1"/>
                      </a:solidFill>
                      <a:sym typeface="Symbol" pitchFamily="18" charset="2"/>
                    </a:rPr>
                    <a:t> healthcare providers</a:t>
                  </a:r>
                </a:p>
                <a:p>
                  <a:r>
                    <a:rPr lang="en-US" sz="800" b="0">
                      <a:solidFill>
                        <a:schemeClr val="tx1"/>
                      </a:solidFill>
                      <a:sym typeface="Symbol" pitchFamily="18" charset="2"/>
                    </a:rPr>
                    <a:t>            other resources</a:t>
                  </a:r>
                </a:p>
              </p:txBody>
            </p:sp>
            <p:sp>
              <p:nvSpPr>
                <p:cNvPr id="22588" name="AutoShape 34"/>
                <p:cNvSpPr>
                  <a:spLocks noChangeArrowheads="1"/>
                </p:cNvSpPr>
                <p:nvPr/>
              </p:nvSpPr>
              <p:spPr bwMode="auto">
                <a:xfrm>
                  <a:off x="2290" y="2568"/>
                  <a:ext cx="1134" cy="27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84" name="AutoShape 36"/>
              <p:cNvSpPr>
                <a:spLocks noChangeArrowheads="1"/>
              </p:cNvSpPr>
              <p:nvPr/>
            </p:nvSpPr>
            <p:spPr bwMode="auto">
              <a:xfrm rot="5400000">
                <a:off x="2290" y="2660"/>
                <a:ext cx="181" cy="9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49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85" name="Text Box 37"/>
              <p:cNvSpPr txBox="1">
                <a:spLocks noChangeArrowheads="1"/>
              </p:cNvSpPr>
              <p:nvPr/>
            </p:nvSpPr>
            <p:spPr bwMode="auto">
              <a:xfrm>
                <a:off x="2421" y="2324"/>
                <a:ext cx="913" cy="154"/>
              </a:xfrm>
              <a:prstGeom prst="rect">
                <a:avLst/>
              </a:prstGeom>
              <a:noFill/>
              <a:ln w="9525">
                <a:noFill/>
                <a:miter lim="800000"/>
                <a:headEnd/>
                <a:tailEnd/>
              </a:ln>
            </p:spPr>
            <p:txBody>
              <a:bodyPr wrap="none">
                <a:spAutoFit/>
              </a:bodyPr>
              <a:lstStyle/>
              <a:p>
                <a:r>
                  <a:rPr lang="en-US" sz="1000">
                    <a:solidFill>
                      <a:schemeClr val="tx1"/>
                    </a:solidFill>
                  </a:rPr>
                  <a:t>Develop Plan of Care</a:t>
                </a:r>
              </a:p>
            </p:txBody>
          </p:sp>
          <p:sp>
            <p:nvSpPr>
              <p:cNvPr id="22586" name="AutoShape 38"/>
              <p:cNvSpPr>
                <a:spLocks noChangeArrowheads="1"/>
              </p:cNvSpPr>
              <p:nvPr/>
            </p:nvSpPr>
            <p:spPr bwMode="auto">
              <a:xfrm>
                <a:off x="2109" y="2341"/>
                <a:ext cx="1633" cy="59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79" name="Group 49"/>
            <p:cNvGrpSpPr>
              <a:grpSpLocks/>
            </p:cNvGrpSpPr>
            <p:nvPr/>
          </p:nvGrpSpPr>
          <p:grpSpPr bwMode="auto">
            <a:xfrm>
              <a:off x="2018" y="1888"/>
              <a:ext cx="318" cy="499"/>
              <a:chOff x="2018" y="1888"/>
              <a:chExt cx="318" cy="499"/>
            </a:xfrm>
          </p:grpSpPr>
          <p:sp>
            <p:nvSpPr>
              <p:cNvPr id="22580" name="Line 47"/>
              <p:cNvSpPr>
                <a:spLocks noChangeShapeType="1"/>
              </p:cNvSpPr>
              <p:nvPr/>
            </p:nvSpPr>
            <p:spPr bwMode="auto">
              <a:xfrm>
                <a:off x="2018" y="1888"/>
                <a:ext cx="0" cy="499"/>
              </a:xfrm>
              <a:prstGeom prst="line">
                <a:avLst/>
              </a:prstGeom>
              <a:noFill/>
              <a:ln w="9525">
                <a:solidFill>
                  <a:schemeClr val="tx1"/>
                </a:solidFill>
                <a:round/>
                <a:headEnd/>
                <a:tailEnd/>
              </a:ln>
            </p:spPr>
            <p:txBody>
              <a:bodyPr/>
              <a:lstStyle/>
              <a:p>
                <a:endParaRPr lang="en-US"/>
              </a:p>
            </p:txBody>
          </p:sp>
          <p:sp>
            <p:nvSpPr>
              <p:cNvPr id="22581" name="Line 48"/>
              <p:cNvSpPr>
                <a:spLocks noChangeShapeType="1"/>
              </p:cNvSpPr>
              <p:nvPr/>
            </p:nvSpPr>
            <p:spPr bwMode="auto">
              <a:xfrm>
                <a:off x="2018" y="2387"/>
                <a:ext cx="318" cy="0"/>
              </a:xfrm>
              <a:prstGeom prst="line">
                <a:avLst/>
              </a:prstGeom>
              <a:noFill/>
              <a:ln w="9525">
                <a:solidFill>
                  <a:schemeClr val="tx1"/>
                </a:solidFill>
                <a:round/>
                <a:headEnd/>
                <a:tailEnd type="triangle" w="med" len="med"/>
              </a:ln>
            </p:spPr>
            <p:txBody>
              <a:bodyPr/>
              <a:lstStyle/>
              <a:p>
                <a:endParaRPr lang="en-US"/>
              </a:p>
            </p:txBody>
          </p:sp>
        </p:grpSp>
      </p:grpSp>
      <p:grpSp>
        <p:nvGrpSpPr>
          <p:cNvPr id="22533" name="Group 63"/>
          <p:cNvGrpSpPr>
            <a:grpSpLocks/>
          </p:cNvGrpSpPr>
          <p:nvPr/>
        </p:nvGrpSpPr>
        <p:grpSpPr bwMode="auto">
          <a:xfrm>
            <a:off x="107950" y="4292600"/>
            <a:ext cx="2016125" cy="1368425"/>
            <a:chOff x="431" y="2704"/>
            <a:chExt cx="1270" cy="862"/>
          </a:xfrm>
        </p:grpSpPr>
        <p:grpSp>
          <p:nvGrpSpPr>
            <p:cNvPr id="22554" name="Group 46"/>
            <p:cNvGrpSpPr>
              <a:grpSpLocks/>
            </p:cNvGrpSpPr>
            <p:nvPr/>
          </p:nvGrpSpPr>
          <p:grpSpPr bwMode="auto">
            <a:xfrm>
              <a:off x="431" y="2704"/>
              <a:ext cx="1095" cy="335"/>
              <a:chOff x="878" y="2959"/>
              <a:chExt cx="1095" cy="335"/>
            </a:xfrm>
          </p:grpSpPr>
          <p:grpSp>
            <p:nvGrpSpPr>
              <p:cNvPr id="22565" name="Group 43"/>
              <p:cNvGrpSpPr>
                <a:grpSpLocks/>
              </p:cNvGrpSpPr>
              <p:nvPr/>
            </p:nvGrpSpPr>
            <p:grpSpPr bwMode="auto">
              <a:xfrm>
                <a:off x="917" y="3096"/>
                <a:ext cx="965" cy="154"/>
                <a:chOff x="917" y="3096"/>
                <a:chExt cx="965" cy="154"/>
              </a:xfrm>
            </p:grpSpPr>
            <p:sp>
              <p:nvSpPr>
                <p:cNvPr id="22568" name="Text Box 41"/>
                <p:cNvSpPr txBox="1">
                  <a:spLocks noChangeArrowheads="1"/>
                </p:cNvSpPr>
                <p:nvPr/>
              </p:nvSpPr>
              <p:spPr bwMode="auto">
                <a:xfrm>
                  <a:off x="917" y="3096"/>
                  <a:ext cx="961" cy="154"/>
                </a:xfrm>
                <a:prstGeom prst="rect">
                  <a:avLst/>
                </a:prstGeom>
                <a:noFill/>
                <a:ln w="9525">
                  <a:noFill/>
                  <a:miter lim="800000"/>
                  <a:headEnd/>
                  <a:tailEnd/>
                </a:ln>
              </p:spPr>
              <p:txBody>
                <a:bodyPr wrap="none">
                  <a:spAutoFit/>
                </a:bodyPr>
                <a:lstStyle/>
                <a:p>
                  <a:r>
                    <a:rPr lang="en-US" sz="1000" b="0">
                      <a:solidFill>
                        <a:schemeClr val="tx1"/>
                      </a:solidFill>
                    </a:rPr>
                    <a:t>Implement interventions</a:t>
                  </a:r>
                </a:p>
              </p:txBody>
            </p:sp>
            <p:sp>
              <p:nvSpPr>
                <p:cNvPr id="22569" name="AutoShape 42"/>
                <p:cNvSpPr>
                  <a:spLocks noChangeArrowheads="1"/>
                </p:cNvSpPr>
                <p:nvPr/>
              </p:nvSpPr>
              <p:spPr bwMode="auto">
                <a:xfrm>
                  <a:off x="930" y="3113"/>
                  <a:ext cx="952"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66" name="Text Box 44"/>
              <p:cNvSpPr txBox="1">
                <a:spLocks noChangeArrowheads="1"/>
              </p:cNvSpPr>
              <p:nvPr/>
            </p:nvSpPr>
            <p:spPr bwMode="auto">
              <a:xfrm>
                <a:off x="878" y="2959"/>
                <a:ext cx="1095" cy="154"/>
              </a:xfrm>
              <a:prstGeom prst="rect">
                <a:avLst/>
              </a:prstGeom>
              <a:noFill/>
              <a:ln w="9525">
                <a:noFill/>
                <a:miter lim="800000"/>
                <a:headEnd/>
                <a:tailEnd/>
              </a:ln>
            </p:spPr>
            <p:txBody>
              <a:bodyPr wrap="none">
                <a:spAutoFit/>
              </a:bodyPr>
              <a:lstStyle/>
              <a:p>
                <a:r>
                  <a:rPr lang="en-US" sz="1000">
                    <a:solidFill>
                      <a:schemeClr val="tx1"/>
                    </a:solidFill>
                  </a:rPr>
                  <a:t>Care Plan Implementation</a:t>
                </a:r>
              </a:p>
            </p:txBody>
          </p:sp>
          <p:sp>
            <p:nvSpPr>
              <p:cNvPr id="22567" name="AutoShape 45"/>
              <p:cNvSpPr>
                <a:spLocks noChangeArrowheads="1"/>
              </p:cNvSpPr>
              <p:nvPr/>
            </p:nvSpPr>
            <p:spPr bwMode="auto">
              <a:xfrm>
                <a:off x="884" y="2976"/>
                <a:ext cx="1089" cy="318"/>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55" name="Group 58"/>
            <p:cNvGrpSpPr>
              <a:grpSpLocks/>
            </p:cNvGrpSpPr>
            <p:nvPr/>
          </p:nvGrpSpPr>
          <p:grpSpPr bwMode="auto">
            <a:xfrm>
              <a:off x="612" y="3067"/>
              <a:ext cx="1089" cy="499"/>
              <a:chOff x="748" y="3339"/>
              <a:chExt cx="1089" cy="499"/>
            </a:xfrm>
          </p:grpSpPr>
          <p:grpSp>
            <p:nvGrpSpPr>
              <p:cNvPr id="22557" name="Group 52"/>
              <p:cNvGrpSpPr>
                <a:grpSpLocks/>
              </p:cNvGrpSpPr>
              <p:nvPr/>
            </p:nvGrpSpPr>
            <p:grpSpPr bwMode="auto">
              <a:xfrm>
                <a:off x="793" y="3475"/>
                <a:ext cx="1012" cy="154"/>
                <a:chOff x="872" y="3278"/>
                <a:chExt cx="1012" cy="154"/>
              </a:xfrm>
            </p:grpSpPr>
            <p:sp>
              <p:nvSpPr>
                <p:cNvPr id="22563" name="Text Box 50"/>
                <p:cNvSpPr txBox="1">
                  <a:spLocks noChangeArrowheads="1"/>
                </p:cNvSpPr>
                <p:nvPr/>
              </p:nvSpPr>
              <p:spPr bwMode="auto">
                <a:xfrm>
                  <a:off x="872" y="3278"/>
                  <a:ext cx="1012" cy="154"/>
                </a:xfrm>
                <a:prstGeom prst="rect">
                  <a:avLst/>
                </a:prstGeom>
                <a:noFill/>
                <a:ln w="9525">
                  <a:noFill/>
                  <a:miter lim="800000"/>
                  <a:headEnd/>
                  <a:tailEnd/>
                </a:ln>
              </p:spPr>
              <p:txBody>
                <a:bodyPr wrap="none">
                  <a:spAutoFit/>
                </a:bodyPr>
                <a:lstStyle/>
                <a:p>
                  <a:r>
                    <a:rPr lang="en-US" sz="1000" b="0">
                      <a:solidFill>
                        <a:schemeClr val="tx1"/>
                      </a:solidFill>
                    </a:rPr>
                    <a:t>Evaluate patient outcome</a:t>
                  </a:r>
                </a:p>
              </p:txBody>
            </p:sp>
            <p:sp>
              <p:nvSpPr>
                <p:cNvPr id="22564" name="AutoShape 51"/>
                <p:cNvSpPr>
                  <a:spLocks noChangeArrowheads="1"/>
                </p:cNvSpPr>
                <p:nvPr/>
              </p:nvSpPr>
              <p:spPr bwMode="auto">
                <a:xfrm>
                  <a:off x="884" y="3294"/>
                  <a:ext cx="998"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58" name="Group 55"/>
              <p:cNvGrpSpPr>
                <a:grpSpLocks/>
              </p:cNvGrpSpPr>
              <p:nvPr/>
            </p:nvGrpSpPr>
            <p:grpSpPr bwMode="auto">
              <a:xfrm>
                <a:off x="884" y="3639"/>
                <a:ext cx="851" cy="154"/>
                <a:chOff x="884" y="3639"/>
                <a:chExt cx="851" cy="154"/>
              </a:xfrm>
            </p:grpSpPr>
            <p:sp>
              <p:nvSpPr>
                <p:cNvPr id="22561" name="Text Box 53"/>
                <p:cNvSpPr txBox="1">
                  <a:spLocks noChangeArrowheads="1"/>
                </p:cNvSpPr>
                <p:nvPr/>
              </p:nvSpPr>
              <p:spPr bwMode="auto">
                <a:xfrm>
                  <a:off x="884" y="3639"/>
                  <a:ext cx="851" cy="154"/>
                </a:xfrm>
                <a:prstGeom prst="rect">
                  <a:avLst/>
                </a:prstGeom>
                <a:noFill/>
                <a:ln w="9525">
                  <a:noFill/>
                  <a:miter lim="800000"/>
                  <a:headEnd/>
                  <a:tailEnd/>
                </a:ln>
              </p:spPr>
              <p:txBody>
                <a:bodyPr wrap="none">
                  <a:spAutoFit/>
                </a:bodyPr>
                <a:lstStyle/>
                <a:p>
                  <a:r>
                    <a:rPr lang="en-US" sz="1000" b="0">
                      <a:solidFill>
                        <a:schemeClr val="tx1"/>
                      </a:solidFill>
                    </a:rPr>
                    <a:t>Review interventions</a:t>
                  </a:r>
                </a:p>
              </p:txBody>
            </p:sp>
            <p:sp>
              <p:nvSpPr>
                <p:cNvPr id="22562" name="AutoShape 54"/>
                <p:cNvSpPr>
                  <a:spLocks noChangeArrowheads="1"/>
                </p:cNvSpPr>
                <p:nvPr/>
              </p:nvSpPr>
              <p:spPr bwMode="auto">
                <a:xfrm>
                  <a:off x="884" y="3657"/>
                  <a:ext cx="817"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59" name="Text Box 56"/>
              <p:cNvSpPr txBox="1">
                <a:spLocks noChangeArrowheads="1"/>
              </p:cNvSpPr>
              <p:nvPr/>
            </p:nvSpPr>
            <p:spPr bwMode="auto">
              <a:xfrm>
                <a:off x="1000" y="3339"/>
                <a:ext cx="519" cy="154"/>
              </a:xfrm>
              <a:prstGeom prst="rect">
                <a:avLst/>
              </a:prstGeom>
              <a:noFill/>
              <a:ln w="9525">
                <a:noFill/>
                <a:miter lim="800000"/>
                <a:headEnd/>
                <a:tailEnd/>
              </a:ln>
            </p:spPr>
            <p:txBody>
              <a:bodyPr wrap="none">
                <a:spAutoFit/>
              </a:bodyPr>
              <a:lstStyle/>
              <a:p>
                <a:r>
                  <a:rPr lang="en-US" sz="1000">
                    <a:solidFill>
                      <a:schemeClr val="tx1"/>
                    </a:solidFill>
                  </a:rPr>
                  <a:t>Evaluation</a:t>
                </a:r>
              </a:p>
            </p:txBody>
          </p:sp>
          <p:sp>
            <p:nvSpPr>
              <p:cNvPr id="22560" name="AutoShape 57"/>
              <p:cNvSpPr>
                <a:spLocks noChangeArrowheads="1"/>
              </p:cNvSpPr>
              <p:nvPr/>
            </p:nvSpPr>
            <p:spPr bwMode="auto">
              <a:xfrm>
                <a:off x="748" y="3339"/>
                <a:ext cx="1089" cy="499"/>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56" name="AutoShape 62"/>
            <p:cNvSpPr>
              <a:spLocks noChangeArrowheads="1"/>
            </p:cNvSpPr>
            <p:nvPr/>
          </p:nvSpPr>
          <p:spPr bwMode="auto">
            <a:xfrm rot="5400000">
              <a:off x="464" y="3101"/>
              <a:ext cx="205"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79 h 21600"/>
                <a:gd name="T20" fmla="*/ 185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22534" name="Group 76"/>
          <p:cNvGrpSpPr>
            <a:grpSpLocks/>
          </p:cNvGrpSpPr>
          <p:nvPr/>
        </p:nvGrpSpPr>
        <p:grpSpPr bwMode="auto">
          <a:xfrm>
            <a:off x="3132138" y="5302250"/>
            <a:ext cx="2520950" cy="1366838"/>
            <a:chOff x="2562" y="3249"/>
            <a:chExt cx="1588" cy="861"/>
          </a:xfrm>
        </p:grpSpPr>
        <p:grpSp>
          <p:nvGrpSpPr>
            <p:cNvPr id="22541" name="Group 73"/>
            <p:cNvGrpSpPr>
              <a:grpSpLocks/>
            </p:cNvGrpSpPr>
            <p:nvPr/>
          </p:nvGrpSpPr>
          <p:grpSpPr bwMode="auto">
            <a:xfrm>
              <a:off x="2612" y="3430"/>
              <a:ext cx="1493" cy="637"/>
              <a:chOff x="2652" y="3475"/>
              <a:chExt cx="1493" cy="637"/>
            </a:xfrm>
          </p:grpSpPr>
          <p:grpSp>
            <p:nvGrpSpPr>
              <p:cNvPr id="22544" name="Group 65"/>
              <p:cNvGrpSpPr>
                <a:grpSpLocks/>
              </p:cNvGrpSpPr>
              <p:nvPr/>
            </p:nvGrpSpPr>
            <p:grpSpPr bwMode="auto">
              <a:xfrm>
                <a:off x="2653" y="3475"/>
                <a:ext cx="862" cy="154"/>
                <a:chOff x="2653" y="3521"/>
                <a:chExt cx="862" cy="154"/>
              </a:xfrm>
            </p:grpSpPr>
            <p:sp>
              <p:nvSpPr>
                <p:cNvPr id="22552" name="Text Box 61"/>
                <p:cNvSpPr txBox="1">
                  <a:spLocks noChangeArrowheads="1"/>
                </p:cNvSpPr>
                <p:nvPr/>
              </p:nvSpPr>
              <p:spPr bwMode="auto">
                <a:xfrm>
                  <a:off x="2653" y="3521"/>
                  <a:ext cx="846" cy="154"/>
                </a:xfrm>
                <a:prstGeom prst="rect">
                  <a:avLst/>
                </a:prstGeom>
                <a:noFill/>
                <a:ln w="9525">
                  <a:noFill/>
                  <a:miter lim="800000"/>
                  <a:headEnd/>
                  <a:tailEnd/>
                </a:ln>
              </p:spPr>
              <p:txBody>
                <a:bodyPr wrap="none">
                  <a:spAutoFit/>
                </a:bodyPr>
                <a:lstStyle/>
                <a:p>
                  <a:r>
                    <a:rPr lang="en-US" sz="1000" b="0">
                      <a:solidFill>
                        <a:schemeClr val="tx1"/>
                      </a:solidFill>
                    </a:rPr>
                    <a:t>Document outcomes</a:t>
                  </a:r>
                </a:p>
              </p:txBody>
            </p:sp>
            <p:sp>
              <p:nvSpPr>
                <p:cNvPr id="22553" name="AutoShape 64"/>
                <p:cNvSpPr>
                  <a:spLocks noChangeArrowheads="1"/>
                </p:cNvSpPr>
                <p:nvPr/>
              </p:nvSpPr>
              <p:spPr bwMode="auto">
                <a:xfrm>
                  <a:off x="2653" y="3521"/>
                  <a:ext cx="86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2545" name="Group 68"/>
              <p:cNvGrpSpPr>
                <a:grpSpLocks/>
              </p:cNvGrpSpPr>
              <p:nvPr/>
            </p:nvGrpSpPr>
            <p:grpSpPr bwMode="auto">
              <a:xfrm>
                <a:off x="2652" y="3639"/>
                <a:ext cx="1090" cy="154"/>
                <a:chOff x="2652" y="3730"/>
                <a:chExt cx="1090" cy="154"/>
              </a:xfrm>
            </p:grpSpPr>
            <p:sp>
              <p:nvSpPr>
                <p:cNvPr id="22550" name="Text Box 66"/>
                <p:cNvSpPr txBox="1">
                  <a:spLocks noChangeArrowheads="1"/>
                </p:cNvSpPr>
                <p:nvPr/>
              </p:nvSpPr>
              <p:spPr bwMode="auto">
                <a:xfrm>
                  <a:off x="2652" y="3730"/>
                  <a:ext cx="1090" cy="154"/>
                </a:xfrm>
                <a:prstGeom prst="rect">
                  <a:avLst/>
                </a:prstGeom>
                <a:noFill/>
                <a:ln w="9525">
                  <a:noFill/>
                  <a:miter lim="800000"/>
                  <a:headEnd/>
                  <a:tailEnd/>
                </a:ln>
              </p:spPr>
              <p:txBody>
                <a:bodyPr wrap="none">
                  <a:spAutoFit/>
                </a:bodyPr>
                <a:lstStyle/>
                <a:p>
                  <a:r>
                    <a:rPr lang="en-US" sz="1000" b="0">
                      <a:solidFill>
                        <a:schemeClr val="tx1"/>
                      </a:solidFill>
                    </a:rPr>
                    <a:t>Revise/modify interventions</a:t>
                  </a:r>
                </a:p>
              </p:txBody>
            </p:sp>
            <p:sp>
              <p:nvSpPr>
                <p:cNvPr id="22551" name="AutoShape 67"/>
                <p:cNvSpPr>
                  <a:spLocks noChangeArrowheads="1"/>
                </p:cNvSpPr>
                <p:nvPr/>
              </p:nvSpPr>
              <p:spPr bwMode="auto">
                <a:xfrm>
                  <a:off x="2653" y="3748"/>
                  <a:ext cx="1089"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2546" name="Text Box 69"/>
              <p:cNvSpPr txBox="1">
                <a:spLocks noChangeArrowheads="1"/>
              </p:cNvSpPr>
              <p:nvPr/>
            </p:nvSpPr>
            <p:spPr bwMode="auto">
              <a:xfrm>
                <a:off x="2958" y="3793"/>
                <a:ext cx="224" cy="144"/>
              </a:xfrm>
              <a:prstGeom prst="rect">
                <a:avLst/>
              </a:prstGeom>
              <a:noFill/>
              <a:ln w="9525">
                <a:noFill/>
                <a:miter lim="800000"/>
                <a:headEnd/>
                <a:tailEnd/>
              </a:ln>
            </p:spPr>
            <p:txBody>
              <a:bodyPr wrap="none">
                <a:spAutoFit/>
              </a:bodyPr>
              <a:lstStyle/>
              <a:p>
                <a:r>
                  <a:rPr lang="en-US" sz="900" b="0">
                    <a:solidFill>
                      <a:schemeClr val="tx1"/>
                    </a:solidFill>
                  </a:rPr>
                  <a:t>OR</a:t>
                </a:r>
              </a:p>
            </p:txBody>
          </p:sp>
          <p:grpSp>
            <p:nvGrpSpPr>
              <p:cNvPr id="22547" name="Group 72"/>
              <p:cNvGrpSpPr>
                <a:grpSpLocks/>
              </p:cNvGrpSpPr>
              <p:nvPr/>
            </p:nvGrpSpPr>
            <p:grpSpPr bwMode="auto">
              <a:xfrm>
                <a:off x="2653" y="3929"/>
                <a:ext cx="1492" cy="183"/>
                <a:chOff x="2686" y="3929"/>
                <a:chExt cx="1492" cy="183"/>
              </a:xfrm>
            </p:grpSpPr>
            <p:sp>
              <p:nvSpPr>
                <p:cNvPr id="22548" name="Text Box 70"/>
                <p:cNvSpPr txBox="1">
                  <a:spLocks noChangeArrowheads="1"/>
                </p:cNvSpPr>
                <p:nvPr/>
              </p:nvSpPr>
              <p:spPr bwMode="auto">
                <a:xfrm>
                  <a:off x="2686" y="3958"/>
                  <a:ext cx="1492" cy="154"/>
                </a:xfrm>
                <a:prstGeom prst="rect">
                  <a:avLst/>
                </a:prstGeom>
                <a:noFill/>
                <a:ln w="9525">
                  <a:noFill/>
                  <a:miter lim="800000"/>
                  <a:headEnd/>
                  <a:tailEnd/>
                </a:ln>
              </p:spPr>
              <p:txBody>
                <a:bodyPr wrap="none">
                  <a:spAutoFit/>
                </a:bodyPr>
                <a:lstStyle/>
                <a:p>
                  <a:r>
                    <a:rPr lang="en-US" sz="1000" b="0">
                      <a:solidFill>
                        <a:schemeClr val="tx1"/>
                      </a:solidFill>
                    </a:rPr>
                    <a:t>Close problem/issues/reason/care plan</a:t>
                  </a:r>
                </a:p>
              </p:txBody>
            </p:sp>
            <p:sp>
              <p:nvSpPr>
                <p:cNvPr id="22549" name="AutoShape 71"/>
                <p:cNvSpPr>
                  <a:spLocks noChangeArrowheads="1"/>
                </p:cNvSpPr>
                <p:nvPr/>
              </p:nvSpPr>
              <p:spPr bwMode="auto">
                <a:xfrm>
                  <a:off x="2699" y="3929"/>
                  <a:ext cx="1451" cy="181"/>
                </a:xfrm>
                <a:prstGeom prst="roundRect">
                  <a:avLst>
                    <a:gd name="adj" fmla="val 16667"/>
                  </a:avLst>
                </a:prstGeom>
                <a:noFill/>
                <a:ln w="9525">
                  <a:solidFill>
                    <a:schemeClr val="tx1"/>
                  </a:solidFill>
                  <a:round/>
                  <a:headEnd/>
                  <a:tailEnd/>
                </a:ln>
              </p:spPr>
              <p:txBody>
                <a:bodyPr wrap="none" anchor="ctr"/>
                <a:lstStyle/>
                <a:p>
                  <a:endParaRPr lang="en-US"/>
                </a:p>
              </p:txBody>
            </p:sp>
          </p:grpSp>
        </p:grpSp>
        <p:sp>
          <p:nvSpPr>
            <p:cNvPr id="22542" name="Text Box 74"/>
            <p:cNvSpPr txBox="1">
              <a:spLocks noChangeArrowheads="1"/>
            </p:cNvSpPr>
            <p:nvPr/>
          </p:nvSpPr>
          <p:spPr bwMode="auto">
            <a:xfrm>
              <a:off x="2933" y="3276"/>
              <a:ext cx="809" cy="154"/>
            </a:xfrm>
            <a:prstGeom prst="rect">
              <a:avLst/>
            </a:prstGeom>
            <a:noFill/>
            <a:ln w="9525">
              <a:noFill/>
              <a:miter lim="800000"/>
              <a:headEnd/>
              <a:tailEnd/>
            </a:ln>
          </p:spPr>
          <p:txBody>
            <a:bodyPr wrap="none">
              <a:spAutoFit/>
            </a:bodyPr>
            <a:lstStyle/>
            <a:p>
              <a:r>
                <a:rPr lang="en-US" sz="1000">
                  <a:solidFill>
                    <a:schemeClr val="tx1"/>
                  </a:solidFill>
                </a:rPr>
                <a:t>Follow-up Actions</a:t>
              </a:r>
            </a:p>
          </p:txBody>
        </p:sp>
        <p:sp>
          <p:nvSpPr>
            <p:cNvPr id="22543" name="AutoShape 75"/>
            <p:cNvSpPr>
              <a:spLocks noChangeArrowheads="1"/>
            </p:cNvSpPr>
            <p:nvPr/>
          </p:nvSpPr>
          <p:spPr bwMode="auto">
            <a:xfrm>
              <a:off x="2562" y="3249"/>
              <a:ext cx="1588" cy="861"/>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22535" name="AutoShape 77"/>
          <p:cNvCxnSpPr>
            <a:cxnSpLocks noChangeShapeType="1"/>
            <a:stCxn id="22586" idx="1"/>
            <a:endCxn id="22566" idx="0"/>
          </p:cNvCxnSpPr>
          <p:nvPr/>
        </p:nvCxnSpPr>
        <p:spPr bwMode="auto">
          <a:xfrm rot="10800000" flipV="1">
            <a:off x="977900" y="3824288"/>
            <a:ext cx="1874838" cy="468312"/>
          </a:xfrm>
          <a:prstGeom prst="curvedConnector2">
            <a:avLst/>
          </a:prstGeom>
          <a:noFill/>
          <a:ln w="9525">
            <a:solidFill>
              <a:schemeClr val="tx1"/>
            </a:solidFill>
            <a:round/>
            <a:headEnd/>
            <a:tailEnd type="triangle" w="med" len="med"/>
          </a:ln>
        </p:spPr>
      </p:cxnSp>
      <p:cxnSp>
        <p:nvCxnSpPr>
          <p:cNvPr id="22536" name="AutoShape 78"/>
          <p:cNvCxnSpPr>
            <a:cxnSpLocks noChangeShapeType="1"/>
            <a:stCxn id="22560" idx="2"/>
            <a:endCxn id="22543" idx="1"/>
          </p:cNvCxnSpPr>
          <p:nvPr/>
        </p:nvCxnSpPr>
        <p:spPr bwMode="auto">
          <a:xfrm rot="16200000" flipH="1">
            <a:off x="2033588" y="4887912"/>
            <a:ext cx="325438" cy="1871663"/>
          </a:xfrm>
          <a:prstGeom prst="curvedConnector2">
            <a:avLst/>
          </a:prstGeom>
          <a:noFill/>
          <a:ln w="9525">
            <a:solidFill>
              <a:schemeClr val="tx1"/>
            </a:solidFill>
            <a:round/>
            <a:headEnd/>
            <a:tailEnd type="triangle" w="med" len="med"/>
          </a:ln>
        </p:spPr>
      </p:cxnSp>
      <p:cxnSp>
        <p:nvCxnSpPr>
          <p:cNvPr id="22537" name="AutoShape 79"/>
          <p:cNvCxnSpPr>
            <a:cxnSpLocks noChangeShapeType="1"/>
            <a:stCxn id="22543" idx="3"/>
            <a:endCxn id="22586" idx="3"/>
          </p:cNvCxnSpPr>
          <p:nvPr/>
        </p:nvCxnSpPr>
        <p:spPr bwMode="auto">
          <a:xfrm flipH="1" flipV="1">
            <a:off x="5445125" y="3824288"/>
            <a:ext cx="207963" cy="2162175"/>
          </a:xfrm>
          <a:prstGeom prst="curvedConnector3">
            <a:avLst>
              <a:gd name="adj1" fmla="val -109926"/>
            </a:avLst>
          </a:prstGeom>
          <a:noFill/>
          <a:ln w="9525">
            <a:solidFill>
              <a:schemeClr val="tx1"/>
            </a:solidFill>
            <a:round/>
            <a:headEnd/>
            <a:tailEnd type="triangle" w="med" len="med"/>
          </a:ln>
        </p:spPr>
      </p:cxnSp>
      <p:sp>
        <p:nvSpPr>
          <p:cNvPr id="22538" name="Text Box 80"/>
          <p:cNvSpPr txBox="1">
            <a:spLocks noChangeArrowheads="1"/>
          </p:cNvSpPr>
          <p:nvPr/>
        </p:nvSpPr>
        <p:spPr bwMode="auto">
          <a:xfrm>
            <a:off x="92075" y="1484313"/>
            <a:ext cx="1671638" cy="1314450"/>
          </a:xfrm>
          <a:prstGeom prst="rect">
            <a:avLst/>
          </a:prstGeom>
          <a:noFill/>
          <a:ln w="9525">
            <a:noFill/>
            <a:miter lim="800000"/>
            <a:headEnd/>
            <a:tailEnd/>
          </a:ln>
        </p:spPr>
        <p:txBody>
          <a:bodyPr wrap="none">
            <a:spAutoFit/>
          </a:bodyPr>
          <a:lstStyle/>
          <a:p>
            <a:r>
              <a:rPr lang="en-US" sz="800">
                <a:solidFill>
                  <a:srgbClr val="5F5F5F"/>
                </a:solidFill>
              </a:rPr>
              <a:t>Goals/Outcomes:</a:t>
            </a:r>
          </a:p>
          <a:p>
            <a:r>
              <a:rPr lang="en-US" sz="800" b="0">
                <a:solidFill>
                  <a:srgbClr val="5F5F5F"/>
                </a:solidFill>
              </a:rPr>
              <a:t>- Optimize function</a:t>
            </a:r>
          </a:p>
          <a:p>
            <a:r>
              <a:rPr lang="en-US" sz="800" b="0">
                <a:solidFill>
                  <a:srgbClr val="5F5F5F"/>
                </a:solidFill>
              </a:rPr>
              <a:t>     - prevent/treat symptoms</a:t>
            </a:r>
          </a:p>
          <a:p>
            <a:r>
              <a:rPr lang="en-US" sz="800" b="0">
                <a:solidFill>
                  <a:srgbClr val="5F5F5F"/>
                </a:solidFill>
              </a:rPr>
              <a:t>     - improve functional capability</a:t>
            </a:r>
          </a:p>
          <a:p>
            <a:r>
              <a:rPr lang="en-US" sz="800" b="0">
                <a:solidFill>
                  <a:srgbClr val="5F5F5F"/>
                </a:solidFill>
              </a:rPr>
              <a:t>     - improve quality of life</a:t>
            </a:r>
          </a:p>
          <a:p>
            <a:r>
              <a:rPr lang="en-US" sz="800" b="0">
                <a:solidFill>
                  <a:srgbClr val="5F5F5F"/>
                </a:solidFill>
              </a:rPr>
              <a:t>- Prevent deterioration</a:t>
            </a:r>
          </a:p>
          <a:p>
            <a:r>
              <a:rPr lang="en-US" sz="800" b="0">
                <a:solidFill>
                  <a:srgbClr val="5F5F5F"/>
                </a:solidFill>
              </a:rPr>
              <a:t>     - prevent exacerbation and/or</a:t>
            </a:r>
          </a:p>
          <a:p>
            <a:r>
              <a:rPr lang="en-US" sz="800" b="0">
                <a:solidFill>
                  <a:srgbClr val="5F5F5F"/>
                </a:solidFill>
              </a:rPr>
              <a:t>     - prevent complications</a:t>
            </a:r>
          </a:p>
          <a:p>
            <a:r>
              <a:rPr lang="en-US" sz="800" b="0">
                <a:solidFill>
                  <a:srgbClr val="5F5F5F"/>
                </a:solidFill>
              </a:rPr>
              <a:t>- Manage acute exacerbations</a:t>
            </a:r>
          </a:p>
          <a:p>
            <a:r>
              <a:rPr lang="en-US" sz="800" b="0">
                <a:solidFill>
                  <a:srgbClr val="5F5F5F"/>
                </a:solidFill>
              </a:rPr>
              <a:t>- Support self management/care</a:t>
            </a:r>
          </a:p>
        </p:txBody>
      </p:sp>
      <p:cxnSp>
        <p:nvCxnSpPr>
          <p:cNvPr id="22539" name="AutoShape 81"/>
          <p:cNvCxnSpPr>
            <a:cxnSpLocks noChangeShapeType="1"/>
            <a:stCxn id="22574" idx="1"/>
            <a:endCxn id="22538" idx="3"/>
          </p:cNvCxnSpPr>
          <p:nvPr/>
        </p:nvCxnSpPr>
        <p:spPr bwMode="auto">
          <a:xfrm rot="10800000">
            <a:off x="1763713" y="2141538"/>
            <a:ext cx="296862" cy="617537"/>
          </a:xfrm>
          <a:prstGeom prst="curvedConnector3">
            <a:avLst>
              <a:gd name="adj1" fmla="val 50269"/>
            </a:avLst>
          </a:prstGeom>
          <a:noFill/>
          <a:ln w="9525">
            <a:solidFill>
              <a:schemeClr val="tx1"/>
            </a:solidFill>
            <a:round/>
            <a:headEnd/>
            <a:tailEnd type="triangle" w="med" len="med"/>
          </a:ln>
        </p:spPr>
      </p:cxnSp>
      <p:sp>
        <p:nvSpPr>
          <p:cNvPr id="22540" name="Text Box 76"/>
          <p:cNvSpPr txBox="1">
            <a:spLocks noChangeArrowheads="1"/>
          </p:cNvSpPr>
          <p:nvPr/>
        </p:nvSpPr>
        <p:spPr bwMode="auto">
          <a:xfrm>
            <a:off x="3348038" y="4575175"/>
            <a:ext cx="1238250" cy="366713"/>
          </a:xfrm>
          <a:prstGeom prst="rect">
            <a:avLst/>
          </a:prstGeom>
          <a:noFill/>
          <a:ln w="9525">
            <a:noFill/>
            <a:miter lim="800000"/>
            <a:headEnd/>
            <a:tailEnd/>
          </a:ln>
        </p:spPr>
        <p:txBody>
          <a:bodyPr wrap="none">
            <a:spAutoFit/>
          </a:bodyPr>
          <a:lstStyle/>
          <a:p>
            <a:r>
              <a:rPr lang="en-US">
                <a:solidFill>
                  <a:schemeClr val="bg2"/>
                </a:solidFill>
              </a:rPr>
              <a:t>Care Plan</a:t>
            </a:r>
          </a:p>
        </p:txBody>
      </p:sp>
      <p:grpSp>
        <p:nvGrpSpPr>
          <p:cNvPr id="22615" name="Group 87"/>
          <p:cNvGrpSpPr>
            <a:grpSpLocks/>
          </p:cNvGrpSpPr>
          <p:nvPr/>
        </p:nvGrpSpPr>
        <p:grpSpPr bwMode="auto">
          <a:xfrm>
            <a:off x="6203950" y="1387475"/>
            <a:ext cx="2760663" cy="5137150"/>
            <a:chOff x="3908" y="874"/>
            <a:chExt cx="1739" cy="3236"/>
          </a:xfrm>
        </p:grpSpPr>
        <p:sp>
          <p:nvSpPr>
            <p:cNvPr id="22605" name="Text Box 77"/>
            <p:cNvSpPr txBox="1">
              <a:spLocks noChangeArrowheads="1"/>
            </p:cNvSpPr>
            <p:nvPr/>
          </p:nvSpPr>
          <p:spPr bwMode="auto">
            <a:xfrm>
              <a:off x="3908" y="874"/>
              <a:ext cx="1059" cy="327"/>
            </a:xfrm>
            <a:prstGeom prst="rect">
              <a:avLst/>
            </a:prstGeom>
            <a:noFill/>
            <a:ln w="9525">
              <a:noFill/>
              <a:miter lim="800000"/>
              <a:headEnd/>
              <a:tailEnd/>
            </a:ln>
            <a:effectLst/>
          </p:spPr>
          <p:txBody>
            <a:bodyPr wrap="none">
              <a:spAutoFit/>
            </a:bodyPr>
            <a:lstStyle/>
            <a:p>
              <a:r>
                <a:rPr lang="en-US" sz="1000">
                  <a:solidFill>
                    <a:schemeClr val="tx1"/>
                  </a:solidFill>
                </a:rPr>
                <a:t>Diagnosis/problem/issue</a:t>
              </a:r>
            </a:p>
            <a:p>
              <a:r>
                <a:rPr lang="en-US" sz="1000">
                  <a:solidFill>
                    <a:schemeClr val="tx1"/>
                  </a:solidFill>
                </a:rPr>
                <a:t>     </a:t>
              </a:r>
              <a:r>
                <a:rPr lang="en-US" sz="800">
                  <a:solidFill>
                    <a:schemeClr val="tx1"/>
                  </a:solidFill>
                </a:rPr>
                <a:t>- primary</a:t>
              </a:r>
            </a:p>
            <a:p>
              <a:r>
                <a:rPr lang="en-US" sz="800">
                  <a:solidFill>
                    <a:schemeClr val="tx1"/>
                  </a:solidFill>
                </a:rPr>
                <a:t>     - secondary …</a:t>
              </a:r>
            </a:p>
          </p:txBody>
        </p:sp>
        <p:sp>
          <p:nvSpPr>
            <p:cNvPr id="22606" name="Text Box 78"/>
            <p:cNvSpPr txBox="1">
              <a:spLocks noChangeArrowheads="1"/>
            </p:cNvSpPr>
            <p:nvPr/>
          </p:nvSpPr>
          <p:spPr bwMode="auto">
            <a:xfrm>
              <a:off x="3911" y="1462"/>
              <a:ext cx="1106" cy="327"/>
            </a:xfrm>
            <a:prstGeom prst="rect">
              <a:avLst/>
            </a:prstGeom>
            <a:noFill/>
            <a:ln w="9525">
              <a:noFill/>
              <a:miter lim="800000"/>
              <a:headEnd/>
              <a:tailEnd/>
            </a:ln>
            <a:effectLst/>
          </p:spPr>
          <p:txBody>
            <a:bodyPr wrap="none">
              <a:spAutoFit/>
            </a:bodyPr>
            <a:lstStyle/>
            <a:p>
              <a:r>
                <a:rPr lang="en-US" sz="1000">
                  <a:solidFill>
                    <a:schemeClr val="tx1"/>
                  </a:solidFill>
                </a:rPr>
                <a:t>Problem/issue/risk/reason</a:t>
              </a:r>
            </a:p>
            <a:p>
              <a:r>
                <a:rPr lang="en-US" sz="1000">
                  <a:solidFill>
                    <a:schemeClr val="tx1"/>
                  </a:solidFill>
                </a:rPr>
                <a:t>     </a:t>
              </a:r>
              <a:r>
                <a:rPr lang="en-US" sz="800">
                  <a:solidFill>
                    <a:schemeClr val="tx1"/>
                  </a:solidFill>
                </a:rPr>
                <a:t>Desired goal/outcome</a:t>
              </a:r>
            </a:p>
            <a:p>
              <a:r>
                <a:rPr lang="en-US" sz="800">
                  <a:solidFill>
                    <a:schemeClr val="tx1"/>
                  </a:solidFill>
                </a:rPr>
                <a:t>     Outcome target date</a:t>
              </a:r>
            </a:p>
          </p:txBody>
        </p:sp>
        <p:sp>
          <p:nvSpPr>
            <p:cNvPr id="22607" name="Text Box 79"/>
            <p:cNvSpPr txBox="1">
              <a:spLocks noChangeArrowheads="1"/>
            </p:cNvSpPr>
            <p:nvPr/>
          </p:nvSpPr>
          <p:spPr bwMode="auto">
            <a:xfrm>
              <a:off x="4014" y="2098"/>
              <a:ext cx="1562" cy="481"/>
            </a:xfrm>
            <a:prstGeom prst="rect">
              <a:avLst/>
            </a:prstGeom>
            <a:noFill/>
            <a:ln w="9525">
              <a:noFill/>
              <a:miter lim="800000"/>
              <a:headEnd/>
              <a:tailEnd/>
            </a:ln>
            <a:effectLst/>
          </p:spPr>
          <p:txBody>
            <a:bodyPr wrap="none">
              <a:spAutoFit/>
            </a:bodyPr>
            <a:lstStyle/>
            <a:p>
              <a:r>
                <a:rPr lang="en-US" sz="1000">
                  <a:solidFill>
                    <a:schemeClr val="tx1"/>
                  </a:solidFill>
                </a:rPr>
                <a:t>Planned intervention/care service</a:t>
              </a:r>
            </a:p>
            <a:p>
              <a:r>
                <a:rPr lang="en-US" sz="1000">
                  <a:solidFill>
                    <a:schemeClr val="tx1"/>
                  </a:solidFill>
                </a:rPr>
                <a:t>      </a:t>
              </a:r>
              <a:r>
                <a:rPr lang="en-US" sz="800">
                  <a:solidFill>
                    <a:schemeClr val="tx1"/>
                  </a:solidFill>
                </a:rPr>
                <a:t>Planned intervention datetime/time interval</a:t>
              </a:r>
            </a:p>
            <a:p>
              <a:r>
                <a:rPr lang="en-US" sz="800">
                  <a:solidFill>
                    <a:schemeClr val="tx1"/>
                  </a:solidFill>
                </a:rPr>
                <a:t>         (including referrals)</a:t>
              </a:r>
            </a:p>
            <a:p>
              <a:r>
                <a:rPr lang="en-US" sz="800">
                  <a:solidFill>
                    <a:schemeClr val="tx1"/>
                  </a:solidFill>
                </a:rPr>
                <a:t>         links to other care plan as service plan</a:t>
              </a:r>
            </a:p>
            <a:p>
              <a:r>
                <a:rPr lang="en-US" sz="800">
                  <a:solidFill>
                    <a:schemeClr val="tx1"/>
                  </a:solidFill>
                </a:rPr>
                <a:t>       Responsible healthcare &amp; other provider(s)</a:t>
              </a:r>
            </a:p>
          </p:txBody>
        </p:sp>
        <p:sp>
          <p:nvSpPr>
            <p:cNvPr id="22608" name="Text Box 80"/>
            <p:cNvSpPr txBox="1">
              <a:spLocks noChangeArrowheads="1"/>
            </p:cNvSpPr>
            <p:nvPr/>
          </p:nvSpPr>
          <p:spPr bwMode="auto">
            <a:xfrm>
              <a:off x="4137" y="2726"/>
              <a:ext cx="1359" cy="250"/>
            </a:xfrm>
            <a:prstGeom prst="rect">
              <a:avLst/>
            </a:prstGeom>
            <a:noFill/>
            <a:ln w="9525">
              <a:noFill/>
              <a:miter lim="800000"/>
              <a:headEnd/>
              <a:tailEnd/>
            </a:ln>
            <a:effectLst/>
          </p:spPr>
          <p:txBody>
            <a:bodyPr wrap="none">
              <a:spAutoFit/>
            </a:bodyPr>
            <a:lstStyle/>
            <a:p>
              <a:r>
                <a:rPr lang="en-US" sz="1000">
                  <a:solidFill>
                    <a:schemeClr val="tx1"/>
                  </a:solidFill>
                </a:rPr>
                <a:t>Intervention review datetime</a:t>
              </a:r>
            </a:p>
            <a:p>
              <a:r>
                <a:rPr lang="en-US" sz="1000">
                  <a:solidFill>
                    <a:schemeClr val="tx1"/>
                  </a:solidFill>
                </a:rPr>
                <a:t>Responsible review party/parties</a:t>
              </a:r>
            </a:p>
          </p:txBody>
        </p:sp>
        <p:sp>
          <p:nvSpPr>
            <p:cNvPr id="22609" name="Text Box 81"/>
            <p:cNvSpPr txBox="1">
              <a:spLocks noChangeArrowheads="1"/>
            </p:cNvSpPr>
            <p:nvPr/>
          </p:nvSpPr>
          <p:spPr bwMode="auto">
            <a:xfrm>
              <a:off x="4137" y="3414"/>
              <a:ext cx="745" cy="154"/>
            </a:xfrm>
            <a:prstGeom prst="rect">
              <a:avLst/>
            </a:prstGeom>
            <a:noFill/>
            <a:ln w="9525">
              <a:noFill/>
              <a:miter lim="800000"/>
              <a:headEnd/>
              <a:tailEnd/>
            </a:ln>
            <a:effectLst/>
          </p:spPr>
          <p:txBody>
            <a:bodyPr wrap="none">
              <a:spAutoFit/>
            </a:bodyPr>
            <a:lstStyle/>
            <a:p>
              <a:r>
                <a:rPr lang="en-US" sz="1000">
                  <a:solidFill>
                    <a:schemeClr val="tx1"/>
                  </a:solidFill>
                </a:rPr>
                <a:t>Review outcome</a:t>
              </a:r>
            </a:p>
          </p:txBody>
        </p:sp>
        <p:sp>
          <p:nvSpPr>
            <p:cNvPr id="22610" name="Text Box 82"/>
            <p:cNvSpPr txBox="1">
              <a:spLocks noChangeArrowheads="1"/>
            </p:cNvSpPr>
            <p:nvPr/>
          </p:nvSpPr>
          <p:spPr bwMode="auto">
            <a:xfrm>
              <a:off x="4156" y="3686"/>
              <a:ext cx="1400" cy="154"/>
            </a:xfrm>
            <a:prstGeom prst="rect">
              <a:avLst/>
            </a:prstGeom>
            <a:noFill/>
            <a:ln w="9525">
              <a:noFill/>
              <a:miter lim="800000"/>
              <a:headEnd/>
              <a:tailEnd/>
            </a:ln>
            <a:effectLst/>
          </p:spPr>
          <p:txBody>
            <a:bodyPr wrap="none">
              <a:spAutoFit/>
            </a:bodyPr>
            <a:lstStyle/>
            <a:p>
              <a:r>
                <a:rPr lang="en-US" sz="1000">
                  <a:solidFill>
                    <a:schemeClr val="tx1"/>
                  </a:solidFill>
                </a:rPr>
                <a:t>Review recommendation/decision</a:t>
              </a:r>
            </a:p>
          </p:txBody>
        </p:sp>
        <p:sp>
          <p:nvSpPr>
            <p:cNvPr id="22612" name="AutoShape 84"/>
            <p:cNvSpPr>
              <a:spLocks noChangeArrowheads="1"/>
            </p:cNvSpPr>
            <p:nvPr/>
          </p:nvSpPr>
          <p:spPr bwMode="auto">
            <a:xfrm>
              <a:off x="3923" y="1298"/>
              <a:ext cx="1724" cy="2812"/>
            </a:xfrm>
            <a:prstGeom prst="roundRect">
              <a:avLst>
                <a:gd name="adj" fmla="val 16667"/>
              </a:avLst>
            </a:prstGeom>
            <a:noFill/>
            <a:ln w="9525">
              <a:solidFill>
                <a:schemeClr val="tx1"/>
              </a:solidFill>
              <a:round/>
              <a:headEnd/>
              <a:tailEnd/>
            </a:ln>
            <a:effectLst/>
          </p:spPr>
          <p:txBody>
            <a:bodyPr wrap="none" anchor="ctr"/>
            <a:lstStyle/>
            <a:p>
              <a:endParaRPr lang="en-US"/>
            </a:p>
          </p:txBody>
        </p:sp>
      </p:grpSp>
      <p:sp>
        <p:nvSpPr>
          <p:cNvPr id="85" name="ZoneTexte 84"/>
          <p:cNvSpPr txBox="1"/>
          <p:nvPr/>
        </p:nvSpPr>
        <p:spPr>
          <a:xfrm>
            <a:off x="0" y="2852920"/>
            <a:ext cx="2795958" cy="1200329"/>
          </a:xfrm>
          <a:prstGeom prst="rect">
            <a:avLst/>
          </a:prstGeom>
          <a:noFill/>
        </p:spPr>
        <p:txBody>
          <a:bodyPr wrap="none" rtlCol="0">
            <a:spAutoFit/>
          </a:bodyPr>
          <a:lstStyle/>
          <a:p>
            <a:r>
              <a:rPr lang="en-CA" sz="1200" b="0" i="1" u="sng" dirty="0" smtClean="0">
                <a:solidFill>
                  <a:srgbClr val="FF0000"/>
                </a:solidFill>
              </a:rPr>
              <a:t>Need a master plan with</a:t>
            </a:r>
          </a:p>
          <a:p>
            <a:r>
              <a:rPr lang="en-CA" sz="1200" b="0" i="1" u="sng" dirty="0" smtClean="0">
                <a:solidFill>
                  <a:srgbClr val="FF0000"/>
                </a:solidFill>
              </a:rPr>
              <a:t> linkages to sub-plans</a:t>
            </a:r>
          </a:p>
          <a:p>
            <a:r>
              <a:rPr lang="en-CA" sz="1200" b="0" i="1" u="sng" dirty="0" smtClean="0">
                <a:solidFill>
                  <a:srgbClr val="FF0000"/>
                </a:solidFill>
              </a:rPr>
              <a:t>Same as the problem list</a:t>
            </a:r>
          </a:p>
          <a:p>
            <a:endParaRPr lang="en-CA" sz="1200" b="0" i="1" u="sng" dirty="0" smtClean="0">
              <a:solidFill>
                <a:srgbClr val="FF0000"/>
              </a:solidFill>
            </a:endParaRPr>
          </a:p>
          <a:p>
            <a:r>
              <a:rPr lang="en-CA" sz="1200" b="0" i="1" u="sng" dirty="0" smtClean="0">
                <a:solidFill>
                  <a:srgbClr val="FF0000"/>
                </a:solidFill>
              </a:rPr>
              <a:t>2 levels: global that everyone </a:t>
            </a:r>
          </a:p>
          <a:p>
            <a:r>
              <a:rPr lang="en-CA" sz="1200" b="0" i="1" u="sng" dirty="0" smtClean="0">
                <a:solidFill>
                  <a:srgbClr val="FF0000"/>
                </a:solidFill>
              </a:rPr>
              <a:t>Can see: what by whom. Then a detail</a:t>
            </a:r>
          </a:p>
        </p:txBody>
      </p:sp>
      <p:sp>
        <p:nvSpPr>
          <p:cNvPr id="86" name="ZoneTexte 85"/>
          <p:cNvSpPr txBox="1"/>
          <p:nvPr/>
        </p:nvSpPr>
        <p:spPr>
          <a:xfrm>
            <a:off x="2616218" y="44530"/>
            <a:ext cx="3684022" cy="276999"/>
          </a:xfrm>
          <a:prstGeom prst="rect">
            <a:avLst/>
          </a:prstGeom>
          <a:noFill/>
        </p:spPr>
        <p:txBody>
          <a:bodyPr wrap="none" rtlCol="0">
            <a:spAutoFit/>
          </a:bodyPr>
          <a:lstStyle/>
          <a:p>
            <a:r>
              <a:rPr lang="en-CA" sz="1200" b="0" i="1" u="sng" dirty="0" smtClean="0">
                <a:solidFill>
                  <a:srgbClr val="FF0000"/>
                </a:solidFill>
              </a:rPr>
              <a:t>Need to decide what tool to use for the next version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r>
              <a:rPr lang="en-US" smtClean="0"/>
              <a:t>Care Plan Development - Principles</a:t>
            </a:r>
          </a:p>
        </p:txBody>
      </p:sp>
      <p:sp>
        <p:nvSpPr>
          <p:cNvPr id="55299" name="Rectangle 3"/>
          <p:cNvSpPr>
            <a:spLocks noGrp="1" noChangeArrowheads="1"/>
          </p:cNvSpPr>
          <p:nvPr>
            <p:ph type="body" idx="4294967295"/>
          </p:nvPr>
        </p:nvSpPr>
        <p:spPr/>
        <p:txBody>
          <a:bodyPr/>
          <a:lstStyle/>
          <a:p>
            <a:r>
              <a:rPr lang="en-US" sz="1800" dirty="0" smtClean="0"/>
              <a:t>High level processes can be used to guide storyboards, use cases and care plan structure development </a:t>
            </a:r>
            <a:r>
              <a:rPr lang="en-US" sz="1800" dirty="0" smtClean="0">
                <a:solidFill>
                  <a:srgbClr val="FF0000"/>
                </a:solidFill>
              </a:rPr>
              <a:t>and activity diagram and interaction diagram</a:t>
            </a:r>
            <a:endParaRPr lang="en-US" sz="1800" dirty="0" smtClean="0"/>
          </a:p>
          <a:p>
            <a:r>
              <a:rPr lang="en-US" sz="1800" dirty="0" smtClean="0"/>
              <a:t>Care plan should preferably be problem/issue oriented, although may need to be reason-based where problem/issue not applicable, e.g. health promotion or health maintenance as reason. </a:t>
            </a:r>
            <a:r>
              <a:rPr lang="en-US" sz="1800" dirty="0" smtClean="0">
                <a:solidFill>
                  <a:srgbClr val="FF0000"/>
                </a:solidFill>
              </a:rPr>
              <a:t>Use ‘health concern’ as encompassing term? (see Care Provision, 2006-7)</a:t>
            </a:r>
          </a:p>
          <a:p>
            <a:r>
              <a:rPr lang="en-US" sz="1800" dirty="0" smtClean="0"/>
              <a:t>Care plan should be goal/outcome oriented- </a:t>
            </a:r>
            <a:r>
              <a:rPr lang="en-US" sz="1800" dirty="0" smtClean="0">
                <a:solidFill>
                  <a:srgbClr val="FF0000"/>
                </a:solidFill>
              </a:rPr>
              <a:t>to allow measurement</a:t>
            </a:r>
            <a:endParaRPr lang="en-US" sz="1800" dirty="0" smtClean="0"/>
          </a:p>
          <a:p>
            <a:r>
              <a:rPr lang="en-US" sz="1800" dirty="0" smtClean="0"/>
              <a:t>Interventions are goal/outcome oriented</a:t>
            </a:r>
          </a:p>
          <a:p>
            <a:pPr lvl="1"/>
            <a:r>
              <a:rPr lang="en-US" sz="1600" dirty="0" smtClean="0"/>
              <a:t>External care plan(s) can be linked to specific intervention/care services</a:t>
            </a:r>
          </a:p>
          <a:p>
            <a:r>
              <a:rPr lang="en-US" sz="1800" dirty="0" smtClean="0"/>
              <a:t>Goal/outcome criteria are essentially for assessment of adequacy/effectiveness of planned intervention or service</a:t>
            </a:r>
          </a:p>
          <a:p>
            <a:r>
              <a:rPr lang="en-US" sz="1800" dirty="0" smtClean="0">
                <a:solidFill>
                  <a:srgbClr val="FF0000"/>
                </a:solidFill>
              </a:rPr>
              <a:t>Reason for care plan is for guiding care and for communication among care participants. Need to support exchange of information. </a:t>
            </a:r>
          </a:p>
        </p:txBody>
      </p:sp>
      <p:sp>
        <p:nvSpPr>
          <p:cNvPr id="55300" name="Text Box 4"/>
          <p:cNvSpPr txBox="1">
            <a:spLocks noChangeArrowheads="1"/>
          </p:cNvSpPr>
          <p:nvPr/>
        </p:nvSpPr>
        <p:spPr bwMode="auto">
          <a:xfrm>
            <a:off x="7191375"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5 April 2011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Comparison of Care Plan Elements (Ian)</a:t>
            </a:r>
            <a:endParaRPr lang="en-CA" dirty="0"/>
          </a:p>
        </p:txBody>
      </p:sp>
      <p:sp>
        <p:nvSpPr>
          <p:cNvPr id="3" name="Espace réservé du contenu 2"/>
          <p:cNvSpPr>
            <a:spLocks noGrp="1"/>
          </p:cNvSpPr>
          <p:nvPr>
            <p:ph idx="1"/>
          </p:nvPr>
        </p:nvSpPr>
        <p:spPr/>
        <p:txBody>
          <a:bodyPr/>
          <a:lstStyle/>
          <a:p>
            <a:r>
              <a:rPr lang="en-CA" sz="2000" dirty="0" smtClean="0"/>
              <a:t>See </a:t>
            </a:r>
            <a:r>
              <a:rPr lang="en-CA" sz="2000" dirty="0" err="1" smtClean="0"/>
              <a:t>Xmind</a:t>
            </a:r>
            <a:r>
              <a:rPr lang="en-CA" sz="2000" dirty="0" smtClean="0"/>
              <a:t> map: </a:t>
            </a:r>
            <a:r>
              <a:rPr lang="en-US" sz="1100" dirty="0" smtClean="0"/>
              <a:t>HL7 Care Plan- Models comparison- Sweden IHE </a:t>
            </a:r>
            <a:r>
              <a:rPr lang="en-US" sz="1100" dirty="0" err="1" smtClean="0"/>
              <a:t>NEHTA.xmind</a:t>
            </a:r>
            <a:endParaRPr lang="en-CA" sz="2000" dirty="0" smtClean="0"/>
          </a:p>
          <a:p>
            <a:r>
              <a:rPr lang="en-CA" sz="2000" dirty="0" smtClean="0"/>
              <a:t>Sweden, IHE PCCP, NEHTA, IHE Nursing and aligned model</a:t>
            </a:r>
          </a:p>
          <a:p>
            <a:endParaRPr lang="en-CA" sz="2000" dirty="0" smtClean="0"/>
          </a:p>
          <a:p>
            <a:r>
              <a:rPr lang="en-CA" sz="2000" dirty="0" smtClean="0">
                <a:solidFill>
                  <a:srgbClr val="FF0000"/>
                </a:solidFill>
              </a:rPr>
              <a:t>Excellent work and tool</a:t>
            </a:r>
          </a:p>
          <a:p>
            <a:r>
              <a:rPr lang="en-CA" sz="2000" dirty="0" smtClean="0">
                <a:solidFill>
                  <a:srgbClr val="FF0000"/>
                </a:solidFill>
              </a:rPr>
              <a:t>Add a few more: find examples that are used a lot</a:t>
            </a:r>
          </a:p>
          <a:p>
            <a:pPr lvl="1"/>
            <a:r>
              <a:rPr lang="en-CA" sz="1800" dirty="0" smtClean="0">
                <a:solidFill>
                  <a:srgbClr val="FF0000"/>
                </a:solidFill>
              </a:rPr>
              <a:t>KP?</a:t>
            </a:r>
          </a:p>
          <a:p>
            <a:pPr lvl="1"/>
            <a:r>
              <a:rPr lang="en-CA" sz="1800" dirty="0" smtClean="0">
                <a:solidFill>
                  <a:srgbClr val="FF0000"/>
                </a:solidFill>
              </a:rPr>
              <a:t>VA?</a:t>
            </a:r>
          </a:p>
          <a:p>
            <a:pPr lvl="1"/>
            <a:r>
              <a:rPr lang="en-CA" sz="1800" dirty="0" smtClean="0">
                <a:solidFill>
                  <a:srgbClr val="FF0000"/>
                </a:solidFill>
              </a:rPr>
              <a:t>Intermountain?</a:t>
            </a:r>
          </a:p>
          <a:p>
            <a:pPr lvl="1"/>
            <a:r>
              <a:rPr lang="en-CA" sz="1800" dirty="0" smtClean="0">
                <a:solidFill>
                  <a:srgbClr val="FF0000"/>
                </a:solidFill>
              </a:rPr>
              <a:t>Mayo?</a:t>
            </a:r>
          </a:p>
          <a:p>
            <a:r>
              <a:rPr lang="en-CA" sz="2000" dirty="0" smtClean="0">
                <a:solidFill>
                  <a:srgbClr val="FF0000"/>
                </a:solidFill>
              </a:rPr>
              <a:t>Laura has direct contacts</a:t>
            </a:r>
          </a:p>
          <a:p>
            <a:pPr lvl="1"/>
            <a:r>
              <a:rPr lang="en-CA" sz="1800" dirty="0" smtClean="0">
                <a:solidFill>
                  <a:srgbClr val="FF0000"/>
                </a:solidFill>
              </a:rPr>
              <a:t>Danny and Laura to add to the analysis</a:t>
            </a:r>
          </a:p>
          <a:p>
            <a:endParaRPr lang="en-CA" sz="2000" dirty="0">
              <a:solidFill>
                <a:srgbClr val="FF0000"/>
              </a:solidFill>
            </a:endParaRPr>
          </a:p>
        </p:txBody>
      </p:sp>
    </p:spTree>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12171</TotalTime>
  <Words>2494</Words>
  <Application>Microsoft Office PowerPoint</Application>
  <PresentationFormat>Affichage à l'écran (4:3)</PresentationFormat>
  <Paragraphs>460</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CHI_10 04 07</vt:lpstr>
      <vt:lpstr>Care Plan (CP) Team Meeting Notes (As updated during meeting)</vt:lpstr>
      <vt:lpstr>Participants- Meetg of 2011-04-06 p1</vt:lpstr>
      <vt:lpstr>Participants- Meetg of 2011-04-06 p2</vt:lpstr>
      <vt:lpstr>Agenda for April 6th</vt:lpstr>
      <vt:lpstr>Agenda for April 13th</vt:lpstr>
      <vt:lpstr>Care Plan – High Level Processes</vt:lpstr>
      <vt:lpstr>Care Plan – Process-based Structure</vt:lpstr>
      <vt:lpstr>Care Plan Development - Principles</vt:lpstr>
      <vt:lpstr>Comparison of Care Plan Elements (Ian)</vt:lpstr>
      <vt:lpstr>IHE PCCP IHE (from March 23rd)</vt:lpstr>
      <vt:lpstr>IHE Nursing plan of care</vt:lpstr>
      <vt:lpstr>Notes sent by email- April 6th</vt:lpstr>
      <vt:lpstr>Review of draft list/description of deliverables</vt:lpstr>
      <vt:lpstr>Tools that we will use</vt:lpstr>
      <vt:lpstr>Agenda for Orlando WGMs</vt:lpstr>
      <vt:lpstr>Notes on restructured wiki page</vt:lpstr>
      <vt:lpstr>Danny’s work on story boards (from March 23rd)</vt:lpstr>
      <vt:lpstr>DRAFT- Scope of 2011 Care Plan Initiative</vt:lpstr>
      <vt:lpstr>Action Items as of 2011-04-06</vt:lpstr>
      <vt:lpstr>Appendix 1- Health concern and care Plans</vt:lpstr>
      <vt:lpstr>Health concern and care plan:   new paradigm to define the EHRS</vt:lpstr>
      <vt:lpstr>What We Know (information) and what we do (actions)</vt:lpstr>
      <vt:lpstr>Care Plan and health concern</vt:lpstr>
      <vt:lpstr>Appendix 2</vt:lpstr>
      <vt:lpstr>Definition of Care Plan on Wiki</vt:lpstr>
    </vt:vector>
  </TitlesOfParts>
  <Company>Canada Health Infoway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André Boudreau</cp:lastModifiedBy>
  <cp:revision>888</cp:revision>
  <dcterms:created xsi:type="dcterms:W3CDTF">2007-10-04T22:02:14Z</dcterms:created>
  <dcterms:modified xsi:type="dcterms:W3CDTF">2011-04-06T23:37:18Z</dcterms:modified>
</cp:coreProperties>
</file>