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836" r:id="rId2"/>
    <p:sldId id="1037" r:id="rId3"/>
    <p:sldId id="1041" r:id="rId4"/>
    <p:sldId id="983" r:id="rId5"/>
    <p:sldId id="984" r:id="rId6"/>
    <p:sldId id="1021" r:id="rId7"/>
    <p:sldId id="1018" r:id="rId8"/>
    <p:sldId id="1038" r:id="rId9"/>
    <p:sldId id="1039" r:id="rId10"/>
  </p:sldIdLst>
  <p:sldSz cx="9144000" cy="6858000" type="screen4x3"/>
  <p:notesSz cx="7010400" cy="9296400"/>
  <p:defaultTextStyle>
    <a:defPPr>
      <a:defRPr lang="en-CA"/>
    </a:defPPr>
    <a:lvl1pPr algn="l" rtl="0" fontAlgn="base">
      <a:spcBef>
        <a:spcPct val="0"/>
      </a:spcBef>
      <a:spcAft>
        <a:spcPct val="0"/>
      </a:spcAft>
      <a:defRPr b="1" kern="1200">
        <a:solidFill>
          <a:schemeClr val="bg1"/>
        </a:solidFill>
        <a:latin typeface="Arial" charset="0"/>
        <a:ea typeface="+mn-ea"/>
        <a:cs typeface="Arial" charset="0"/>
      </a:defRPr>
    </a:lvl1pPr>
    <a:lvl2pPr marL="457200" algn="l" rtl="0" fontAlgn="base">
      <a:spcBef>
        <a:spcPct val="0"/>
      </a:spcBef>
      <a:spcAft>
        <a:spcPct val="0"/>
      </a:spcAft>
      <a:defRPr b="1" kern="1200">
        <a:solidFill>
          <a:schemeClr val="bg1"/>
        </a:solidFill>
        <a:latin typeface="Arial" charset="0"/>
        <a:ea typeface="+mn-ea"/>
        <a:cs typeface="Arial" charset="0"/>
      </a:defRPr>
    </a:lvl2pPr>
    <a:lvl3pPr marL="914400" algn="l" rtl="0" fontAlgn="base">
      <a:spcBef>
        <a:spcPct val="0"/>
      </a:spcBef>
      <a:spcAft>
        <a:spcPct val="0"/>
      </a:spcAft>
      <a:defRPr b="1" kern="1200">
        <a:solidFill>
          <a:schemeClr val="bg1"/>
        </a:solidFill>
        <a:latin typeface="Arial" charset="0"/>
        <a:ea typeface="+mn-ea"/>
        <a:cs typeface="Arial" charset="0"/>
      </a:defRPr>
    </a:lvl3pPr>
    <a:lvl4pPr marL="1371600" algn="l" rtl="0" fontAlgn="base">
      <a:spcBef>
        <a:spcPct val="0"/>
      </a:spcBef>
      <a:spcAft>
        <a:spcPct val="0"/>
      </a:spcAft>
      <a:defRPr b="1" kern="1200">
        <a:solidFill>
          <a:schemeClr val="bg1"/>
        </a:solidFill>
        <a:latin typeface="Arial" charset="0"/>
        <a:ea typeface="+mn-ea"/>
        <a:cs typeface="Arial" charset="0"/>
      </a:defRPr>
    </a:lvl4pPr>
    <a:lvl5pPr marL="1828800" algn="l" rtl="0" fontAlgn="base">
      <a:spcBef>
        <a:spcPct val="0"/>
      </a:spcBef>
      <a:spcAft>
        <a:spcPct val="0"/>
      </a:spcAft>
      <a:defRPr b="1" kern="1200">
        <a:solidFill>
          <a:schemeClr val="bg1"/>
        </a:solidFill>
        <a:latin typeface="Arial" charset="0"/>
        <a:ea typeface="+mn-ea"/>
        <a:cs typeface="Arial" charset="0"/>
      </a:defRPr>
    </a:lvl5pPr>
    <a:lvl6pPr marL="2286000" algn="l" defTabSz="914400" rtl="0" eaLnBrk="1" latinLnBrk="0" hangingPunct="1">
      <a:defRPr b="1" kern="1200">
        <a:solidFill>
          <a:schemeClr val="bg1"/>
        </a:solidFill>
        <a:latin typeface="Arial" charset="0"/>
        <a:ea typeface="+mn-ea"/>
        <a:cs typeface="Arial" charset="0"/>
      </a:defRPr>
    </a:lvl6pPr>
    <a:lvl7pPr marL="2743200" algn="l" defTabSz="914400" rtl="0" eaLnBrk="1" latinLnBrk="0" hangingPunct="1">
      <a:defRPr b="1" kern="1200">
        <a:solidFill>
          <a:schemeClr val="bg1"/>
        </a:solidFill>
        <a:latin typeface="Arial" charset="0"/>
        <a:ea typeface="+mn-ea"/>
        <a:cs typeface="Arial" charset="0"/>
      </a:defRPr>
    </a:lvl7pPr>
    <a:lvl8pPr marL="3200400" algn="l" defTabSz="914400" rtl="0" eaLnBrk="1" latinLnBrk="0" hangingPunct="1">
      <a:defRPr b="1" kern="1200">
        <a:solidFill>
          <a:schemeClr val="bg1"/>
        </a:solidFill>
        <a:latin typeface="Arial" charset="0"/>
        <a:ea typeface="+mn-ea"/>
        <a:cs typeface="Arial" charset="0"/>
      </a:defRPr>
    </a:lvl8pPr>
    <a:lvl9pPr marL="3657600" algn="l" defTabSz="914400" rtl="0" eaLnBrk="1" latinLnBrk="0" hangingPunct="1">
      <a:defRPr b="1" kern="1200">
        <a:solidFill>
          <a:schemeClr val="bg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dré Boudreau" initials="AB"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292929"/>
    <a:srgbClr val="FFFFCC"/>
    <a:srgbClr val="7AC4F2"/>
    <a:srgbClr val="ACB6AB"/>
    <a:srgbClr val="CACEC2"/>
    <a:srgbClr val="5F5F5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025" autoAdjust="0"/>
    <p:restoredTop sz="97404" autoAdjust="0"/>
  </p:normalViewPr>
  <p:slideViewPr>
    <p:cSldViewPr>
      <p:cViewPr varScale="1">
        <p:scale>
          <a:sx n="89" d="100"/>
          <a:sy n="89" d="100"/>
        </p:scale>
        <p:origin x="-54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298" y="-96"/>
      </p:cViewPr>
      <p:guideLst>
        <p:guide orient="horz" pos="2928"/>
        <p:guide pos="2208"/>
      </p:guideLst>
    </p:cSldViewPr>
  </p:notesViewPr>
  <p:gridSpacing cx="72010" cy="7201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commentAuthors" Target="commentAuthors.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896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US"/>
          </a:p>
        </p:txBody>
      </p:sp>
      <p:sp>
        <p:nvSpPr>
          <p:cNvPr id="16896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US"/>
          </a:p>
        </p:txBody>
      </p:sp>
      <p:sp>
        <p:nvSpPr>
          <p:cNvPr id="16896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US" dirty="0"/>
          </a:p>
        </p:txBody>
      </p:sp>
      <p:sp>
        <p:nvSpPr>
          <p:cNvPr id="16896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047A367E-F720-4A41-8100-18BDE4B298E7}" type="slidenum">
              <a:rPr lang="en-US"/>
              <a:pPr>
                <a:defRPr/>
              </a:pPr>
              <a:t>‹#›</a:t>
            </a:fld>
            <a:endParaRPr lang="en-US"/>
          </a:p>
        </p:txBody>
      </p:sp>
    </p:spTree>
    <p:extLst>
      <p:ext uri="{BB962C8B-B14F-4D97-AF65-F5344CB8AC3E}">
        <p14:creationId xmlns:p14="http://schemas.microsoft.com/office/powerpoint/2010/main" val="28465620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a:p>
        </p:txBody>
      </p:sp>
      <p:sp>
        <p:nvSpPr>
          <p:cNvPr id="6147"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b="0">
                <a:solidFill>
                  <a:schemeClr val="tx1"/>
                </a:solidFill>
                <a:latin typeface="Arial" charset="0"/>
                <a:cs typeface="+mn-cs"/>
              </a:defRPr>
            </a:lvl1pPr>
          </a:lstStyle>
          <a:p>
            <a:pPr>
              <a:defRPr/>
            </a:pPr>
            <a:endParaRPr lang="en-CA"/>
          </a:p>
        </p:txBody>
      </p:sp>
      <p:sp>
        <p:nvSpPr>
          <p:cNvPr id="1638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p>
        </p:txBody>
      </p:sp>
      <p:sp>
        <p:nvSpPr>
          <p:cNvPr id="6150"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b="0">
                <a:solidFill>
                  <a:schemeClr val="tx1"/>
                </a:solidFill>
                <a:latin typeface="Arial" charset="0"/>
                <a:cs typeface="+mn-cs"/>
              </a:defRPr>
            </a:lvl1pPr>
          </a:lstStyle>
          <a:p>
            <a:pPr>
              <a:defRPr/>
            </a:pPr>
            <a:endParaRPr lang="en-CA" dirty="0"/>
          </a:p>
        </p:txBody>
      </p:sp>
      <p:sp>
        <p:nvSpPr>
          <p:cNvPr id="6151"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b="0">
                <a:solidFill>
                  <a:schemeClr val="tx1"/>
                </a:solidFill>
                <a:latin typeface="Arial" charset="0"/>
                <a:cs typeface="+mn-cs"/>
              </a:defRPr>
            </a:lvl1pPr>
          </a:lstStyle>
          <a:p>
            <a:pPr>
              <a:defRPr/>
            </a:pPr>
            <a:fld id="{5D40F3AC-CB73-47FA-8395-D313DBEF8281}" type="slidenum">
              <a:rPr lang="en-CA"/>
              <a:pPr>
                <a:defRPr/>
              </a:pPr>
              <a:t>‹#›</a:t>
            </a:fld>
            <a:endParaRPr lang="en-CA"/>
          </a:p>
        </p:txBody>
      </p:sp>
    </p:spTree>
    <p:extLst>
      <p:ext uri="{BB962C8B-B14F-4D97-AF65-F5344CB8AC3E}">
        <p14:creationId xmlns:p14="http://schemas.microsoft.com/office/powerpoint/2010/main" val="784980628"/>
      </p:ext>
    </p:extLst>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en-CA" dirty="0"/>
          </a:p>
        </p:txBody>
      </p:sp>
      <p:sp>
        <p:nvSpPr>
          <p:cNvPr id="4" name="Espace réservé du pied de page 3"/>
          <p:cNvSpPr>
            <a:spLocks noGrp="1"/>
          </p:cNvSpPr>
          <p:nvPr>
            <p:ph type="ftr" sz="quarter" idx="10"/>
          </p:nvPr>
        </p:nvSpPr>
        <p:spPr/>
        <p:txBody>
          <a:bodyPr/>
          <a:lstStyle/>
          <a:p>
            <a:pPr>
              <a:defRPr/>
            </a:pPr>
            <a:endParaRPr lang="en-CA" dirty="0"/>
          </a:p>
        </p:txBody>
      </p:sp>
      <p:sp>
        <p:nvSpPr>
          <p:cNvPr id="5" name="Espace réservé du numéro de diapositive 4"/>
          <p:cNvSpPr>
            <a:spLocks noGrp="1"/>
          </p:cNvSpPr>
          <p:nvPr>
            <p:ph type="sldNum" sz="quarter" idx="11"/>
          </p:nvPr>
        </p:nvSpPr>
        <p:spPr/>
        <p:txBody>
          <a:bodyPr/>
          <a:lstStyle/>
          <a:p>
            <a:pPr>
              <a:defRPr/>
            </a:pPr>
            <a:fld id="{5D40F3AC-CB73-47FA-8395-D313DBEF8281}" type="slidenum">
              <a:rPr lang="en-CA" smtClean="0"/>
              <a:pPr>
                <a:defRPr/>
              </a:pPr>
              <a:t>7</a:t>
            </a:fld>
            <a:endParaRPr lang="en-CA"/>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50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CA"/>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729413" y="968375"/>
            <a:ext cx="2090737" cy="5481638"/>
          </a:xfrm>
        </p:spPr>
        <p:txBody>
          <a:bodyPr vert="eaVert"/>
          <a:lstStyle/>
          <a:p>
            <a:r>
              <a:rPr lang="fr-FR" smtClean="0"/>
              <a:t>Cliquez pour modifier le style du titre</a:t>
            </a:r>
            <a:endParaRPr lang="en-CA"/>
          </a:p>
        </p:txBody>
      </p:sp>
      <p:sp>
        <p:nvSpPr>
          <p:cNvPr id="3" name="Espace réservé du texte vertical 2"/>
          <p:cNvSpPr>
            <a:spLocks noGrp="1"/>
          </p:cNvSpPr>
          <p:nvPr>
            <p:ph type="body" orient="vert" idx="1"/>
          </p:nvPr>
        </p:nvSpPr>
        <p:spPr>
          <a:xfrm>
            <a:off x="455613" y="968375"/>
            <a:ext cx="6121400" cy="548163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5613" y="968375"/>
            <a:ext cx="7769225" cy="457200"/>
          </a:xfrm>
        </p:spPr>
        <p:txBody>
          <a:bodyPr/>
          <a:lstStyle/>
          <a:p>
            <a:r>
              <a:rPr lang="fr-FR" smtClean="0"/>
              <a:t>Cliquez pour modifier le style du titre</a:t>
            </a:r>
            <a:endParaRPr lang="en-CA"/>
          </a:p>
        </p:txBody>
      </p:sp>
      <p:sp>
        <p:nvSpPr>
          <p:cNvPr id="3" name="Espace réservé du tableau 2"/>
          <p:cNvSpPr>
            <a:spLocks noGrp="1"/>
          </p:cNvSpPr>
          <p:nvPr>
            <p:ph type="tbl" idx="1"/>
          </p:nvPr>
        </p:nvSpPr>
        <p:spPr>
          <a:xfrm>
            <a:off x="455613" y="1568450"/>
            <a:ext cx="8364537" cy="4881563"/>
          </a:xfrm>
        </p:spPr>
        <p:txBody>
          <a:bodyPr/>
          <a:lstStyle/>
          <a:p>
            <a:pPr lvl="0"/>
            <a:endParaRPr lang="en-CA" noProof="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apositive de titre">
    <p:spTree>
      <p:nvGrpSpPr>
        <p:cNvPr id="1" name=""/>
        <p:cNvGrpSpPr/>
        <p:nvPr/>
      </p:nvGrpSpPr>
      <p:grpSpPr>
        <a:xfrm>
          <a:off x="0" y="0"/>
          <a:ext cx="0" cy="0"/>
          <a:chOff x="0" y="0"/>
          <a:chExt cx="0" cy="0"/>
        </a:xfrm>
      </p:grpSpPr>
      <p:sp>
        <p:nvSpPr>
          <p:cNvPr id="5" name="Rectangle 4"/>
          <p:cNvSpPr/>
          <p:nvPr userDrawn="1"/>
        </p:nvSpPr>
        <p:spPr bwMode="auto">
          <a:xfrm>
            <a:off x="0" y="6453188"/>
            <a:ext cx="9144000" cy="404812"/>
          </a:xfrm>
          <a:prstGeom prst="rect">
            <a:avLst/>
          </a:prstGeom>
          <a:solidFill>
            <a:schemeClr val="tx1"/>
          </a:solidFill>
          <a:ln w="9525" cap="flat" cmpd="sng" algn="ctr">
            <a:solidFill>
              <a:schemeClr val="tx1"/>
            </a:solidFill>
            <a:prstDash val="solid"/>
            <a:round/>
            <a:headEnd type="none" w="med" len="med"/>
            <a:tailEnd type="none" w="med" len="med"/>
          </a:ln>
          <a:effectLst/>
        </p:spPr>
        <p:txBody>
          <a:bodyPr wrap="none" anchor="ctr"/>
          <a:lstStyle/>
          <a:p>
            <a:pPr algn="ctr">
              <a:defRPr/>
            </a:pPr>
            <a:endParaRPr lang="en-CA" dirty="0">
              <a:cs typeface="+mn-cs"/>
            </a:endParaRPr>
          </a:p>
        </p:txBody>
      </p:sp>
      <p:sp>
        <p:nvSpPr>
          <p:cNvPr id="37891" name="Rectangle 3"/>
          <p:cNvSpPr>
            <a:spLocks noGrp="1" noChangeArrowheads="1"/>
          </p:cNvSpPr>
          <p:nvPr>
            <p:ph type="ctrTitle"/>
          </p:nvPr>
        </p:nvSpPr>
        <p:spPr>
          <a:xfrm>
            <a:off x="457199" y="1743303"/>
            <a:ext cx="7355251" cy="2102983"/>
          </a:xfrm>
        </p:spPr>
        <p:txBody>
          <a:bodyPr/>
          <a:lstStyle>
            <a:lvl1pPr>
              <a:defRPr sz="3200" b="1">
                <a:solidFill>
                  <a:schemeClr val="accent2"/>
                </a:solidFill>
              </a:defRPr>
            </a:lvl1pPr>
          </a:lstStyle>
          <a:p>
            <a:r>
              <a:rPr lang="en-CA" dirty="0"/>
              <a:t>Click to edit Master title style</a:t>
            </a:r>
          </a:p>
        </p:txBody>
      </p:sp>
      <p:sp>
        <p:nvSpPr>
          <p:cNvPr id="9" name="Espace réservé du contenu 8"/>
          <p:cNvSpPr>
            <a:spLocks noGrp="1"/>
          </p:cNvSpPr>
          <p:nvPr>
            <p:ph sz="quarter" idx="11"/>
          </p:nvPr>
        </p:nvSpPr>
        <p:spPr>
          <a:xfrm>
            <a:off x="479425" y="4281488"/>
            <a:ext cx="5094288" cy="1466850"/>
          </a:xfrm>
        </p:spPr>
        <p:txBody>
          <a:bodyPr/>
          <a:lstStyle>
            <a:lvl1pPr marL="0" indent="0">
              <a:buNone/>
              <a:defRPr sz="2000"/>
            </a:lvl1pPr>
          </a:lstStyle>
          <a:p>
            <a:pPr lvl="0"/>
            <a:r>
              <a:rPr lang="fr-FR" dirty="0" smtClean="0"/>
              <a:t>Cliquez pour modifier les styles du texte du masque</a:t>
            </a:r>
            <a:endParaRPr lang="en-CA" dirty="0"/>
          </a:p>
        </p:txBody>
      </p:sp>
      <p:sp>
        <p:nvSpPr>
          <p:cNvPr id="11" name="Espace réservé du contenu 10"/>
          <p:cNvSpPr>
            <a:spLocks noGrp="1"/>
          </p:cNvSpPr>
          <p:nvPr>
            <p:ph sz="quarter" idx="12"/>
          </p:nvPr>
        </p:nvSpPr>
        <p:spPr>
          <a:xfrm>
            <a:off x="2051650" y="6470041"/>
            <a:ext cx="5040806" cy="360363"/>
          </a:xfrm>
        </p:spPr>
        <p:txBody>
          <a:bodyPr anchor="ctr"/>
          <a:lstStyle>
            <a:lvl1pPr algn="ctr">
              <a:buNone/>
              <a:defRPr sz="1200">
                <a:solidFill>
                  <a:srgbClr val="FFFFCC"/>
                </a:solidFill>
              </a:defRPr>
            </a:lvl1pPr>
          </a:lstStyle>
          <a:p>
            <a:pPr lvl="0"/>
            <a:r>
              <a:rPr lang="fr-FR" dirty="0" smtClean="0"/>
              <a:t>Cliquez pour modifier les styles du texte du masque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27480" y="3507125"/>
            <a:ext cx="7772400" cy="1146045"/>
          </a:xfrm>
        </p:spPr>
        <p:txBody>
          <a:bodyPr anchor="b"/>
          <a:lstStyle>
            <a:lvl1pPr algn="l">
              <a:defRPr sz="2800" b="1" cap="all">
                <a:solidFill>
                  <a:schemeClr val="accent2"/>
                </a:solidFill>
              </a:defRPr>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827480" y="4725180"/>
            <a:ext cx="7772400" cy="1500187"/>
          </a:xfrm>
        </p:spPr>
        <p:txBody>
          <a:bodyPr/>
          <a:lstStyle>
            <a:lvl1pPr marL="179388" indent="-179388">
              <a:buClr>
                <a:schemeClr val="accent2"/>
              </a:buClr>
              <a:buFont typeface="Arial" pitchFamily="34" charset="0"/>
              <a:buChar char="•"/>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dirty="0" smtClean="0"/>
              <a:t>Cliquez pour modifier les styles du texte du masque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Rectangle 4"/>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p:txBody>
          <a:bodyPr/>
          <a:lstStyle>
            <a:lvl1pPr>
              <a:defRPr sz="2800" b="1">
                <a:solidFill>
                  <a:schemeClr val="accent2"/>
                </a:solidFill>
              </a:defRPr>
            </a:lvl1pPr>
          </a:lstStyle>
          <a:p>
            <a:r>
              <a:rPr lang="fr-FR" smtClean="0"/>
              <a:t>Cliquez pour modifier le style du titre</a:t>
            </a:r>
            <a:endParaRPr lang="en-CA"/>
          </a:p>
        </p:txBody>
      </p:sp>
      <p:sp>
        <p:nvSpPr>
          <p:cNvPr id="3" name="Espace réservé du contenu 2"/>
          <p:cNvSpPr>
            <a:spLocks noGrp="1"/>
          </p:cNvSpPr>
          <p:nvPr>
            <p:ph sz="half" idx="1"/>
          </p:nvPr>
        </p:nvSpPr>
        <p:spPr>
          <a:xfrm>
            <a:off x="455613" y="1190172"/>
            <a:ext cx="4105275"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4" name="Espace réservé du contenu 3"/>
          <p:cNvSpPr>
            <a:spLocks noGrp="1"/>
          </p:cNvSpPr>
          <p:nvPr>
            <p:ph sz="half" idx="2"/>
          </p:nvPr>
        </p:nvSpPr>
        <p:spPr>
          <a:xfrm>
            <a:off x="4713288" y="1190172"/>
            <a:ext cx="4106862" cy="5259842"/>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7" name="Rectangle 6"/>
          <p:cNvSpPr/>
          <p:nvPr userDrawn="1"/>
        </p:nvSpPr>
        <p:spPr bwMode="auto">
          <a:xfrm>
            <a:off x="434975" y="962025"/>
            <a:ext cx="8709025" cy="53975"/>
          </a:xfrm>
          <a:prstGeom prst="rect">
            <a:avLst/>
          </a:prstGeom>
          <a:solidFill>
            <a:schemeClr val="tx2">
              <a:lumMod val="40000"/>
              <a:lumOff val="60000"/>
            </a:schemeClr>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539440" y="260560"/>
            <a:ext cx="8229600" cy="581705"/>
          </a:xfrm>
        </p:spPr>
        <p:txBody>
          <a:bodyPr/>
          <a:lstStyle>
            <a:lvl1pPr>
              <a:defRPr sz="2800" b="1"/>
            </a:lvl1pPr>
          </a:lstStyle>
          <a:p>
            <a:r>
              <a:rPr lang="fr-FR" dirty="0" smtClean="0"/>
              <a:t>Cliquez pour modifier le style du titre</a:t>
            </a:r>
            <a:endParaRPr lang="en-CA" dirty="0"/>
          </a:p>
        </p:txBody>
      </p:sp>
      <p:sp>
        <p:nvSpPr>
          <p:cNvPr id="3" name="Espace réservé du texte 2"/>
          <p:cNvSpPr>
            <a:spLocks noGrp="1"/>
          </p:cNvSpPr>
          <p:nvPr>
            <p:ph type="body" idx="1"/>
          </p:nvPr>
        </p:nvSpPr>
        <p:spPr>
          <a:xfrm>
            <a:off x="457200" y="1340710"/>
            <a:ext cx="4040188"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4" name="Espace réservé du contenu 3"/>
          <p:cNvSpPr>
            <a:spLocks noGrp="1"/>
          </p:cNvSpPr>
          <p:nvPr>
            <p:ph sz="half" idx="2"/>
          </p:nvPr>
        </p:nvSpPr>
        <p:spPr>
          <a:xfrm>
            <a:off x="457200" y="2174874"/>
            <a:ext cx="4040188"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
        <p:nvSpPr>
          <p:cNvPr id="5" name="Espace réservé du texte 4"/>
          <p:cNvSpPr>
            <a:spLocks noGrp="1"/>
          </p:cNvSpPr>
          <p:nvPr>
            <p:ph type="body" sz="quarter" idx="3"/>
          </p:nvPr>
        </p:nvSpPr>
        <p:spPr>
          <a:xfrm>
            <a:off x="4645025" y="1340710"/>
            <a:ext cx="4041775" cy="834165"/>
          </a:xfrm>
        </p:spPr>
        <p:txBody>
          <a:bodyPr anchor="ct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dirty="0" smtClean="0"/>
              <a:t>Cliquez pour modifier les styles du texte du masque</a:t>
            </a:r>
          </a:p>
        </p:txBody>
      </p:sp>
      <p:sp>
        <p:nvSpPr>
          <p:cNvPr id="6" name="Espace réservé du contenu 5"/>
          <p:cNvSpPr>
            <a:spLocks noGrp="1"/>
          </p:cNvSpPr>
          <p:nvPr>
            <p:ph sz="quarter" idx="4"/>
          </p:nvPr>
        </p:nvSpPr>
        <p:spPr>
          <a:xfrm>
            <a:off x="4645025" y="2174874"/>
            <a:ext cx="4041775" cy="4278545"/>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Rectangle 2"/>
          <p:cNvSpPr/>
          <p:nvPr userDrawn="1"/>
        </p:nvSpPr>
        <p:spPr bwMode="auto">
          <a:xfrm>
            <a:off x="446088"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46222" y="116540"/>
            <a:ext cx="7769225" cy="745240"/>
          </a:xfrm>
        </p:spPr>
        <p:txBody>
          <a:bodyPr/>
          <a:lstStyle>
            <a:lvl1pPr>
              <a:defRPr sz="2800" b="1">
                <a:solidFill>
                  <a:schemeClr val="accent2"/>
                </a:solidFill>
              </a:defRPr>
            </a:lvl1pPr>
          </a:lstStyle>
          <a:p>
            <a:r>
              <a:rPr lang="fr-FR" dirty="0" smtClean="0"/>
              <a:t>Cliquez pour modifier le style du titre</a:t>
            </a:r>
            <a:endParaRPr lang="en-C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2_Titre et contenu">
    <p:spTree>
      <p:nvGrpSpPr>
        <p:cNvPr id="1" name=""/>
        <p:cNvGrpSpPr/>
        <p:nvPr/>
      </p:nvGrpSpPr>
      <p:grpSpPr>
        <a:xfrm>
          <a:off x="0" y="0"/>
          <a:ext cx="0" cy="0"/>
          <a:chOff x="0" y="0"/>
          <a:chExt cx="0" cy="0"/>
        </a:xfrm>
      </p:grpSpPr>
      <p:sp>
        <p:nvSpPr>
          <p:cNvPr id="4" name="Rectangle 3"/>
          <p:cNvSpPr/>
          <p:nvPr userDrawn="1"/>
        </p:nvSpPr>
        <p:spPr bwMode="auto">
          <a:xfrm>
            <a:off x="434975" y="962025"/>
            <a:ext cx="8709025" cy="53975"/>
          </a:xfrm>
          <a:prstGeom prst="rect">
            <a:avLst/>
          </a:prstGeom>
          <a:solidFill>
            <a:schemeClr val="tx1"/>
          </a:solidFill>
          <a:ln w="9525" cap="flat" cmpd="sng" algn="ctr">
            <a:solidFill>
              <a:schemeClr val="tx2">
                <a:lumMod val="40000"/>
                <a:lumOff val="60000"/>
              </a:schemeClr>
            </a:solidFill>
            <a:prstDash val="solid"/>
            <a:round/>
            <a:headEnd type="none" w="med" len="med"/>
            <a:tailEnd type="none" w="med" len="med"/>
          </a:ln>
          <a:effectLst/>
        </p:spPr>
        <p:txBody>
          <a:bodyPr wrap="none" anchor="ctr"/>
          <a:lstStyle/>
          <a:p>
            <a:pPr>
              <a:defRPr/>
            </a:pPr>
            <a:endParaRPr lang="en-CA">
              <a:cs typeface="+mn-cs"/>
            </a:endParaRPr>
          </a:p>
        </p:txBody>
      </p:sp>
      <p:sp>
        <p:nvSpPr>
          <p:cNvPr id="2" name="Titre 1"/>
          <p:cNvSpPr>
            <a:spLocks noGrp="1"/>
          </p:cNvSpPr>
          <p:nvPr>
            <p:ph type="title"/>
          </p:nvPr>
        </p:nvSpPr>
        <p:spPr>
          <a:xfrm>
            <a:off x="455613" y="120316"/>
            <a:ext cx="8359524" cy="724234"/>
          </a:xfrm>
        </p:spPr>
        <p:txBody>
          <a:bodyPr/>
          <a:lstStyle>
            <a:lvl1pPr>
              <a:defRPr sz="2800" b="1">
                <a:solidFill>
                  <a:schemeClr val="accent2"/>
                </a:solidFill>
              </a:defRPr>
            </a:lvl1pPr>
          </a:lstStyle>
          <a:p>
            <a:r>
              <a:rPr lang="fr-FR" dirty="0" smtClean="0"/>
              <a:t>Cliquez pour modifier le style du titre</a:t>
            </a:r>
            <a:endParaRPr lang="en-CA" dirty="0"/>
          </a:p>
        </p:txBody>
      </p:sp>
      <p:sp>
        <p:nvSpPr>
          <p:cNvPr id="3" name="Espace réservé du contenu 2"/>
          <p:cNvSpPr>
            <a:spLocks noGrp="1"/>
          </p:cNvSpPr>
          <p:nvPr>
            <p:ph idx="1"/>
          </p:nvPr>
        </p:nvSpPr>
        <p:spPr>
          <a:xfrm>
            <a:off x="455613" y="1175656"/>
            <a:ext cx="8364537" cy="5274357"/>
          </a:xfrm>
        </p:spPr>
        <p:txBody>
          <a:bodyPr/>
          <a:lstStyle>
            <a:lvl1pPr marL="265113" indent="-265113">
              <a:buClr>
                <a:schemeClr val="tx2">
                  <a:lumMod val="75000"/>
                </a:schemeClr>
              </a:buClr>
              <a:defRPr sz="2400"/>
            </a:lvl1pPr>
            <a:lvl2pPr marL="625475" indent="-279400">
              <a:buClr>
                <a:schemeClr val="accent2"/>
              </a:buClr>
              <a:buFont typeface="Wingdings" pitchFamily="2" charset="2"/>
              <a:buChar char="§"/>
              <a:defRPr sz="2000"/>
            </a:lvl2pPr>
            <a:lvl3pPr marL="901700" indent="-227013">
              <a:buClr>
                <a:schemeClr val="accent4">
                  <a:lumMod val="50000"/>
                </a:schemeClr>
              </a:buClr>
              <a:buFont typeface="Courier New" pitchFamily="49" charset="0"/>
              <a:buChar char="o"/>
              <a:defRPr sz="1800"/>
            </a:lvl3pPr>
            <a:lvl4pPr marL="1160463" indent="-241300">
              <a:buClr>
                <a:schemeClr val="accent1">
                  <a:lumMod val="75000"/>
                </a:schemeClr>
              </a:buClr>
              <a:buFont typeface="Wingdings" pitchFamily="2" charset="2"/>
              <a:buChar char="ü"/>
              <a:defRPr sz="1600"/>
            </a:lvl4pPr>
            <a:lvl5pPr marL="1431925" indent="-219075">
              <a:defRPr sz="1400"/>
            </a:lvl5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en-CA"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5613" y="387350"/>
            <a:ext cx="7769225" cy="4572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CA" smtClean="0"/>
              <a:t>Click to edit Master title style</a:t>
            </a:r>
          </a:p>
        </p:txBody>
      </p:sp>
      <p:sp>
        <p:nvSpPr>
          <p:cNvPr id="1027" name="Rectangle 3"/>
          <p:cNvSpPr>
            <a:spLocks noGrp="1" noChangeArrowheads="1"/>
          </p:cNvSpPr>
          <p:nvPr>
            <p:ph type="body" idx="1"/>
          </p:nvPr>
        </p:nvSpPr>
        <p:spPr bwMode="auto">
          <a:xfrm>
            <a:off x="455613" y="1089025"/>
            <a:ext cx="8364537" cy="5360988"/>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CA" smtClean="0"/>
          </a:p>
        </p:txBody>
      </p:sp>
      <p:sp>
        <p:nvSpPr>
          <p:cNvPr id="1044" name="Text Box 20"/>
          <p:cNvSpPr txBox="1">
            <a:spLocks noChangeArrowheads="1"/>
          </p:cNvSpPr>
          <p:nvPr userDrawn="1"/>
        </p:nvSpPr>
        <p:spPr bwMode="auto">
          <a:xfrm>
            <a:off x="8067675" y="6572250"/>
            <a:ext cx="998538" cy="274638"/>
          </a:xfrm>
          <a:prstGeom prst="rect">
            <a:avLst/>
          </a:prstGeom>
          <a:noFill/>
          <a:ln w="9525" algn="ctr">
            <a:noFill/>
            <a:miter lim="800000"/>
            <a:headEnd/>
            <a:tailEnd/>
          </a:ln>
          <a:effectLst/>
        </p:spPr>
        <p:txBody>
          <a:bodyPr anchor="b">
            <a:spAutoFit/>
          </a:bodyPr>
          <a:lstStyle/>
          <a:p>
            <a:pPr algn="r">
              <a:defRPr/>
            </a:pPr>
            <a:r>
              <a:rPr lang="en-US" sz="1200" b="0">
                <a:solidFill>
                  <a:srgbClr val="292929"/>
                </a:solidFill>
                <a:cs typeface="+mn-cs"/>
              </a:rPr>
              <a:t>Page </a:t>
            </a:r>
            <a:fld id="{E1E8B5EE-8532-45E6-92F0-DF9886218918}" type="slidenum">
              <a:rPr lang="en-US" sz="1200" b="0">
                <a:solidFill>
                  <a:srgbClr val="292929"/>
                </a:solidFill>
                <a:cs typeface="+mn-cs"/>
              </a:rPr>
              <a:pPr algn="r">
                <a:defRPr/>
              </a:pPr>
              <a:t>‹#›</a:t>
            </a:fld>
            <a:endParaRPr lang="en-CA" sz="1200">
              <a:solidFill>
                <a:srgbClr val="292929"/>
              </a:solidFill>
              <a:cs typeface="+mn-cs"/>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2" r:id="rId4"/>
    <p:sldLayoutId id="2147483666" r:id="rId5"/>
    <p:sldLayoutId id="2147483667" r:id="rId6"/>
    <p:sldLayoutId id="2147483668" r:id="rId7"/>
    <p:sldLayoutId id="2147483669" r:id="rId8"/>
    <p:sldLayoutId id="2147483661" r:id="rId9"/>
    <p:sldLayoutId id="2147483660" r:id="rId10"/>
    <p:sldLayoutId id="2147483659" r:id="rId11"/>
    <p:sldLayoutId id="2147483658" r:id="rId12"/>
    <p:sldLayoutId id="2147483657" r:id="rId13"/>
    <p:sldLayoutId id="2147483656" r:id="rId14"/>
  </p:sldLayoutIdLst>
  <p:txStyles>
    <p:titleStyle>
      <a:lvl1pPr algn="l" rtl="0" eaLnBrk="0" fontAlgn="base" hangingPunct="0">
        <a:spcBef>
          <a:spcPct val="0"/>
        </a:spcBef>
        <a:spcAft>
          <a:spcPct val="0"/>
        </a:spcAft>
        <a:defRPr sz="2900">
          <a:solidFill>
            <a:srgbClr val="00528B"/>
          </a:solidFill>
          <a:latin typeface="+mj-lt"/>
          <a:ea typeface="+mj-ea"/>
          <a:cs typeface="+mj-cs"/>
        </a:defRPr>
      </a:lvl1pPr>
      <a:lvl2pPr algn="l" rtl="0" eaLnBrk="0" fontAlgn="base" hangingPunct="0">
        <a:spcBef>
          <a:spcPct val="0"/>
        </a:spcBef>
        <a:spcAft>
          <a:spcPct val="0"/>
        </a:spcAft>
        <a:defRPr sz="2900">
          <a:solidFill>
            <a:srgbClr val="00528B"/>
          </a:solidFill>
          <a:latin typeface="Verdana" pitchFamily="34" charset="0"/>
        </a:defRPr>
      </a:lvl2pPr>
      <a:lvl3pPr algn="l" rtl="0" eaLnBrk="0" fontAlgn="base" hangingPunct="0">
        <a:spcBef>
          <a:spcPct val="0"/>
        </a:spcBef>
        <a:spcAft>
          <a:spcPct val="0"/>
        </a:spcAft>
        <a:defRPr sz="2900">
          <a:solidFill>
            <a:srgbClr val="00528B"/>
          </a:solidFill>
          <a:latin typeface="Verdana" pitchFamily="34" charset="0"/>
        </a:defRPr>
      </a:lvl3pPr>
      <a:lvl4pPr algn="l" rtl="0" eaLnBrk="0" fontAlgn="base" hangingPunct="0">
        <a:spcBef>
          <a:spcPct val="0"/>
        </a:spcBef>
        <a:spcAft>
          <a:spcPct val="0"/>
        </a:spcAft>
        <a:defRPr sz="2900">
          <a:solidFill>
            <a:srgbClr val="00528B"/>
          </a:solidFill>
          <a:latin typeface="Verdana" pitchFamily="34" charset="0"/>
        </a:defRPr>
      </a:lvl4pPr>
      <a:lvl5pPr algn="l" rtl="0" eaLnBrk="0" fontAlgn="base" hangingPunct="0">
        <a:spcBef>
          <a:spcPct val="0"/>
        </a:spcBef>
        <a:spcAft>
          <a:spcPct val="0"/>
        </a:spcAft>
        <a:defRPr sz="2900">
          <a:solidFill>
            <a:srgbClr val="00528B"/>
          </a:solidFill>
          <a:latin typeface="Verdana" pitchFamily="34" charset="0"/>
        </a:defRPr>
      </a:lvl5pPr>
      <a:lvl6pPr marL="457200" algn="l" rtl="0" fontAlgn="base">
        <a:spcBef>
          <a:spcPct val="0"/>
        </a:spcBef>
        <a:spcAft>
          <a:spcPct val="0"/>
        </a:spcAft>
        <a:defRPr sz="2900">
          <a:solidFill>
            <a:schemeClr val="tx2"/>
          </a:solidFill>
          <a:latin typeface="Verdana" pitchFamily="34" charset="0"/>
        </a:defRPr>
      </a:lvl6pPr>
      <a:lvl7pPr marL="914400" algn="l" rtl="0" fontAlgn="base">
        <a:spcBef>
          <a:spcPct val="0"/>
        </a:spcBef>
        <a:spcAft>
          <a:spcPct val="0"/>
        </a:spcAft>
        <a:defRPr sz="2900">
          <a:solidFill>
            <a:schemeClr val="tx2"/>
          </a:solidFill>
          <a:latin typeface="Verdana" pitchFamily="34" charset="0"/>
        </a:defRPr>
      </a:lvl7pPr>
      <a:lvl8pPr marL="1371600" algn="l" rtl="0" fontAlgn="base">
        <a:spcBef>
          <a:spcPct val="0"/>
        </a:spcBef>
        <a:spcAft>
          <a:spcPct val="0"/>
        </a:spcAft>
        <a:defRPr sz="2900">
          <a:solidFill>
            <a:schemeClr val="tx2"/>
          </a:solidFill>
          <a:latin typeface="Verdana" pitchFamily="34" charset="0"/>
        </a:defRPr>
      </a:lvl8pPr>
      <a:lvl9pPr marL="1828800" algn="l" rtl="0" fontAlgn="base">
        <a:spcBef>
          <a:spcPct val="0"/>
        </a:spcBef>
        <a:spcAft>
          <a:spcPct val="0"/>
        </a:spcAft>
        <a:defRPr sz="2900">
          <a:solidFill>
            <a:schemeClr val="tx2"/>
          </a:solidFill>
          <a:latin typeface="Verdana" pitchFamily="34" charset="0"/>
        </a:defRPr>
      </a:lvl9pPr>
    </p:titleStyle>
    <p:bodyStyle>
      <a:lvl1pPr marL="231775" indent="-231775" algn="l" rtl="0" eaLnBrk="0" fontAlgn="base" hangingPunct="0">
        <a:spcBef>
          <a:spcPct val="20000"/>
        </a:spcBef>
        <a:spcAft>
          <a:spcPct val="0"/>
        </a:spcAft>
        <a:buChar char="•"/>
        <a:defRPr sz="2400">
          <a:solidFill>
            <a:srgbClr val="292929"/>
          </a:solidFill>
          <a:latin typeface="+mn-lt"/>
          <a:ea typeface="+mn-ea"/>
          <a:cs typeface="+mn-cs"/>
        </a:defRPr>
      </a:lvl1pPr>
      <a:lvl2pPr marL="623888" indent="-277813" algn="l" rtl="0" eaLnBrk="0" fontAlgn="base" hangingPunct="0">
        <a:spcBef>
          <a:spcPct val="20000"/>
        </a:spcBef>
        <a:spcAft>
          <a:spcPct val="0"/>
        </a:spcAft>
        <a:buChar char="•"/>
        <a:defRPr sz="2000">
          <a:solidFill>
            <a:srgbClr val="292929"/>
          </a:solidFill>
          <a:latin typeface="+mn-lt"/>
        </a:defRPr>
      </a:lvl2pPr>
      <a:lvl3pPr marL="965200" indent="-227013" algn="l" rtl="0" eaLnBrk="0" fontAlgn="base" hangingPunct="0">
        <a:spcBef>
          <a:spcPct val="20000"/>
        </a:spcBef>
        <a:spcAft>
          <a:spcPct val="0"/>
        </a:spcAft>
        <a:buFont typeface="Verdana" pitchFamily="34" charset="0"/>
        <a:buChar char="−"/>
        <a:defRPr>
          <a:solidFill>
            <a:srgbClr val="292929"/>
          </a:solidFill>
          <a:latin typeface="+mn-lt"/>
        </a:defRPr>
      </a:lvl3pPr>
      <a:lvl4pPr marL="1320800" indent="-241300" algn="l" rtl="0" eaLnBrk="0" fontAlgn="base" hangingPunct="0">
        <a:spcBef>
          <a:spcPct val="20000"/>
        </a:spcBef>
        <a:spcAft>
          <a:spcPct val="0"/>
        </a:spcAft>
        <a:buChar char="•"/>
        <a:defRPr sz="1600">
          <a:solidFill>
            <a:srgbClr val="292929"/>
          </a:solidFill>
          <a:latin typeface="+mn-lt"/>
        </a:defRPr>
      </a:lvl4pPr>
      <a:lvl5pPr marL="1712913" indent="-219075" algn="l" rtl="0" eaLnBrk="0" fontAlgn="base" hangingPunct="0">
        <a:spcBef>
          <a:spcPct val="20000"/>
        </a:spcBef>
        <a:spcAft>
          <a:spcPct val="0"/>
        </a:spcAft>
        <a:buFont typeface="Verdana" pitchFamily="34" charset="0"/>
        <a:buChar char="-"/>
        <a:defRPr sz="1600">
          <a:solidFill>
            <a:srgbClr val="292929"/>
          </a:solidFill>
          <a:latin typeface="+mn-lt"/>
        </a:defRPr>
      </a:lvl5pPr>
      <a:lvl6pPr marL="2170113" indent="-219075" algn="l" rtl="0" fontAlgn="base">
        <a:spcBef>
          <a:spcPct val="20000"/>
        </a:spcBef>
        <a:spcAft>
          <a:spcPct val="0"/>
        </a:spcAft>
        <a:buFont typeface="Verdana" pitchFamily="34" charset="0"/>
        <a:buChar char="-"/>
        <a:defRPr sz="1900">
          <a:solidFill>
            <a:srgbClr val="292929"/>
          </a:solidFill>
          <a:latin typeface="+mn-lt"/>
        </a:defRPr>
      </a:lvl6pPr>
      <a:lvl7pPr marL="2627313" indent="-219075" algn="l" rtl="0" fontAlgn="base">
        <a:spcBef>
          <a:spcPct val="20000"/>
        </a:spcBef>
        <a:spcAft>
          <a:spcPct val="0"/>
        </a:spcAft>
        <a:buFont typeface="Verdana" pitchFamily="34" charset="0"/>
        <a:buChar char="-"/>
        <a:defRPr sz="1900">
          <a:solidFill>
            <a:srgbClr val="292929"/>
          </a:solidFill>
          <a:latin typeface="+mn-lt"/>
        </a:defRPr>
      </a:lvl7pPr>
      <a:lvl8pPr marL="3084513" indent="-219075" algn="l" rtl="0" fontAlgn="base">
        <a:spcBef>
          <a:spcPct val="20000"/>
        </a:spcBef>
        <a:spcAft>
          <a:spcPct val="0"/>
        </a:spcAft>
        <a:buFont typeface="Verdana" pitchFamily="34" charset="0"/>
        <a:buChar char="-"/>
        <a:defRPr sz="1900">
          <a:solidFill>
            <a:srgbClr val="292929"/>
          </a:solidFill>
          <a:latin typeface="+mn-lt"/>
        </a:defRPr>
      </a:lvl8pPr>
      <a:lvl9pPr marL="3541713" indent="-219075" algn="l" rtl="0" fontAlgn="base">
        <a:spcBef>
          <a:spcPct val="20000"/>
        </a:spcBef>
        <a:spcAft>
          <a:spcPct val="0"/>
        </a:spcAft>
        <a:buFont typeface="Verdana" pitchFamily="34" charset="0"/>
        <a:buChar char="-"/>
        <a:defRPr sz="1900">
          <a:solidFill>
            <a:srgbClr val="29292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iki.hl7.org/index.php?title=Care_Plan_Initiative_project_2011" TargetMode="External"/><Relationship Id="rId3"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re 1"/>
          <p:cNvSpPr>
            <a:spLocks noGrp="1"/>
          </p:cNvSpPr>
          <p:nvPr>
            <p:ph type="ctrTitle"/>
          </p:nvPr>
        </p:nvSpPr>
        <p:spPr>
          <a:xfrm>
            <a:off x="755650" y="2708275"/>
            <a:ext cx="7488860" cy="1152525"/>
          </a:xfrm>
        </p:spPr>
        <p:txBody>
          <a:bodyPr/>
          <a:lstStyle/>
          <a:p>
            <a:r>
              <a:rPr lang="en-CA" sz="2800" dirty="0" smtClean="0"/>
              <a:t>Care Plan (CP) Team Meeting </a:t>
            </a:r>
            <a:br>
              <a:rPr lang="en-CA" sz="2800" dirty="0" smtClean="0"/>
            </a:br>
            <a:r>
              <a:rPr lang="en-CA" sz="2000" dirty="0" smtClean="0"/>
              <a:t>60 minutes</a:t>
            </a:r>
            <a:endParaRPr lang="en-CA" sz="2800" dirty="0" smtClean="0"/>
          </a:p>
        </p:txBody>
      </p:sp>
      <p:sp>
        <p:nvSpPr>
          <p:cNvPr id="9219" name="Espace réservé du contenu 2"/>
          <p:cNvSpPr>
            <a:spLocks noGrp="1"/>
          </p:cNvSpPr>
          <p:nvPr>
            <p:ph sz="quarter" idx="11"/>
          </p:nvPr>
        </p:nvSpPr>
        <p:spPr>
          <a:xfrm>
            <a:off x="766763" y="4365130"/>
            <a:ext cx="7693025" cy="2016620"/>
          </a:xfrm>
        </p:spPr>
        <p:txBody>
          <a:bodyPr/>
          <a:lstStyle/>
          <a:p>
            <a:pPr>
              <a:defRPr/>
            </a:pPr>
            <a:r>
              <a:rPr lang="en-CA" sz="1600" dirty="0" smtClean="0"/>
              <a:t>André Boudreau </a:t>
            </a:r>
            <a:r>
              <a:rPr lang="en-CA" sz="1050" dirty="0" smtClean="0"/>
              <a:t>(a.boudreau@boroan.ca)</a:t>
            </a:r>
            <a:endParaRPr lang="en-CA" sz="1600" dirty="0" smtClean="0"/>
          </a:p>
          <a:p>
            <a:pPr>
              <a:defRPr/>
            </a:pPr>
            <a:r>
              <a:rPr lang="en-CA" sz="1600" dirty="0" smtClean="0"/>
              <a:t>Laura Heermann Langford </a:t>
            </a:r>
            <a:r>
              <a:rPr lang="en-CA" sz="1050" dirty="0" smtClean="0"/>
              <a:t>(Laura.Heermann@imail.org)</a:t>
            </a:r>
            <a:endParaRPr lang="en-CA" sz="1600" dirty="0" smtClean="0"/>
          </a:p>
          <a:p>
            <a:pPr>
              <a:defRPr/>
            </a:pPr>
            <a:r>
              <a:rPr lang="en-CA" sz="1600" dirty="0" smtClean="0"/>
              <a:t>Stephen Chu </a:t>
            </a:r>
            <a:r>
              <a:rPr lang="en-CA" sz="1100" dirty="0" smtClean="0"/>
              <a:t>(stephen.chu@nehta.gov.au)</a:t>
            </a:r>
          </a:p>
          <a:p>
            <a:pPr>
              <a:defRPr/>
            </a:pPr>
            <a:endParaRPr lang="en-CA" sz="1100" dirty="0" smtClean="0"/>
          </a:p>
          <a:p>
            <a:pPr>
              <a:defRPr/>
            </a:pPr>
            <a:r>
              <a:rPr lang="en-CA" sz="1600" dirty="0" smtClean="0"/>
              <a:t>2011</a:t>
            </a:r>
            <a:r>
              <a:rPr lang="en-CA" sz="1600" dirty="0" smtClean="0"/>
              <a:t>-</a:t>
            </a:r>
            <a:r>
              <a:rPr lang="en-CA" sz="1600" dirty="0" smtClean="0"/>
              <a:t>11-09</a:t>
            </a:r>
            <a:endParaRPr lang="en-CA" sz="1600" dirty="0" smtClean="0"/>
          </a:p>
          <a:p>
            <a:pPr>
              <a:defRPr/>
            </a:pPr>
            <a:r>
              <a:rPr lang="en-CA" sz="1400" b="1" dirty="0" smtClean="0"/>
              <a:t>Care Plan wiki:</a:t>
            </a:r>
            <a:r>
              <a:rPr lang="en-CA" sz="1400" dirty="0" smtClean="0"/>
              <a:t> </a:t>
            </a:r>
            <a:r>
              <a:rPr lang="en-CA" sz="1100" dirty="0" smtClean="0">
                <a:hlinkClick r:id="rId2"/>
              </a:rPr>
              <a:t>http://wiki.hl7.org/index.php?title=Care_Plan_Initiative_project_2011</a:t>
            </a:r>
            <a:endParaRPr lang="en-CA" sz="1100" dirty="0" smtClean="0"/>
          </a:p>
        </p:txBody>
      </p:sp>
      <p:sp>
        <p:nvSpPr>
          <p:cNvPr id="18435" name="Espace réservé du contenu 3"/>
          <p:cNvSpPr>
            <a:spLocks noGrp="1"/>
          </p:cNvSpPr>
          <p:nvPr>
            <p:ph sz="quarter" idx="12"/>
          </p:nvPr>
        </p:nvSpPr>
        <p:spPr>
          <a:xfrm>
            <a:off x="2051050" y="6470650"/>
            <a:ext cx="5041900" cy="360363"/>
          </a:xfrm>
        </p:spPr>
        <p:txBody>
          <a:bodyPr/>
          <a:lstStyle/>
          <a:p>
            <a:r>
              <a:rPr lang="en-CA" smtClean="0"/>
              <a:t>HL7 Patient Care Work Group</a:t>
            </a:r>
          </a:p>
        </p:txBody>
      </p:sp>
      <p:pic>
        <p:nvPicPr>
          <p:cNvPr id="18436" name="Image 4" descr="HL7_International_Logo_small.jpg"/>
          <p:cNvPicPr>
            <a:picLocks noChangeAspect="1"/>
          </p:cNvPicPr>
          <p:nvPr/>
        </p:nvPicPr>
        <p:blipFill>
          <a:blip r:embed="rId3" cstate="print"/>
          <a:srcRect/>
          <a:stretch>
            <a:fillRect/>
          </a:stretch>
        </p:blipFill>
        <p:spPr bwMode="auto">
          <a:xfrm>
            <a:off x="723900" y="458788"/>
            <a:ext cx="647700" cy="665162"/>
          </a:xfrm>
          <a:prstGeom prst="rect">
            <a:avLst/>
          </a:prstGeom>
          <a:noFill/>
          <a:ln w="9525">
            <a:noFill/>
            <a:miter lim="800000"/>
            <a:headEnd/>
            <a:tailEnd/>
          </a:ln>
        </p:spPr>
      </p:pic>
      <p:sp>
        <p:nvSpPr>
          <p:cNvPr id="7" name="ZoneTexte 6"/>
          <p:cNvSpPr txBox="1"/>
          <p:nvPr/>
        </p:nvSpPr>
        <p:spPr>
          <a:xfrm>
            <a:off x="653640" y="1364551"/>
            <a:ext cx="2680990" cy="1384995"/>
          </a:xfrm>
          <a:prstGeom prst="rect">
            <a:avLst/>
          </a:prstGeom>
          <a:noFill/>
        </p:spPr>
        <p:txBody>
          <a:bodyPr wrap="none" rtlCol="0">
            <a:spAutoFit/>
          </a:bodyPr>
          <a:lstStyle/>
          <a:p>
            <a:r>
              <a:rPr lang="fr-CA" sz="1200" dirty="0" smtClean="0">
                <a:solidFill>
                  <a:schemeClr val="tx1"/>
                </a:solidFill>
              </a:rPr>
              <a:t>To </a:t>
            </a:r>
            <a:r>
              <a:rPr lang="fr-CA" sz="1200" dirty="0" err="1" smtClean="0">
                <a:solidFill>
                  <a:schemeClr val="tx1"/>
                </a:solidFill>
              </a:rPr>
              <a:t>join</a:t>
            </a:r>
            <a:r>
              <a:rPr lang="fr-CA" sz="1200" dirty="0" smtClean="0">
                <a:solidFill>
                  <a:schemeClr val="tx1"/>
                </a:solidFill>
              </a:rPr>
              <a:t> the meeting:</a:t>
            </a:r>
          </a:p>
          <a:p>
            <a:endParaRPr lang="fr-CA" sz="1200" dirty="0" smtClean="0">
              <a:solidFill>
                <a:schemeClr val="tx1"/>
              </a:solidFill>
            </a:endParaRPr>
          </a:p>
          <a:p>
            <a:r>
              <a:rPr lang="fr-CA" sz="1200" dirty="0" smtClean="0">
                <a:solidFill>
                  <a:schemeClr val="tx1"/>
                </a:solidFill>
              </a:rPr>
              <a:t>Phone </a:t>
            </a:r>
            <a:r>
              <a:rPr lang="fr-CA" sz="1200" dirty="0" err="1" smtClean="0">
                <a:solidFill>
                  <a:schemeClr val="tx1"/>
                </a:solidFill>
              </a:rPr>
              <a:t>Number</a:t>
            </a:r>
            <a:r>
              <a:rPr lang="fr-CA" sz="1200" dirty="0" smtClean="0">
                <a:solidFill>
                  <a:schemeClr val="tx1"/>
                </a:solidFill>
              </a:rPr>
              <a:t>: +1 770-657-9270</a:t>
            </a:r>
            <a:br>
              <a:rPr lang="fr-CA" sz="1200" dirty="0" smtClean="0">
                <a:solidFill>
                  <a:schemeClr val="tx1"/>
                </a:solidFill>
              </a:rPr>
            </a:br>
            <a:r>
              <a:rPr lang="fr-CA" sz="1200" dirty="0" smtClean="0">
                <a:solidFill>
                  <a:schemeClr val="tx1"/>
                </a:solidFill>
              </a:rPr>
              <a:t>Participant </a:t>
            </a:r>
            <a:r>
              <a:rPr lang="fr-CA" sz="1200" dirty="0" err="1" smtClean="0">
                <a:solidFill>
                  <a:schemeClr val="tx1"/>
                </a:solidFill>
              </a:rPr>
              <a:t>Passcode</a:t>
            </a:r>
            <a:r>
              <a:rPr lang="fr-CA" sz="1200" dirty="0" smtClean="0">
                <a:solidFill>
                  <a:schemeClr val="tx1"/>
                </a:solidFill>
              </a:rPr>
              <a:t>: 943377 </a:t>
            </a:r>
          </a:p>
          <a:p>
            <a:r>
              <a:rPr lang="fr-CA" sz="1200" dirty="0" err="1" smtClean="0">
                <a:solidFill>
                  <a:schemeClr val="tx1"/>
                </a:solidFill>
              </a:rPr>
              <a:t>WebEx</a:t>
            </a:r>
            <a:r>
              <a:rPr lang="fr-CA" sz="1200" dirty="0" smtClean="0">
                <a:solidFill>
                  <a:schemeClr val="tx1"/>
                </a:solidFill>
              </a:rPr>
              <a:t> </a:t>
            </a:r>
            <a:r>
              <a:rPr lang="fr-CA" sz="1200" dirty="0" err="1" smtClean="0">
                <a:solidFill>
                  <a:schemeClr val="tx1"/>
                </a:solidFill>
              </a:rPr>
              <a:t>link</a:t>
            </a:r>
            <a:r>
              <a:rPr lang="fr-CA" sz="1200" dirty="0" smtClean="0">
                <a:solidFill>
                  <a:schemeClr val="tx1"/>
                </a:solidFill>
              </a:rPr>
              <a:t> for Sept to </a:t>
            </a:r>
            <a:r>
              <a:rPr lang="fr-CA" sz="1200" dirty="0" err="1" smtClean="0">
                <a:solidFill>
                  <a:schemeClr val="tx1"/>
                </a:solidFill>
              </a:rPr>
              <a:t>december</a:t>
            </a:r>
            <a:r>
              <a:rPr lang="fr-CA" sz="1200" dirty="0" smtClean="0">
                <a:solidFill>
                  <a:schemeClr val="tx1"/>
                </a:solidFill>
              </a:rPr>
              <a:t>: </a:t>
            </a:r>
            <a:endParaRPr lang="fr-CA" dirty="0" smtClean="0"/>
          </a:p>
          <a:p>
            <a:endParaRPr lang="fr-CA" sz="1200" dirty="0" smtClean="0">
              <a:solidFill>
                <a:schemeClr val="tx1"/>
              </a:solidFill>
            </a:endParaRPr>
          </a:p>
          <a:p>
            <a:endParaRPr lang="en-CA" sz="1200" b="0" i="1" u="sng" dirty="0" smtClean="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Agenda for </a:t>
            </a:r>
            <a:r>
              <a:rPr lang="en-CA" dirty="0" smtClean="0"/>
              <a:t>Nov 9</a:t>
            </a:r>
            <a:endParaRPr lang="en-US" dirty="0"/>
          </a:p>
        </p:txBody>
      </p:sp>
      <p:sp>
        <p:nvSpPr>
          <p:cNvPr id="3" name="Espace réservé du contenu 2"/>
          <p:cNvSpPr>
            <a:spLocks noGrp="1"/>
          </p:cNvSpPr>
          <p:nvPr>
            <p:ph idx="1"/>
          </p:nvPr>
        </p:nvSpPr>
        <p:spPr/>
        <p:txBody>
          <a:bodyPr/>
          <a:lstStyle/>
          <a:p>
            <a:r>
              <a:rPr lang="en-CA" sz="1800" dirty="0" smtClean="0"/>
              <a:t>Minutes of </a:t>
            </a:r>
            <a:r>
              <a:rPr lang="en-CA" sz="1800" dirty="0" smtClean="0"/>
              <a:t>Sept 28</a:t>
            </a:r>
            <a:endParaRPr lang="en-CA" sz="1800" dirty="0" smtClean="0"/>
          </a:p>
          <a:p>
            <a:r>
              <a:rPr lang="en-US" sz="1800" dirty="0" smtClean="0"/>
              <a:t>Perinatology Storyboard</a:t>
            </a:r>
          </a:p>
          <a:p>
            <a:r>
              <a:rPr lang="en-US" sz="1800" dirty="0" smtClean="0"/>
              <a:t>Care goals</a:t>
            </a:r>
          </a:p>
          <a:p>
            <a:endParaRPr lang="en-CA" sz="1600" dirty="0" smtClean="0"/>
          </a:p>
          <a:p>
            <a:endParaRPr lang="en-US" sz="18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CA" dirty="0" smtClean="0"/>
              <a:t>Future Agenda Items</a:t>
            </a:r>
            <a:endParaRPr lang="en-US" dirty="0"/>
          </a:p>
        </p:txBody>
      </p:sp>
      <p:sp>
        <p:nvSpPr>
          <p:cNvPr id="3" name="Espace réservé du contenu 2"/>
          <p:cNvSpPr>
            <a:spLocks noGrp="1"/>
          </p:cNvSpPr>
          <p:nvPr>
            <p:ph idx="1"/>
          </p:nvPr>
        </p:nvSpPr>
        <p:spPr/>
        <p:txBody>
          <a:bodyPr/>
          <a:lstStyle/>
          <a:p>
            <a:r>
              <a:rPr lang="en-US" sz="1800" dirty="0" smtClean="0"/>
              <a:t>Final review of Perinatology SB (Laura)</a:t>
            </a:r>
          </a:p>
          <a:p>
            <a:r>
              <a:rPr lang="en-US" sz="1800" dirty="0" smtClean="0"/>
              <a:t>Review of Home Care SB (André/Danny)</a:t>
            </a:r>
          </a:p>
          <a:p>
            <a:r>
              <a:rPr lang="en-US" sz="1800" dirty="0" smtClean="0"/>
              <a:t>Clinical validation of storyboards in October (André)</a:t>
            </a:r>
          </a:p>
          <a:p>
            <a:pPr lvl="1"/>
            <a:r>
              <a:rPr lang="en-US" sz="1600" dirty="0" smtClean="0"/>
              <a:t>Perinatology</a:t>
            </a:r>
          </a:p>
          <a:p>
            <a:pPr lvl="1"/>
            <a:r>
              <a:rPr lang="en-US" sz="1600" dirty="0" smtClean="0"/>
              <a:t>Home Care (3 home care nurses in Canada recruited)</a:t>
            </a:r>
          </a:p>
          <a:p>
            <a:r>
              <a:rPr lang="en-US" sz="1800" dirty="0" smtClean="0"/>
              <a:t>Other storyboards</a:t>
            </a:r>
          </a:p>
          <a:p>
            <a:pPr lvl="1"/>
            <a:r>
              <a:rPr lang="en-US" sz="1600" dirty="0" smtClean="0"/>
              <a:t>Chronic care (Stephen)</a:t>
            </a:r>
          </a:p>
          <a:p>
            <a:r>
              <a:rPr lang="en-US" sz="1800" dirty="0" smtClean="0"/>
              <a:t>Roadmap for Oct to Dec. (André)</a:t>
            </a:r>
          </a:p>
          <a:p>
            <a:r>
              <a:rPr lang="en-US" sz="1800" dirty="0" smtClean="0"/>
              <a:t>Decide on future meetings and roles</a:t>
            </a:r>
          </a:p>
          <a:p>
            <a:pPr lvl="1"/>
            <a:r>
              <a:rPr lang="en-US" sz="1600" dirty="0" smtClean="0"/>
              <a:t>Every 2 weeks as in the summer</a:t>
            </a:r>
          </a:p>
          <a:p>
            <a:r>
              <a:rPr lang="en-CA" sz="1800" dirty="0" smtClean="0"/>
              <a:t>If time permits: Storyboard document introduction (Andre)</a:t>
            </a:r>
          </a:p>
          <a:p>
            <a:pPr lvl="1"/>
            <a:r>
              <a:rPr lang="en-CA" sz="1600" dirty="0" smtClean="0"/>
              <a:t>Purpose, scope, guidelines, structure, quality criteria</a:t>
            </a:r>
          </a:p>
          <a:p>
            <a:endParaRPr lang="en-US" sz="18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re 1"/>
          <p:cNvSpPr>
            <a:spLocks noGrp="1"/>
          </p:cNvSpPr>
          <p:nvPr>
            <p:ph type="title"/>
          </p:nvPr>
        </p:nvSpPr>
        <p:spPr>
          <a:xfrm>
            <a:off x="455613" y="120650"/>
            <a:ext cx="8359775" cy="723900"/>
          </a:xfrm>
        </p:spPr>
        <p:txBody>
          <a:bodyPr/>
          <a:lstStyle/>
          <a:p>
            <a:r>
              <a:rPr lang="en-CA" sz="2400" dirty="0" smtClean="0"/>
              <a:t>Participants- </a:t>
            </a:r>
            <a:r>
              <a:rPr lang="en-CA" sz="2400" dirty="0" err="1" smtClean="0"/>
              <a:t>Meetg</a:t>
            </a:r>
            <a:r>
              <a:rPr lang="en-CA" sz="2400" dirty="0" smtClean="0"/>
              <a:t> of 2011-09-28 p1</a:t>
            </a:r>
          </a:p>
        </p:txBody>
      </p:sp>
      <p:graphicFrame>
        <p:nvGraphicFramePr>
          <p:cNvPr id="7" name="Tableau 6"/>
          <p:cNvGraphicFramePr>
            <a:graphicFrameLocks noGrp="1"/>
          </p:cNvGraphicFramePr>
          <p:nvPr>
            <p:extLst>
              <p:ext uri="{D42A27DB-BD31-4B8C-83A1-F6EECF244321}">
                <p14:modId xmlns:p14="http://schemas.microsoft.com/office/powerpoint/2010/main" val="2728714838"/>
              </p:ext>
            </p:extLst>
          </p:nvPr>
        </p:nvGraphicFramePr>
        <p:xfrm>
          <a:off x="250825" y="836613"/>
          <a:ext cx="8713785" cy="5668396"/>
        </p:xfrm>
        <a:graphic>
          <a:graphicData uri="http://schemas.openxmlformats.org/drawingml/2006/table">
            <a:tbl>
              <a:tblPr firstRow="1" bandRow="1">
                <a:tableStyleId>{5C22544A-7EE6-4342-B048-85BDC9FD1C3A}</a:tableStyleId>
              </a:tblPr>
              <a:tblGrid>
                <a:gridCol w="1512785"/>
                <a:gridCol w="2088290"/>
                <a:gridCol w="504070"/>
                <a:gridCol w="432060"/>
                <a:gridCol w="4176580"/>
              </a:tblGrid>
              <a:tr h="216223">
                <a:tc>
                  <a:txBody>
                    <a:bodyPr/>
                    <a:lstStyle/>
                    <a:p>
                      <a:pPr algn="ctr"/>
                      <a:r>
                        <a:rPr lang="en-CA" sz="900" dirty="0" smtClean="0">
                          <a:solidFill>
                            <a:schemeClr val="tx1"/>
                          </a:solidFill>
                        </a:rPr>
                        <a:t>Name</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email</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Notes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957">
                <a:tc>
                  <a:txBody>
                    <a:bodyPr/>
                    <a:lstStyle/>
                    <a:p>
                      <a:r>
                        <a:rPr lang="en-CA" sz="900" dirty="0" smtClean="0">
                          <a:solidFill>
                            <a:schemeClr val="tx1"/>
                          </a:solidFill>
                        </a:rPr>
                        <a:t>André Boudreau</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a.boudreau@boroan.ca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Co-Lead- Care Plan initiative/HL7 Patient Care WG. B.Sc.(Physics), MBA. Owner Boroan Inc.  Management </a:t>
                      </a:r>
                      <a:r>
                        <a:rPr lang="en-CA" sz="600" dirty="0" err="1" smtClean="0">
                          <a:solidFill>
                            <a:schemeClr val="tx1"/>
                          </a:solidFill>
                        </a:rPr>
                        <a:t>Consultin</a:t>
                      </a:r>
                      <a:r>
                        <a:rPr lang="en-CA" sz="600" dirty="0" smtClean="0">
                          <a:solidFill>
                            <a:schemeClr val="tx1"/>
                          </a:solidFill>
                        </a:rPr>
                        <a:t>. </a:t>
                      </a:r>
                      <a:r>
                        <a:rPr lang="en-CA" sz="600" kern="1200" dirty="0" smtClean="0">
                          <a:solidFill>
                            <a:schemeClr val="tx1"/>
                          </a:solidFill>
                          <a:latin typeface="+mn-lt"/>
                          <a:ea typeface="+mn-ea"/>
                          <a:cs typeface="+mn-cs"/>
                        </a:rPr>
                        <a:t>Chair,  Individual Care pan Canadian Standards Collaborative Working Group (SCWG). </a:t>
                      </a:r>
                      <a:r>
                        <a:rPr lang="en-CA" sz="600" kern="1200" dirty="0" err="1" smtClean="0">
                          <a:solidFill>
                            <a:schemeClr val="tx1"/>
                          </a:solidFill>
                          <a:latin typeface="+mn-lt"/>
                          <a:ea typeface="+mn-ea"/>
                          <a:cs typeface="+mn-cs"/>
                        </a:rPr>
                        <a:t>Sr</a:t>
                      </a:r>
                      <a:r>
                        <a:rPr lang="en-CA" sz="600" kern="1200" dirty="0" smtClean="0">
                          <a:solidFill>
                            <a:schemeClr val="tx1"/>
                          </a:solidFill>
                          <a:latin typeface="+mn-lt"/>
                          <a:ea typeface="+mn-ea"/>
                          <a:cs typeface="+mn-cs"/>
                        </a:rPr>
                        <a:t> project manager. HL7</a:t>
                      </a:r>
                      <a:r>
                        <a:rPr lang="en-CA" sz="600" kern="1200" baseline="0" dirty="0" smtClean="0">
                          <a:solidFill>
                            <a:schemeClr val="tx1"/>
                          </a:solidFill>
                          <a:latin typeface="+mn-lt"/>
                          <a:ea typeface="+mn-ea"/>
                          <a:cs typeface="+mn-cs"/>
                        </a:rPr>
                        <a:t> EHR WG.</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Laura Heermann Langford</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Laura.Heermann@imail.org</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Co-Lead- Care Plan initiative/HL7 Patient Care WG. Intermountain Healthcare. </a:t>
                      </a:r>
                      <a:r>
                        <a:rPr lang="fr-CA" sz="600" kern="1200" dirty="0" smtClean="0">
                          <a:solidFill>
                            <a:schemeClr val="tx1"/>
                          </a:solidFill>
                          <a:latin typeface="+mn-lt"/>
                          <a:ea typeface="+mn-ea"/>
                          <a:cs typeface="+mn-cs"/>
                        </a:rPr>
                        <a:t>RN </a:t>
                      </a:r>
                      <a:r>
                        <a:rPr lang="fr-CA" sz="600" kern="1200" dirty="0" err="1" smtClean="0">
                          <a:solidFill>
                            <a:schemeClr val="tx1"/>
                          </a:solidFill>
                          <a:latin typeface="+mn-lt"/>
                          <a:ea typeface="+mn-ea"/>
                          <a:cs typeface="+mn-cs"/>
                        </a:rPr>
                        <a:t>PhD</a:t>
                      </a:r>
                      <a:r>
                        <a:rPr lang="en-CA" sz="600" kern="1200" dirty="0" smtClean="0">
                          <a:solidFill>
                            <a:schemeClr val="tx1"/>
                          </a:solidFill>
                          <a:latin typeface="+mn-lt"/>
                          <a:ea typeface="+mn-ea"/>
                          <a:cs typeface="+mn-cs"/>
                        </a:rPr>
                        <a:t>,: Nursing Informatics; </a:t>
                      </a:r>
                      <a:r>
                        <a:rPr lang="fr-CA" sz="600" kern="1200" dirty="0" smtClean="0">
                          <a:solidFill>
                            <a:schemeClr val="tx1"/>
                          </a:solidFill>
                          <a:latin typeface="+mn-lt"/>
                          <a:ea typeface="+mn-ea"/>
                          <a:cs typeface="+mn-cs"/>
                        </a:rPr>
                        <a:t>Emergency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 American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Association;</a:t>
                      </a:r>
                      <a:r>
                        <a:rPr lang="fr-CA" sz="600" kern="1200" baseline="0" dirty="0" smtClean="0">
                          <a:solidFill>
                            <a:schemeClr val="tx1"/>
                          </a:solidFill>
                          <a:latin typeface="+mn-lt"/>
                          <a:ea typeface="+mn-ea"/>
                          <a:cs typeface="+mn-cs"/>
                        </a:rPr>
                        <a:t> IHE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Stephen Chu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stephen.chu@nehta.gov.au</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NEHTA-National eHealth Transition Authority .</a:t>
                      </a:r>
                      <a:r>
                        <a:rPr lang="en-CA" sz="600" baseline="0" dirty="0" smtClean="0">
                          <a:solidFill>
                            <a:schemeClr val="tx1"/>
                          </a:solidFill>
                        </a:rPr>
                        <a:t> </a:t>
                      </a:r>
                      <a:r>
                        <a:rPr lang="fr-CA" sz="600" kern="1200" dirty="0" smtClean="0">
                          <a:solidFill>
                            <a:schemeClr val="tx1"/>
                          </a:solidFill>
                          <a:latin typeface="+mn-lt"/>
                          <a:ea typeface="+mn-ea"/>
                          <a:cs typeface="+mn-cs"/>
                        </a:rPr>
                        <a:t>RN, 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lead</a:t>
                      </a:r>
                      <a:r>
                        <a:rPr lang="fr-CA" sz="600" kern="1200" dirty="0" smtClean="0">
                          <a:solidFill>
                            <a:schemeClr val="tx1"/>
                          </a:solidFill>
                          <a:latin typeface="+mn-lt"/>
                          <a:ea typeface="+mn-ea"/>
                          <a:cs typeface="+mn-cs"/>
                        </a:rPr>
                        <a:t> and </a:t>
                      </a:r>
                      <a:r>
                        <a:rPr lang="en-CA" sz="600" kern="1200" dirty="0" smtClean="0">
                          <a:solidFill>
                            <a:schemeClr val="tx1"/>
                          </a:solidFill>
                          <a:latin typeface="+mn-lt"/>
                          <a:ea typeface="+mn-ea"/>
                          <a:cs typeface="+mn-cs"/>
                        </a:rPr>
                        <a:t>L</a:t>
                      </a:r>
                      <a:r>
                        <a:rPr lang="en-CA" sz="600" dirty="0" smtClean="0">
                          <a:solidFill>
                            <a:schemeClr val="tx1"/>
                          </a:solidFill>
                        </a:rPr>
                        <a:t>ead Clinical Information Architecture; co-chair HL7 Patient care WG; vice-chai</a:t>
                      </a:r>
                      <a:r>
                        <a:rPr lang="en-CA" sz="600" kern="1200" dirty="0" smtClean="0">
                          <a:solidFill>
                            <a:schemeClr val="tx1"/>
                          </a:solidFill>
                          <a:latin typeface="+mn-lt"/>
                          <a:ea typeface="+mn-ea"/>
                          <a:cs typeface="+mn-cs"/>
                        </a:rPr>
                        <a:t>r HL7 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Peter </a:t>
                      </a:r>
                      <a:r>
                        <a:rPr lang="fr-CA" sz="900" kern="1200" dirty="0" err="1" smtClean="0">
                          <a:solidFill>
                            <a:schemeClr val="tx1"/>
                          </a:solidFill>
                          <a:latin typeface="+mn-lt"/>
                          <a:ea typeface="+mn-ea"/>
                          <a:cs typeface="+mn-cs"/>
                        </a:rPr>
                        <a:t>MacIsaac</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peter.macisaac@hp.com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HP Enterprise Services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MD;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a:t>
                      </a:r>
                      <a:r>
                        <a:rPr lang="en-CA" sz="600" kern="1200" dirty="0" smtClean="0">
                          <a:solidFill>
                            <a:schemeClr val="tx1"/>
                          </a:solidFill>
                          <a:latin typeface="+mn-lt"/>
                          <a:ea typeface="+mn-ea"/>
                          <a:cs typeface="+mn-cs"/>
                        </a:rPr>
                        <a:t>IHE Australia;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 General Practice</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Adel Ghlamallah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err="1" smtClean="0">
                          <a:solidFill>
                            <a:schemeClr val="tx1"/>
                          </a:solidFill>
                        </a:rPr>
                        <a:t>aghlamallah@infoway-inforoute.ca</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CA</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Canada Health Infoway.</a:t>
                      </a:r>
                      <a:r>
                        <a:rPr lang="en-CA" sz="600" baseline="0" dirty="0" smtClean="0">
                          <a:solidFill>
                            <a:schemeClr val="tx1"/>
                          </a:solidFill>
                        </a:rPr>
                        <a:t> </a:t>
                      </a:r>
                      <a:r>
                        <a:rPr lang="en-CA" sz="600" dirty="0" smtClean="0">
                          <a:solidFill>
                            <a:schemeClr val="tx1"/>
                          </a:solidFill>
                        </a:rPr>
                        <a:t>SME at Infoway (shared health record);</a:t>
                      </a:r>
                      <a:r>
                        <a:rPr lang="en-CA" sz="600" baseline="0" dirty="0" smtClean="0">
                          <a:solidFill>
                            <a:schemeClr val="tx1"/>
                          </a:solidFill>
                        </a:rPr>
                        <a:t> past architect on EMR projects</a:t>
                      </a:r>
                      <a:endParaRPr lang="en-CA" sz="6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William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wgoossen@results4care.nl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PhD; -chair HL7 Patient Care WG at HL7; Detailed Clinical Models ISO TC 215 WG1 and HL7 ; nursing </a:t>
                      </a:r>
                      <a:r>
                        <a:rPr lang="en-CA" sz="600" kern="1200" dirty="0" err="1" smtClean="0">
                          <a:solidFill>
                            <a:schemeClr val="tx1"/>
                          </a:solidFill>
                          <a:latin typeface="+mn-lt"/>
                          <a:ea typeface="+mn-ea"/>
                          <a:cs typeface="+mn-cs"/>
                        </a:rPr>
                        <a:t>practicioner</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err="1" smtClean="0">
                          <a:solidFill>
                            <a:schemeClr val="tx1"/>
                          </a:solidFill>
                          <a:latin typeface="+mn-lt"/>
                          <a:ea typeface="+mn-ea"/>
                          <a:cs typeface="+mn-cs"/>
                        </a:rPr>
                        <a:t>Anneke</a:t>
                      </a:r>
                      <a:r>
                        <a:rPr lang="fr-CA" sz="900" kern="1200" dirty="0" smtClean="0">
                          <a:solidFill>
                            <a:schemeClr val="tx1"/>
                          </a:solidFill>
                          <a:latin typeface="+mn-lt"/>
                          <a:ea typeface="+mn-ea"/>
                          <a:cs typeface="+mn-cs"/>
                        </a:rPr>
                        <a:t> Goossen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agoossen@results4care.nl</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NL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Results 4 Care B.V.</a:t>
                      </a:r>
                      <a:r>
                        <a:rPr lang="en-CA" sz="600" baseline="0" dirty="0" smtClean="0">
                          <a:solidFill>
                            <a:schemeClr val="tx1"/>
                          </a:solidFill>
                        </a:rPr>
                        <a:t> </a:t>
                      </a:r>
                      <a:r>
                        <a:rPr lang="en-CA" sz="600" kern="1200" dirty="0" smtClean="0">
                          <a:solidFill>
                            <a:schemeClr val="tx1"/>
                          </a:solidFill>
                          <a:latin typeface="+mn-lt"/>
                          <a:ea typeface="+mn-ea"/>
                          <a:cs typeface="+mn-cs"/>
                        </a:rPr>
                        <a:t>RN; Consultant; Co-Chair Technical Committee EHR at HL7 Netherlands;</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at IMIA NI;</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Member of the Patient Care Working Group at HL7 International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Ian Townsend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GB" sz="800" kern="1200" dirty="0" smtClean="0">
                          <a:solidFill>
                            <a:schemeClr val="tx1"/>
                          </a:solidFill>
                          <a:latin typeface="+mn-lt"/>
                          <a:ea typeface="+mn-ea"/>
                          <a:cs typeface="+mn-cs"/>
                        </a:rPr>
                        <a:t>ian.townend@nhs.net</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dirty="0" smtClean="0">
                          <a:solidFill>
                            <a:schemeClr val="tx1"/>
                          </a:solidFill>
                        </a:rPr>
                        <a:t>NHS Connecting for Health.</a:t>
                      </a:r>
                      <a:r>
                        <a:rPr lang="en-CA" sz="600" baseline="0" dirty="0" smtClean="0">
                          <a:solidFill>
                            <a:schemeClr val="tx1"/>
                          </a:solidFill>
                        </a:rPr>
                        <a:t> </a:t>
                      </a:r>
                      <a:r>
                        <a:rPr lang="en-CA" sz="600" kern="1200" dirty="0" smtClean="0">
                          <a:solidFill>
                            <a:schemeClr val="tx1"/>
                          </a:solidFill>
                          <a:latin typeface="+mn-lt"/>
                          <a:ea typeface="+mn-ea"/>
                          <a:cs typeface="+mn-cs"/>
                        </a:rPr>
                        <a:t>Health Informatics; </a:t>
                      </a:r>
                      <a:r>
                        <a:rPr lang="en-US" sz="600" kern="1200" dirty="0" smtClean="0">
                          <a:solidFill>
                            <a:schemeClr val="tx1"/>
                          </a:solidFill>
                          <a:latin typeface="+mn-lt"/>
                          <a:ea typeface="+mn-ea"/>
                          <a:cs typeface="+mn-cs"/>
                        </a:rPr>
                        <a:t>Senior Interoperability Developer, Data Standards and Products; HL7 </a:t>
                      </a:r>
                      <a:r>
                        <a:rPr lang="en-GB" sz="600" kern="1200" dirty="0" smtClean="0">
                          <a:solidFill>
                            <a:schemeClr val="tx1"/>
                          </a:solidFill>
                          <a:latin typeface="+mn-lt"/>
                          <a:ea typeface="+mn-ea"/>
                          <a:cs typeface="+mn-cs"/>
                        </a:rPr>
                        <a:t>Patient Care Co-Chair </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Rosemary Kennedy</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Rosemary.kennedy@jefferson.edu</a:t>
                      </a:r>
                      <a:endParaRPr lang="fr-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Thomas Jefferson University School of Nursing </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CA" sz="600" kern="1200" dirty="0" smtClean="0">
                          <a:solidFill>
                            <a:schemeClr val="tx1"/>
                          </a:solidFill>
                          <a:latin typeface="+mn-lt"/>
                          <a:ea typeface="+mn-ea"/>
                          <a:cs typeface="+mn-cs"/>
                        </a:rPr>
                        <a:t>RN; Informatics; </a:t>
                      </a:r>
                      <a:r>
                        <a:rPr lang="en-US" sz="600" kern="1200" dirty="0" smtClean="0">
                          <a:solidFill>
                            <a:schemeClr val="tx1"/>
                          </a:solidFill>
                          <a:latin typeface="+mn-lt"/>
                          <a:ea typeface="+mn-ea"/>
                          <a:cs typeface="+mn-cs"/>
                        </a:rPr>
                        <a:t>Associate Professor; HL7 EHR WG; HL7 Patient care WG; terminology engine for Plan of care;</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613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Jay Lyle</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jaylyle@gmail.com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JP Systems.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Consultant; Business Consultant &amp; Sr. Project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877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Margaret </a:t>
                      </a:r>
                      <a:r>
                        <a:rPr lang="en-CA" sz="900" kern="1200" dirty="0" err="1" smtClean="0">
                          <a:solidFill>
                            <a:schemeClr val="tx1"/>
                          </a:solidFill>
                          <a:latin typeface="+mn-lt"/>
                          <a:ea typeface="+mn-ea"/>
                          <a:cs typeface="+mn-cs"/>
                        </a:rPr>
                        <a:t>Dittloff</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mkd@cbord.com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t>yes</a:t>
                      </a:r>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The CBORD Group, Inc..</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RD (</a:t>
                      </a:r>
                      <a:r>
                        <a:rPr lang="fr-CA" sz="600" kern="1200" dirty="0" err="1" smtClean="0">
                          <a:solidFill>
                            <a:schemeClr val="tx1"/>
                          </a:solidFill>
                          <a:latin typeface="+mn-lt"/>
                          <a:ea typeface="+mn-ea"/>
                          <a:cs typeface="+mn-cs"/>
                        </a:rPr>
                        <a:t>Registered</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Dietitian</a:t>
                      </a:r>
                      <a:r>
                        <a:rPr lang="fr-CA" sz="600" kern="1200" dirty="0" smtClean="0">
                          <a:solidFill>
                            <a:schemeClr val="tx1"/>
                          </a:solidFill>
                          <a:latin typeface="+mn-lt"/>
                          <a:ea typeface="+mn-ea"/>
                          <a:cs typeface="+mn-cs"/>
                        </a:rPr>
                        <a:t>); Product Manager, Nutrition Service Suite; </a:t>
                      </a:r>
                      <a:r>
                        <a:rPr lang="en-US" sz="600" kern="1200" dirty="0" smtClean="0">
                          <a:solidFill>
                            <a:schemeClr val="tx1"/>
                          </a:solidFill>
                          <a:latin typeface="+mn-lt"/>
                          <a:ea typeface="+mn-ea"/>
                          <a:cs typeface="+mn-cs"/>
                        </a:rPr>
                        <a:t>HL7  DAM project for diet/nutrition orders; American Dietetic Association</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Audrey Dickerson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adickerson@himss.org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HIMSS</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RN, MS; Standards Initiatives at HIMSS; ISO/TC 215 Health Informatics, Secretary; US TAG for ISO/TC 215 Health Informatics, Administrator; Co-Chair of Nursing Sub-committee to IHE-Patient Care Coordination Domain.</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5946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Ian McNicoll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Ian.McNicoll@oceaninformatics.com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UK</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Ocean Informatics .</a:t>
                      </a:r>
                      <a:r>
                        <a:rPr lang="en-CA" sz="600" kern="1200" baseline="0" dirty="0" smtClean="0">
                          <a:solidFill>
                            <a:schemeClr val="tx1"/>
                          </a:solidFill>
                          <a:latin typeface="+mn-lt"/>
                          <a:ea typeface="+mn-ea"/>
                          <a:cs typeface="+mn-cs"/>
                        </a:rPr>
                        <a:t> </a:t>
                      </a:r>
                      <a:r>
                        <a:rPr lang="fr-CA" sz="600" kern="1200" dirty="0" smtClean="0">
                          <a:solidFill>
                            <a:schemeClr val="tx1"/>
                          </a:solidFill>
                          <a:latin typeface="+mn-lt"/>
                          <a:ea typeface="+mn-ea"/>
                          <a:cs typeface="+mn-cs"/>
                        </a:rPr>
                        <a:t>Health </a:t>
                      </a:r>
                      <a:r>
                        <a:rPr lang="fr-CA" sz="600" kern="1200" dirty="0" err="1" smtClean="0">
                          <a:solidFill>
                            <a:schemeClr val="tx1"/>
                          </a:solidFill>
                          <a:latin typeface="+mn-lt"/>
                          <a:ea typeface="+mn-ea"/>
                          <a:cs typeface="+mn-cs"/>
                        </a:rPr>
                        <a:t>informatics</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specialist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Formal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general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practitioner</a:t>
                      </a:r>
                      <a:r>
                        <a:rPr lang="fr-CA" sz="600" kern="1200" dirty="0" smtClean="0">
                          <a:solidFill>
                            <a:schemeClr val="tx1"/>
                          </a:solidFill>
                          <a:latin typeface="+mn-lt"/>
                          <a:ea typeface="+mn-ea"/>
                          <a:cs typeface="+mn-cs"/>
                        </a:rPr>
                        <a:t>; </a:t>
                      </a:r>
                      <a:r>
                        <a:rPr lang="en-CA" sz="600" kern="1200" dirty="0" err="1" smtClean="0">
                          <a:solidFill>
                            <a:schemeClr val="tx1"/>
                          </a:solidFill>
                          <a:latin typeface="+mn-lt"/>
                          <a:ea typeface="+mn-ea"/>
                          <a:cs typeface="+mn-cs"/>
                        </a:rPr>
                        <a:t>OpenEHR</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Slovakia </a:t>
                      </a:r>
                      <a:r>
                        <a:rPr lang="en-CA" sz="600" kern="1200" dirty="0" err="1" smtClean="0">
                          <a:solidFill>
                            <a:schemeClr val="tx1"/>
                          </a:solidFill>
                          <a:latin typeface="+mn-lt"/>
                          <a:ea typeface="+mn-ea"/>
                          <a:cs typeface="+mn-cs"/>
                        </a:rPr>
                        <a:t>Pediatrics</a:t>
                      </a:r>
                      <a:r>
                        <a:rPr lang="en-CA" sz="600" kern="1200" dirty="0" smtClean="0">
                          <a:solidFill>
                            <a:schemeClr val="tx1"/>
                          </a:solidFill>
                          <a:latin typeface="+mn-lt"/>
                          <a:ea typeface="+mn-ea"/>
                          <a:cs typeface="+mn-cs"/>
                        </a:rPr>
                        <a:t> EMR; Sweden</a:t>
                      </a:r>
                      <a:r>
                        <a:rPr lang="en-CA" sz="600" kern="1200" baseline="0" dirty="0" smtClean="0">
                          <a:solidFill>
                            <a:schemeClr val="tx1"/>
                          </a:solidFill>
                          <a:latin typeface="+mn-lt"/>
                          <a:ea typeface="+mn-ea"/>
                          <a:cs typeface="+mn-cs"/>
                        </a:rPr>
                        <a:t> distributed care approach</a:t>
                      </a:r>
                      <a:endParaRPr lang="en-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r>
                        <a:rPr lang="en-US" sz="900" kern="1200" baseline="0" dirty="0" smtClean="0">
                          <a:solidFill>
                            <a:schemeClr val="tx1"/>
                          </a:solidFill>
                          <a:latin typeface="+mn-lt"/>
                          <a:ea typeface="+mn-ea"/>
                          <a:cs typeface="+mn-cs"/>
                        </a:rPr>
                        <a:t>Danny </a:t>
                      </a:r>
                      <a:r>
                        <a:rPr lang="en-US" sz="900" kern="1200" baseline="0" dirty="0" err="1" smtClean="0">
                          <a:solidFill>
                            <a:schemeClr val="tx1"/>
                          </a:solidFill>
                          <a:latin typeface="+mn-lt"/>
                          <a:ea typeface="+mn-ea"/>
                          <a:cs typeface="+mn-cs"/>
                        </a:rPr>
                        <a:t>Probst</a:t>
                      </a:r>
                      <a:endParaRPr lang="fr-CA" sz="900" kern="1200" baseline="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US" sz="800" kern="1200" dirty="0" smtClean="0">
                          <a:solidFill>
                            <a:schemeClr val="tx1"/>
                          </a:solidFill>
                          <a:latin typeface="+mn-lt"/>
                          <a:ea typeface="+mn-ea"/>
                          <a:cs typeface="+mn-cs"/>
                        </a:rPr>
                        <a:t>Daniel.Probst@imail.org</a:t>
                      </a:r>
                      <a:endParaRPr lang="fr-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kern="1200" dirty="0" smtClean="0">
                          <a:solidFill>
                            <a:schemeClr val="tx1"/>
                          </a:solidFill>
                          <a:latin typeface="+mn-lt"/>
                          <a:ea typeface="+mn-ea"/>
                          <a:cs typeface="+mn-cs"/>
                        </a:rPr>
                        <a:t>Intermountain Healthcare. </a:t>
                      </a:r>
                      <a:r>
                        <a:rPr lang="fr-CA" sz="600" kern="1200" dirty="0" smtClean="0">
                          <a:solidFill>
                            <a:schemeClr val="tx1"/>
                          </a:solidFill>
                          <a:latin typeface="+mn-lt"/>
                          <a:ea typeface="+mn-ea"/>
                          <a:cs typeface="+mn-cs"/>
                        </a:rPr>
                        <a:t>Data Manager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6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dirty="0" smtClean="0">
                          <a:solidFill>
                            <a:schemeClr val="tx1"/>
                          </a:solidFill>
                        </a:rPr>
                        <a:t>Kevin Coonan</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Kevin.coonan@gmail.com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600" dirty="0" smtClean="0">
                          <a:solidFill>
                            <a:schemeClr val="tx1"/>
                          </a:solidFill>
                        </a:rPr>
                        <a:t>MD. Emergency medicine. HL7 Emergency care WG. </a:t>
                      </a:r>
                      <a:endParaRPr lang="en-CA" sz="6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223">
                <a:tc>
                  <a:txBody>
                    <a:bodyPr/>
                    <a:lstStyle/>
                    <a:p>
                      <a:r>
                        <a:rPr lang="en-CA" sz="900" dirty="0" smtClean="0">
                          <a:solidFill>
                            <a:schemeClr val="tx1"/>
                          </a:solidFill>
                        </a:rPr>
                        <a:t>Gordon </a:t>
                      </a:r>
                      <a:r>
                        <a:rPr lang="en-CA" sz="900" dirty="0" err="1" smtClean="0">
                          <a:solidFill>
                            <a:schemeClr val="tx1"/>
                          </a:solidFill>
                        </a:rPr>
                        <a:t>Raup</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graup@datuit.com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600" kern="1200" dirty="0" smtClean="0">
                          <a:solidFill>
                            <a:schemeClr val="tx1"/>
                          </a:solidFill>
                          <a:latin typeface="+mn-lt"/>
                          <a:ea typeface="+mn-ea"/>
                          <a:cs typeface="+mn-cs"/>
                        </a:rPr>
                        <a:t>CTO, </a:t>
                      </a:r>
                      <a:r>
                        <a:rPr lang="en-CA" sz="600" kern="1200" dirty="0" err="1" smtClean="0">
                          <a:solidFill>
                            <a:schemeClr val="tx1"/>
                          </a:solidFill>
                          <a:latin typeface="+mn-lt"/>
                          <a:ea typeface="+mn-ea"/>
                          <a:cs typeface="+mn-cs"/>
                        </a:rPr>
                        <a:t>Datuit</a:t>
                      </a:r>
                      <a:r>
                        <a:rPr lang="en-CA" sz="600" kern="1200" dirty="0" smtClean="0">
                          <a:solidFill>
                            <a:schemeClr val="tx1"/>
                          </a:solidFill>
                          <a:latin typeface="+mn-lt"/>
                          <a:ea typeface="+mn-ea"/>
                          <a:cs typeface="+mn-cs"/>
                        </a:rPr>
                        <a:t>  LLC (software industry).</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6223">
                <a:tc>
                  <a:txBody>
                    <a:bodyPr/>
                    <a:lstStyle/>
                    <a:p>
                      <a:r>
                        <a:rPr lang="en-CA" sz="900" kern="1200" dirty="0" smtClean="0">
                          <a:solidFill>
                            <a:schemeClr val="tx1"/>
                          </a:solidFill>
                          <a:latin typeface="+mn-lt"/>
                          <a:ea typeface="+mn-ea"/>
                          <a:cs typeface="+mn-cs"/>
                        </a:rPr>
                        <a:t>Susan Campbell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bostoncampbell@mindspring.com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kern="1200" dirty="0" smtClean="0">
                          <a:solidFill>
                            <a:schemeClr val="tx1"/>
                          </a:solidFill>
                          <a:latin typeface="+mn-lt"/>
                          <a:ea typeface="+mn-ea"/>
                          <a:cs typeface="+mn-cs"/>
                        </a:rPr>
                        <a:t>PhD microbiologist. Principal at Care Management Professionals. HL7 Dynamic Care Plan Co-developer </a:t>
                      </a:r>
                      <a:endParaRPr lang="en-CA" sz="6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4595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err="1" smtClean="0">
                          <a:solidFill>
                            <a:schemeClr val="tx1"/>
                          </a:solidFill>
                          <a:latin typeface="+mn-lt"/>
                          <a:ea typeface="+mn-ea"/>
                          <a:cs typeface="+mn-cs"/>
                        </a:rPr>
                        <a:t>Elayne</a:t>
                      </a:r>
                      <a:r>
                        <a:rPr lang="en-CA" sz="900" kern="1200" dirty="0" smtClean="0">
                          <a:solidFill>
                            <a:schemeClr val="tx1"/>
                          </a:solidFill>
                          <a:latin typeface="+mn-lt"/>
                          <a:ea typeface="+mn-ea"/>
                          <a:cs typeface="+mn-cs"/>
                        </a:rPr>
                        <a:t> Ayres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EAyres@cc.nih.gov</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600" dirty="0" smtClean="0">
                          <a:solidFill>
                            <a:schemeClr val="tx1"/>
                          </a:solidFill>
                        </a:rPr>
                        <a:t>NIH National Institutes of Health</a:t>
                      </a:r>
                      <a:r>
                        <a:rPr lang="en-CA" sz="600" kern="1200" dirty="0" smtClean="0">
                          <a:solidFill>
                            <a:schemeClr val="tx1"/>
                          </a:solidFill>
                          <a:latin typeface="+mn-lt"/>
                          <a:ea typeface="+mn-ea"/>
                          <a:cs typeface="+mn-cs"/>
                        </a:rPr>
                        <a:t>.</a:t>
                      </a:r>
                      <a:r>
                        <a:rPr lang="en-CA" sz="600" kern="1200" baseline="0" dirty="0" smtClean="0">
                          <a:solidFill>
                            <a:schemeClr val="tx1"/>
                          </a:solidFill>
                          <a:latin typeface="+mn-lt"/>
                          <a:ea typeface="+mn-ea"/>
                          <a:cs typeface="+mn-cs"/>
                        </a:rPr>
                        <a:t> </a:t>
                      </a:r>
                      <a:r>
                        <a:rPr lang="en-US" sz="600" kern="1200" dirty="0" smtClean="0">
                          <a:solidFill>
                            <a:schemeClr val="tx1"/>
                          </a:solidFill>
                          <a:latin typeface="+mn-lt"/>
                          <a:ea typeface="+mn-ea"/>
                          <a:cs typeface="+mn-cs"/>
                        </a:rPr>
                        <a:t>MS, RD; Deputy Chief, Laboratory for Informatics Development, NIH Clinical Center ; Project manager for BTRIS (</a:t>
                      </a:r>
                      <a:r>
                        <a:rPr lang="fr-CA" sz="600" kern="1200" dirty="0" err="1" smtClean="0">
                          <a:solidFill>
                            <a:schemeClr val="tx1"/>
                          </a:solidFill>
                          <a:latin typeface="+mn-lt"/>
                          <a:ea typeface="+mn-ea"/>
                          <a:cs typeface="+mn-cs"/>
                        </a:rPr>
                        <a:t>Biomedical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Translational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Information System), a </a:t>
                      </a:r>
                      <a:r>
                        <a:rPr lang="fr-CA" sz="600" kern="1200" dirty="0" err="1" smtClean="0">
                          <a:solidFill>
                            <a:schemeClr val="tx1"/>
                          </a:solidFill>
                          <a:latin typeface="+mn-lt"/>
                          <a:ea typeface="+mn-ea"/>
                          <a:cs typeface="+mn-cs"/>
                        </a:rPr>
                        <a:t>Clinical</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Research</a:t>
                      </a:r>
                      <a:r>
                        <a:rPr lang="fr-CA" sz="600" kern="1200" dirty="0" smtClean="0">
                          <a:solidFill>
                            <a:schemeClr val="tx1"/>
                          </a:solidFill>
                          <a:latin typeface="+mn-lt"/>
                          <a:ea typeface="+mn-ea"/>
                          <a:cs typeface="+mn-cs"/>
                        </a:rPr>
                        <a:t> Data </a:t>
                      </a:r>
                      <a:r>
                        <a:rPr lang="fr-CA" sz="600" kern="1200" dirty="0" err="1" smtClean="0">
                          <a:solidFill>
                            <a:schemeClr val="tx1"/>
                          </a:solidFill>
                          <a:latin typeface="+mn-lt"/>
                          <a:ea typeface="+mn-ea"/>
                          <a:cs typeface="+mn-cs"/>
                        </a:rPr>
                        <a:t>Repository</a:t>
                      </a:r>
                      <a:endParaRPr lang="fr-CA" sz="6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3616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Gaby Jewell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gjewell@cerner.com</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600" kern="1200" dirty="0" smtClean="0">
                          <a:solidFill>
                            <a:schemeClr val="tx1"/>
                          </a:solidFill>
                          <a:latin typeface="+mn-lt"/>
                          <a:ea typeface="+mn-ea"/>
                          <a:cs typeface="+mn-cs"/>
                        </a:rPr>
                        <a:t>Senior </a:t>
                      </a:r>
                      <a:r>
                        <a:rPr lang="fr-CA" sz="600" kern="1200" dirty="0" err="1" smtClean="0">
                          <a:solidFill>
                            <a:schemeClr val="tx1"/>
                          </a:solidFill>
                          <a:latin typeface="+mn-lt"/>
                          <a:ea typeface="+mn-ea"/>
                          <a:cs typeface="+mn-cs"/>
                        </a:rPr>
                        <a:t>strategist</a:t>
                      </a:r>
                      <a:r>
                        <a:rPr lang="fr-CA" sz="600" kern="1200" dirty="0" smtClean="0">
                          <a:solidFill>
                            <a:schemeClr val="tx1"/>
                          </a:solidFill>
                          <a:latin typeface="+mn-lt"/>
                          <a:ea typeface="+mn-ea"/>
                          <a:cs typeface="+mn-cs"/>
                        </a:rPr>
                        <a:t> </a:t>
                      </a:r>
                      <a:r>
                        <a:rPr lang="fr-CA" sz="600" kern="1200" dirty="0" err="1" smtClean="0">
                          <a:solidFill>
                            <a:schemeClr val="tx1"/>
                          </a:solidFill>
                          <a:latin typeface="+mn-lt"/>
                          <a:ea typeface="+mn-ea"/>
                          <a:cs typeface="+mn-cs"/>
                        </a:rPr>
                        <a:t>at</a:t>
                      </a:r>
                      <a:r>
                        <a:rPr lang="fr-CA" sz="600" kern="1200" dirty="0" smtClean="0">
                          <a:solidFill>
                            <a:schemeClr val="tx1"/>
                          </a:solidFill>
                          <a:latin typeface="+mn-lt"/>
                          <a:ea typeface="+mn-ea"/>
                          <a:cs typeface="+mn-cs"/>
                        </a:rPr>
                        <a:t> Cerner </a:t>
                      </a:r>
                      <a:r>
                        <a:rPr lang="fr-CA" sz="600" kern="1200" dirty="0" err="1" smtClean="0">
                          <a:solidFill>
                            <a:schemeClr val="tx1"/>
                          </a:solidFill>
                          <a:latin typeface="+mn-lt"/>
                          <a:ea typeface="+mn-ea"/>
                          <a:cs typeface="+mn-cs"/>
                        </a:rPr>
                        <a:t>Corp</a:t>
                      </a:r>
                      <a:r>
                        <a:rPr lang="fr-CA" sz="600" kern="1200" dirty="0" smtClean="0">
                          <a:solidFill>
                            <a:schemeClr val="tx1"/>
                          </a:solidFill>
                          <a:latin typeface="+mn-lt"/>
                          <a:ea typeface="+mn-ea"/>
                          <a:cs typeface="+mn-cs"/>
                        </a:rPr>
                        <a:t>,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re 1"/>
          <p:cNvSpPr>
            <a:spLocks noGrp="1"/>
          </p:cNvSpPr>
          <p:nvPr>
            <p:ph type="title"/>
          </p:nvPr>
        </p:nvSpPr>
        <p:spPr>
          <a:xfrm>
            <a:off x="455613" y="120650"/>
            <a:ext cx="8359775" cy="723900"/>
          </a:xfrm>
        </p:spPr>
        <p:txBody>
          <a:bodyPr/>
          <a:lstStyle/>
          <a:p>
            <a:r>
              <a:rPr lang="en-CA" sz="2400" dirty="0" smtClean="0"/>
              <a:t>Participants- </a:t>
            </a:r>
            <a:r>
              <a:rPr lang="en-CA" sz="2400" dirty="0" err="1" smtClean="0"/>
              <a:t>Meetg</a:t>
            </a:r>
            <a:r>
              <a:rPr lang="en-CA" sz="2400" dirty="0" smtClean="0"/>
              <a:t> of 2011-09-28 p2</a:t>
            </a:r>
          </a:p>
        </p:txBody>
      </p:sp>
      <p:graphicFrame>
        <p:nvGraphicFramePr>
          <p:cNvPr id="7" name="Tableau 6"/>
          <p:cNvGraphicFramePr>
            <a:graphicFrameLocks noGrp="1"/>
          </p:cNvGraphicFramePr>
          <p:nvPr>
            <p:extLst>
              <p:ext uri="{D42A27DB-BD31-4B8C-83A1-F6EECF244321}">
                <p14:modId xmlns:p14="http://schemas.microsoft.com/office/powerpoint/2010/main" val="4059649716"/>
              </p:ext>
            </p:extLst>
          </p:nvPr>
        </p:nvGraphicFramePr>
        <p:xfrm>
          <a:off x="323410" y="836641"/>
          <a:ext cx="8569765" cy="5862530"/>
        </p:xfrm>
        <a:graphic>
          <a:graphicData uri="http://schemas.openxmlformats.org/drawingml/2006/table">
            <a:tbl>
              <a:tblPr firstRow="1" bandRow="1">
                <a:tableStyleId>{5C22544A-7EE6-4342-B048-85BDC9FD1C3A}</a:tableStyleId>
              </a:tblPr>
              <a:tblGrid>
                <a:gridCol w="1512210"/>
                <a:gridCol w="2088290"/>
                <a:gridCol w="504070"/>
                <a:gridCol w="504070"/>
                <a:gridCol w="3961125"/>
              </a:tblGrid>
              <a:tr h="230133">
                <a:tc>
                  <a:txBody>
                    <a:bodyPr/>
                    <a:lstStyle/>
                    <a:p>
                      <a:pPr algn="ctr"/>
                      <a:r>
                        <a:rPr lang="en-CA" sz="1000" dirty="0" smtClean="0">
                          <a:solidFill>
                            <a:schemeClr val="tx1"/>
                          </a:solidFill>
                        </a:rPr>
                        <a:t>Name</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email</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500" b="0" dirty="0" smtClean="0">
                          <a:solidFill>
                            <a:schemeClr val="tx1"/>
                          </a:solidFill>
                        </a:rPr>
                        <a:t>Country</a:t>
                      </a:r>
                      <a:endParaRPr lang="en-CA" sz="500" b="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c>
                  <a:txBody>
                    <a:bodyPr/>
                    <a:lstStyle/>
                    <a:p>
                      <a:pPr algn="ctr"/>
                      <a:r>
                        <a:rPr lang="en-CA" sz="1000" dirty="0" smtClean="0">
                          <a:solidFill>
                            <a:schemeClr val="tx1"/>
                          </a:solidFill>
                        </a:rPr>
                        <a:t>Notes</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solidFill>
                      <a:srgbClr val="FFFF00"/>
                    </a:solidFill>
                  </a:tcPr>
                </a:tc>
              </a:tr>
              <a:tr h="3452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David Rowed</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latin typeface="+mn-lt"/>
                          <a:ea typeface="+mn-ea"/>
                          <a:cs typeface="+mn-cs"/>
                        </a:rPr>
                        <a:t>drowed@bigpond.net.au</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AU</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MD. Family GP.; Was chair, 2005, Electronic Communications Working Group of the AU General Practice Computing Group</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732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1000" kern="1200" dirty="0" smtClean="0">
                          <a:solidFill>
                            <a:schemeClr val="tx1"/>
                          </a:solidFill>
                          <a:latin typeface="+mn-lt"/>
                          <a:ea typeface="+mn-ea"/>
                          <a:cs typeface="+mn-cs"/>
                        </a:rPr>
                        <a:t>Charlie Bishop</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err="1" smtClean="0">
                          <a:solidFill>
                            <a:schemeClr val="tx1"/>
                          </a:solidFill>
                        </a:rPr>
                        <a:t>charlie.bishop@isofthealth.com</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dirty="0" smtClean="0">
                          <a:solidFill>
                            <a:schemeClr val="tx1"/>
                          </a:solidFill>
                        </a:rPr>
                        <a:t>UK</a:t>
                      </a:r>
                      <a:endParaRPr lang="en-CA" sz="10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5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Walter Suarez</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walter.g.suarez@kp.org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Peter </a:t>
                      </a:r>
                      <a:r>
                        <a:rPr lang="en-CA" sz="1000" kern="1200" dirty="0" err="1" smtClean="0">
                          <a:solidFill>
                            <a:schemeClr val="tx1"/>
                          </a:solidFill>
                          <a:latin typeface="+mn-lt"/>
                          <a:ea typeface="+mn-ea"/>
                          <a:cs typeface="+mn-cs"/>
                        </a:rPr>
                        <a:t>Hendler</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Peter.Hendler@kp.org</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3013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000" kern="1200" dirty="0" smtClean="0">
                          <a:solidFill>
                            <a:schemeClr val="tx1"/>
                          </a:solidFill>
                          <a:latin typeface="+mn-lt"/>
                          <a:ea typeface="+mn-ea"/>
                          <a:cs typeface="+mn-cs"/>
                        </a:rPr>
                        <a:t>Ray Simkus</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err="1" smtClean="0">
                          <a:solidFill>
                            <a:schemeClr val="tx1"/>
                          </a:solidFill>
                          <a:latin typeface="+mn-lt"/>
                          <a:ea typeface="+mn-ea"/>
                          <a:cs typeface="+mn-cs"/>
                        </a:rPr>
                        <a:t>ray@wmt.ca</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1000" kern="1200" dirty="0" smtClean="0">
                          <a:solidFill>
                            <a:schemeClr val="tx1"/>
                          </a:solidFill>
                          <a:latin typeface="+mn-lt"/>
                          <a:ea typeface="+mn-ea"/>
                          <a:cs typeface="+mn-cs"/>
                        </a:rPr>
                        <a:t>CA</a:t>
                      </a:r>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10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dirty="0" err="1" smtClean="0">
                          <a:solidFill>
                            <a:schemeClr val="tx1"/>
                          </a:solidFill>
                        </a:rPr>
                        <a:t>Serafina</a:t>
                      </a:r>
                      <a:r>
                        <a:rPr lang="en-CA" sz="900" dirty="0" smtClean="0">
                          <a:solidFill>
                            <a:schemeClr val="tx1"/>
                          </a:solidFill>
                        </a:rPr>
                        <a:t> </a:t>
                      </a:r>
                      <a:r>
                        <a:rPr lang="en-CA" sz="900" dirty="0" err="1" smtClean="0">
                          <a:solidFill>
                            <a:schemeClr val="tx1"/>
                          </a:solidFill>
                        </a:rPr>
                        <a:t>Versaggi</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dirty="0" smtClean="0">
                          <a:solidFill>
                            <a:schemeClr val="tx1"/>
                          </a:solidFill>
                        </a:rPr>
                        <a:t>serafina.versaggi@gmail.com</a:t>
                      </a:r>
                      <a:endParaRPr lang="en-CA" sz="8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Clinical Systems Consultant </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88350">
                <a:tc>
                  <a:txBody>
                    <a:bodyPr/>
                    <a:lstStyle/>
                    <a:p>
                      <a:r>
                        <a:rPr lang="en-CA" sz="900" kern="1200" dirty="0" smtClean="0">
                          <a:solidFill>
                            <a:schemeClr val="tx1"/>
                          </a:solidFill>
                          <a:latin typeface="+mn-lt"/>
                          <a:ea typeface="+mn-ea"/>
                          <a:cs typeface="+mn-cs"/>
                        </a:rPr>
                        <a:t>Luigi Sison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dirty="0" smtClean="0">
                          <a:solidFill>
                            <a:schemeClr val="tx1"/>
                          </a:solidFill>
                        </a:rPr>
                        <a:t>lsison@yahoo.com</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700" kern="1200" dirty="0" smtClean="0">
                          <a:solidFill>
                            <a:schemeClr val="tx1"/>
                          </a:solidFill>
                          <a:latin typeface="+mn-lt"/>
                          <a:ea typeface="+mn-ea"/>
                          <a:cs typeface="+mn-cs"/>
                        </a:rPr>
                        <a:t>Information Architect at LOINC  and at HL7.  Enterprise Data Architect at VA. </a:t>
                      </a:r>
                      <a:r>
                        <a:rPr lang="fr-CA" sz="700" kern="1200" dirty="0" err="1" smtClean="0">
                          <a:solidFill>
                            <a:schemeClr val="tx1"/>
                          </a:solidFill>
                          <a:latin typeface="+mn-lt"/>
                          <a:ea typeface="+mn-ea"/>
                          <a:cs typeface="+mn-cs"/>
                        </a:rPr>
                        <a:t>Developing</a:t>
                      </a:r>
                      <a:r>
                        <a:rPr lang="fr-CA" sz="700" kern="1200" dirty="0" smtClean="0">
                          <a:solidFill>
                            <a:schemeClr val="tx1"/>
                          </a:solidFill>
                          <a:latin typeface="+mn-lt"/>
                          <a:ea typeface="+mn-ea"/>
                          <a:cs typeface="+mn-cs"/>
                        </a:rPr>
                        <a:t> standard for </a:t>
                      </a:r>
                      <a:r>
                        <a:rPr lang="fr-CA" sz="700" kern="1200" dirty="0" err="1" smtClean="0">
                          <a:solidFill>
                            <a:schemeClr val="tx1"/>
                          </a:solidFill>
                          <a:latin typeface="+mn-lt"/>
                          <a:ea typeface="+mn-ea"/>
                          <a:cs typeface="+mn-cs"/>
                        </a:rPr>
                        <a:t>Detailed</a:t>
                      </a:r>
                      <a:r>
                        <a:rPr lang="fr-CA" sz="700" kern="1200" dirty="0" smtClean="0">
                          <a:solidFill>
                            <a:schemeClr val="tx1"/>
                          </a:solidFill>
                          <a:latin typeface="+mn-lt"/>
                          <a:ea typeface="+mn-ea"/>
                          <a:cs typeface="+mn-cs"/>
                        </a:rPr>
                        <a:t> </a:t>
                      </a:r>
                      <a:r>
                        <a:rPr lang="fr-CA" sz="700" kern="1200" dirty="0" err="1" smtClean="0">
                          <a:solidFill>
                            <a:schemeClr val="tx1"/>
                          </a:solidFill>
                          <a:latin typeface="+mn-lt"/>
                          <a:ea typeface="+mn-ea"/>
                          <a:cs typeface="+mn-cs"/>
                        </a:rPr>
                        <a:t>Clinical</a:t>
                      </a:r>
                      <a:r>
                        <a:rPr lang="fr-CA" sz="700" kern="1200" dirty="0" smtClean="0">
                          <a:solidFill>
                            <a:schemeClr val="tx1"/>
                          </a:solidFill>
                          <a:latin typeface="+mn-lt"/>
                          <a:ea typeface="+mn-ea"/>
                          <a:cs typeface="+mn-cs"/>
                        </a:rPr>
                        <a:t> </a:t>
                      </a:r>
                      <a:r>
                        <a:rPr lang="fr-CA" sz="700" kern="1200" dirty="0" err="1" smtClean="0">
                          <a:solidFill>
                            <a:schemeClr val="tx1"/>
                          </a:solidFill>
                          <a:latin typeface="+mn-lt"/>
                          <a:ea typeface="+mn-ea"/>
                          <a:cs typeface="+mn-cs"/>
                        </a:rPr>
                        <a:t>Models</a:t>
                      </a:r>
                      <a:r>
                        <a:rPr lang="fr-CA" sz="700" kern="1200" dirty="0" smtClean="0">
                          <a:solidFill>
                            <a:schemeClr val="tx1"/>
                          </a:solidFill>
                          <a:latin typeface="+mn-lt"/>
                          <a:ea typeface="+mn-ea"/>
                          <a:cs typeface="+mn-cs"/>
                        </a:rPr>
                        <a:t> (DCM), information </a:t>
                      </a:r>
                      <a:r>
                        <a:rPr lang="fr-CA" sz="700" kern="1200" dirty="0" err="1" smtClean="0">
                          <a:solidFill>
                            <a:schemeClr val="tx1"/>
                          </a:solidFill>
                          <a:latin typeface="+mn-lt"/>
                          <a:ea typeface="+mn-ea"/>
                          <a:cs typeface="+mn-cs"/>
                        </a:rPr>
                        <a:t>models</a:t>
                      </a:r>
                      <a:r>
                        <a:rPr lang="fr-CA" sz="700" kern="1200" dirty="0" smtClean="0">
                          <a:solidFill>
                            <a:schemeClr val="tx1"/>
                          </a:solidFill>
                          <a:latin typeface="+mn-lt"/>
                          <a:ea typeface="+mn-ea"/>
                          <a:cs typeface="+mn-cs"/>
                        </a:rPr>
                        <a:t> for </a:t>
                      </a:r>
                      <a:r>
                        <a:rPr lang="fr-CA" sz="700" kern="1200" dirty="0" err="1" smtClean="0">
                          <a:solidFill>
                            <a:schemeClr val="tx1"/>
                          </a:solidFill>
                          <a:latin typeface="+mn-lt"/>
                          <a:ea typeface="+mn-ea"/>
                          <a:cs typeface="+mn-cs"/>
                        </a:rPr>
                        <a:t>Electronic</a:t>
                      </a:r>
                      <a:r>
                        <a:rPr lang="fr-CA" sz="700" kern="1200" dirty="0" smtClean="0">
                          <a:solidFill>
                            <a:schemeClr val="tx1"/>
                          </a:solidFill>
                          <a:latin typeface="+mn-lt"/>
                          <a:ea typeface="+mn-ea"/>
                          <a:cs typeface="+mn-cs"/>
                        </a:rPr>
                        <a:t> Health Record (EHR) </a:t>
                      </a:r>
                      <a:r>
                        <a:rPr lang="fr-CA" sz="700" kern="1200" dirty="0" err="1" smtClean="0">
                          <a:solidFill>
                            <a:schemeClr val="tx1"/>
                          </a:solidFill>
                          <a:latin typeface="+mn-lt"/>
                          <a:ea typeface="+mn-ea"/>
                          <a:cs typeface="+mn-cs"/>
                        </a:rPr>
                        <a:t>Diabetes</a:t>
                      </a:r>
                      <a:r>
                        <a:rPr lang="fr-CA" sz="700" kern="1200" dirty="0" smtClean="0">
                          <a:solidFill>
                            <a:schemeClr val="tx1"/>
                          </a:solidFill>
                          <a:latin typeface="+mn-lt"/>
                          <a:ea typeface="+mn-ea"/>
                          <a:cs typeface="+mn-cs"/>
                        </a:rPr>
                        <a:t> Project, etc.</a:t>
                      </a:r>
                      <a:endParaRPr lang="en-CA" sz="7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kern="1200" dirty="0" smtClean="0">
                          <a:solidFill>
                            <a:schemeClr val="tx1"/>
                          </a:solidFill>
                          <a:latin typeface="+mn-lt"/>
                          <a:ea typeface="+mn-ea"/>
                          <a:cs typeface="+mn-cs"/>
                        </a:rPr>
                        <a:t>Brett</a:t>
                      </a:r>
                      <a:r>
                        <a:rPr lang="en-CA" sz="900" kern="1200" baseline="0" dirty="0" smtClean="0">
                          <a:solidFill>
                            <a:schemeClr val="tx1"/>
                          </a:solidFill>
                          <a:latin typeface="+mn-lt"/>
                          <a:ea typeface="+mn-ea"/>
                          <a:cs typeface="+mn-cs"/>
                        </a:rPr>
                        <a:t> </a:t>
                      </a:r>
                      <a:r>
                        <a:rPr lang="en-CA" sz="900" kern="1200" baseline="0" dirty="0" err="1" smtClean="0">
                          <a:solidFill>
                            <a:schemeClr val="tx1"/>
                          </a:solidFill>
                          <a:latin typeface="+mn-lt"/>
                          <a:ea typeface="+mn-ea"/>
                          <a:cs typeface="+mn-cs"/>
                        </a:rPr>
                        <a:t>Esler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brett.esler@pencs.com.au</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900" kern="1200" dirty="0" smtClean="0">
                          <a:solidFill>
                            <a:schemeClr val="tx1"/>
                          </a:solidFill>
                          <a:latin typeface="+mn-lt"/>
                          <a:ea typeface="+mn-ea"/>
                          <a:cs typeface="+mn-cs"/>
                        </a:rPr>
                        <a:t>Pen Computer Sys</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72528">
                <a:tc>
                  <a:txBody>
                    <a:bodyPr/>
                    <a:lstStyle/>
                    <a:p>
                      <a:r>
                        <a:rPr lang="fr-CA" sz="900" kern="1200" dirty="0" smtClean="0">
                          <a:solidFill>
                            <a:schemeClr val="tx1"/>
                          </a:solidFill>
                          <a:latin typeface="+mn-lt"/>
                          <a:ea typeface="+mn-ea"/>
                          <a:cs typeface="+mn-cs"/>
                        </a:rPr>
                        <a:t>Catherine Hoang</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catherine.hoang2@va.gov</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VA</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kern="1200" dirty="0" smtClean="0">
                          <a:solidFill>
                            <a:schemeClr val="tx1"/>
                          </a:solidFill>
                          <a:latin typeface="+mn-lt"/>
                          <a:ea typeface="+mn-ea"/>
                          <a:cs typeface="+mn-cs"/>
                        </a:rPr>
                        <a:t>Hugh</a:t>
                      </a:r>
                      <a:r>
                        <a:rPr lang="en-CA" sz="900" kern="1200" baseline="0" dirty="0" smtClean="0">
                          <a:solidFill>
                            <a:schemeClr val="tx1"/>
                          </a:solidFill>
                          <a:latin typeface="+mn-lt"/>
                          <a:ea typeface="+mn-ea"/>
                          <a:cs typeface="+mn-cs"/>
                        </a:rPr>
                        <a:t> Leslie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hugh.leslie@oceaninformatics.com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AU</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dk1"/>
                          </a:solidFill>
                          <a:latin typeface="+mn-lt"/>
                          <a:ea typeface="+mn-ea"/>
                          <a:cs typeface="+mn-cs"/>
                        </a:rPr>
                        <a:t>a General Practitioner ; Chief Medical Officer, Ocean Informatics </a:t>
                      </a:r>
                      <a:endParaRPr lang="en-CA" sz="800" kern="1200" dirty="0">
                        <a:solidFill>
                          <a:schemeClr val="dk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fr-CA" sz="900" kern="1200" dirty="0" err="1" smtClean="0">
                          <a:solidFill>
                            <a:schemeClr val="tx1"/>
                          </a:solidFill>
                          <a:latin typeface="+mn-lt"/>
                          <a:ea typeface="+mn-ea"/>
                          <a:cs typeface="+mn-cs"/>
                        </a:rPr>
                        <a:t>Seam</a:t>
                      </a:r>
                      <a:r>
                        <a:rPr lang="fr-CA" sz="900" kern="1200" dirty="0" smtClean="0">
                          <a:solidFill>
                            <a:schemeClr val="tx1"/>
                          </a:solidFill>
                          <a:latin typeface="+mn-lt"/>
                          <a:ea typeface="+mn-ea"/>
                          <a:cs typeface="+mn-cs"/>
                        </a:rPr>
                        <a:t> Heard</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CA" sz="800" kern="1200" dirty="0" smtClean="0">
                          <a:solidFill>
                            <a:schemeClr val="tx1"/>
                          </a:solidFill>
                          <a:latin typeface="+mn-lt"/>
                          <a:ea typeface="+mn-ea"/>
                          <a:cs typeface="+mn-cs"/>
                        </a:rPr>
                        <a:t>sam.heard@oceaninformatics.com</a:t>
                      </a:r>
                      <a:endParaRPr lang="en-CA" sz="800" kern="1200" dirty="0" smtClean="0">
                        <a:solidFill>
                          <a:schemeClr val="tx1"/>
                        </a:solidFill>
                        <a:latin typeface="+mn-lt"/>
                        <a:ea typeface="+mn-ea"/>
                        <a:cs typeface="+mn-cs"/>
                        <a:hlinkClick r:id=""/>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15750">
                <a:tc>
                  <a:txBody>
                    <a:bodyPr/>
                    <a:lstStyle/>
                    <a:p>
                      <a:r>
                        <a:rPr lang="en-CA" sz="900" kern="1200" dirty="0" smtClean="0">
                          <a:solidFill>
                            <a:schemeClr val="tx1"/>
                          </a:solidFill>
                          <a:latin typeface="+mn-lt"/>
                          <a:ea typeface="+mn-ea"/>
                          <a:cs typeface="+mn-cs"/>
                        </a:rPr>
                        <a:t>Thomson Kuhn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kern="1200" dirty="0" smtClean="0">
                          <a:solidFill>
                            <a:schemeClr val="tx1"/>
                          </a:solidFill>
                          <a:latin typeface="+mn-lt"/>
                          <a:ea typeface="+mn-ea"/>
                          <a:cs typeface="+mn-cs"/>
                        </a:rPr>
                        <a:t>TKUHN@acponline.org</a:t>
                      </a: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800" dirty="0" smtClean="0"/>
                        <a:t>Sr. Systems Architect at American College of Physicians </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0358">
                <a:tc>
                  <a:txBody>
                    <a:bodyPr/>
                    <a:lstStyle/>
                    <a:p>
                      <a:r>
                        <a:rPr lang="en-CA" sz="900" kern="1200" dirty="0" smtClean="0">
                          <a:solidFill>
                            <a:schemeClr val="tx1"/>
                          </a:solidFill>
                          <a:latin typeface="+mn-lt"/>
                          <a:ea typeface="+mn-ea"/>
                          <a:cs typeface="+mn-cs"/>
                        </a:rPr>
                        <a:t>Carolyn </a:t>
                      </a:r>
                      <a:r>
                        <a:rPr lang="en-CA" sz="900" kern="1200" dirty="0" err="1" smtClean="0">
                          <a:solidFill>
                            <a:schemeClr val="tx1"/>
                          </a:solidFill>
                          <a:latin typeface="+mn-lt"/>
                          <a:ea typeface="+mn-ea"/>
                          <a:cs typeface="+mn-cs"/>
                        </a:rPr>
                        <a:t>Silzle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Carolyn.silzle@choa.org</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Yes</a:t>
                      </a:r>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American Dietetic Association</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260358">
                <a:tc>
                  <a:txBody>
                    <a:bodyPr/>
                    <a:lstStyle/>
                    <a:p>
                      <a:r>
                        <a:rPr lang="en-CA" sz="900" kern="1200" dirty="0" smtClean="0">
                          <a:solidFill>
                            <a:schemeClr val="tx1"/>
                          </a:solidFill>
                          <a:latin typeface="+mn-lt"/>
                          <a:ea typeface="+mn-ea"/>
                          <a:cs typeface="+mn-cs"/>
                        </a:rPr>
                        <a:t>Denise</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fr-CA" sz="800" dirty="0" smtClean="0"/>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6433">
                <a:tc>
                  <a:txBody>
                    <a:bodyPr/>
                    <a:lstStyle/>
                    <a:p>
                      <a:r>
                        <a:rPr lang="en-CA" sz="900" kern="1200" dirty="0" smtClean="0">
                          <a:solidFill>
                            <a:schemeClr val="tx1"/>
                          </a:solidFill>
                          <a:latin typeface="+mn-lt"/>
                          <a:ea typeface="+mn-ea"/>
                          <a:cs typeface="+mn-cs"/>
                        </a:rPr>
                        <a:t>Russell Leftwich</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Russell.Leftwich@tn.gov</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err="1" smtClean="0">
                          <a:solidFill>
                            <a:schemeClr val="tx1"/>
                          </a:solidFill>
                          <a:latin typeface="+mn-lt"/>
                          <a:ea typeface="+mn-ea"/>
                          <a:cs typeface="+mn-cs"/>
                        </a:rPr>
                        <a:t>Md</a:t>
                      </a:r>
                      <a:r>
                        <a:rPr lang="en-CA" sz="800" kern="1200" dirty="0" smtClean="0">
                          <a:solidFill>
                            <a:schemeClr val="tx1"/>
                          </a:solidFill>
                          <a:latin typeface="+mn-lt"/>
                          <a:ea typeface="+mn-ea"/>
                          <a:cs typeface="+mn-cs"/>
                        </a:rPr>
                        <a:t>, </a:t>
                      </a:r>
                      <a:r>
                        <a:rPr lang="en-AU" sz="800" kern="1200" dirty="0" smtClean="0">
                          <a:solidFill>
                            <a:schemeClr val="tx1"/>
                          </a:solidFill>
                          <a:latin typeface="+mn-lt"/>
                          <a:ea typeface="+mn-ea"/>
                          <a:cs typeface="+mn-cs"/>
                        </a:rPr>
                        <a:t>Allergist, internal medicine;</a:t>
                      </a:r>
                      <a:r>
                        <a:rPr lang="en-CA" sz="800" kern="1200" dirty="0" smtClean="0">
                          <a:solidFill>
                            <a:schemeClr val="tx1"/>
                          </a:solidFill>
                          <a:latin typeface="+mn-lt"/>
                          <a:ea typeface="+mn-ea"/>
                          <a:cs typeface="+mn-cs"/>
                        </a:rPr>
                        <a:t> </a:t>
                      </a:r>
                      <a:r>
                        <a:rPr lang="en-US" sz="800" kern="1200" dirty="0" smtClean="0">
                          <a:solidFill>
                            <a:schemeClr val="tx1"/>
                          </a:solidFill>
                          <a:latin typeface="+mn-lt"/>
                          <a:ea typeface="+mn-ea"/>
                          <a:cs typeface="+mn-cs"/>
                        </a:rPr>
                        <a:t>Chief Medical Informatics Officer, Office of eHealth Initiatives, State of Tennessee</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21550">
                <a:tc>
                  <a:txBody>
                    <a:bodyPr/>
                    <a:lstStyle/>
                    <a:p>
                      <a:r>
                        <a:rPr lang="en-CA" sz="900" kern="1200" dirty="0" smtClean="0">
                          <a:solidFill>
                            <a:schemeClr val="tx1"/>
                          </a:solidFill>
                          <a:latin typeface="+mn-lt"/>
                          <a:ea typeface="+mn-ea"/>
                          <a:cs typeface="+mn-cs"/>
                        </a:rPr>
                        <a:t>Jane </a:t>
                      </a:r>
                      <a:r>
                        <a:rPr lang="en-CA" sz="900" kern="1200" dirty="0" err="1" smtClean="0">
                          <a:solidFill>
                            <a:schemeClr val="tx1"/>
                          </a:solidFill>
                          <a:latin typeface="+mn-lt"/>
                          <a:ea typeface="+mn-ea"/>
                          <a:cs typeface="+mn-cs"/>
                        </a:rPr>
                        <a:t>Brokel</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US</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PhD, RN, NANDA International; University of Iowa, Iowa City, IA &amp; Trinity Health</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16433">
                <a:tc>
                  <a:txBody>
                    <a:bodyPr/>
                    <a:lstStyle/>
                    <a:p>
                      <a:r>
                        <a:rPr lang="en-CA" sz="900" kern="1200" dirty="0" smtClean="0">
                          <a:solidFill>
                            <a:schemeClr val="tx1"/>
                          </a:solidFill>
                          <a:latin typeface="+mn-lt"/>
                          <a:ea typeface="+mn-ea"/>
                          <a:cs typeface="+mn-cs"/>
                        </a:rPr>
                        <a:t>Corinne Gower</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800" kern="1200" dirty="0" smtClean="0">
                          <a:solidFill>
                            <a:schemeClr val="tx1"/>
                          </a:solidFill>
                          <a:latin typeface="+mn-lt"/>
                          <a:ea typeface="+mn-ea"/>
                          <a:cs typeface="+mn-cs"/>
                        </a:rPr>
                        <a:t>Corrine@paradise.net.nz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dirty="0" smtClean="0">
                          <a:solidFill>
                            <a:schemeClr val="tx1"/>
                          </a:solidFill>
                        </a:rPr>
                        <a:t>NZ</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800" kern="1200" dirty="0" smtClean="0">
                          <a:solidFill>
                            <a:schemeClr val="tx1"/>
                          </a:solidFill>
                          <a:latin typeface="+mn-lt"/>
                          <a:ea typeface="+mn-ea"/>
                          <a:cs typeface="+mn-cs"/>
                        </a:rPr>
                        <a:t>Senior Business Analyst at NZHIS;</a:t>
                      </a:r>
                      <a:r>
                        <a:rPr lang="en-CA" sz="800" kern="1200" baseline="0" dirty="0" smtClean="0">
                          <a:solidFill>
                            <a:schemeClr val="tx1"/>
                          </a:solidFill>
                          <a:latin typeface="+mn-lt"/>
                          <a:ea typeface="+mn-ea"/>
                          <a:cs typeface="+mn-cs"/>
                        </a:rPr>
                        <a:t> </a:t>
                      </a:r>
                      <a:r>
                        <a:rPr lang="en-CA" sz="800" kern="1200" dirty="0" smtClean="0">
                          <a:solidFill>
                            <a:schemeClr val="tx1"/>
                          </a:solidFill>
                          <a:latin typeface="+mn-lt"/>
                          <a:ea typeface="+mn-ea"/>
                          <a:cs typeface="+mn-cs"/>
                        </a:rPr>
                        <a:t>Senior Advisor at Ministry of Health New Zealand </a:t>
                      </a:r>
                      <a:endParaRPr lang="en-CA" sz="8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latin typeface="+mn-lt"/>
                          <a:ea typeface="+mn-ea"/>
                          <a:cs typeface="+mn-cs"/>
                        </a:rPr>
                        <a:t>Yu-Ting </a:t>
                      </a:r>
                      <a:r>
                        <a:rPr lang="en-US" sz="900" kern="1200" dirty="0" err="1" smtClean="0">
                          <a:solidFill>
                            <a:schemeClr val="tx1"/>
                          </a:solidFill>
                          <a:latin typeface="+mn-lt"/>
                          <a:ea typeface="+mn-ea"/>
                          <a:cs typeface="+mn-cs"/>
                        </a:rPr>
                        <a:t>Yeh</a:t>
                      </a:r>
                      <a:endParaRPr lang="fr-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900" kern="1200" dirty="0" smtClean="0">
                          <a:solidFill>
                            <a:schemeClr val="tx1"/>
                          </a:solidFill>
                          <a:latin typeface="+mn-lt"/>
                          <a:ea typeface="+mn-ea"/>
                          <a:cs typeface="+mn-cs"/>
                        </a:rPr>
                        <a:t>yutingyeh@mail2000.com.tw</a:t>
                      </a:r>
                      <a:endParaRPr lang="en-CA" sz="9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r>
                        <a:rPr lang="en-CA" sz="900" kern="1200" dirty="0" smtClean="0">
                          <a:solidFill>
                            <a:schemeClr val="tx1"/>
                          </a:solidFill>
                          <a:latin typeface="+mn-lt"/>
                          <a:ea typeface="+mn-ea"/>
                          <a:cs typeface="+mn-cs"/>
                        </a:rPr>
                        <a:t>TW</a:t>
                      </a: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900" kern="1200" dirty="0" smtClean="0">
                          <a:solidFill>
                            <a:schemeClr val="tx1"/>
                          </a:solidFill>
                          <a:latin typeface="+mn-lt"/>
                          <a:ea typeface="+mn-ea"/>
                          <a:cs typeface="+mn-cs"/>
                        </a:rPr>
                        <a:t>HL7 Taiwan</a:t>
                      </a: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r h="305462">
                <a:tc>
                  <a:txBody>
                    <a:bodyPr/>
                    <a:lstStyle/>
                    <a:p>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800" kern="1200" dirty="0" smtClean="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smtClean="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endParaRPr lang="en-CA" sz="900" dirty="0">
                        <a:solidFill>
                          <a:schemeClr val="tx1"/>
                        </a:solidFill>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CA" sz="900" kern="1200" dirty="0">
                        <a:solidFill>
                          <a:schemeClr val="tx1"/>
                        </a:solidFill>
                        <a:latin typeface="+mn-lt"/>
                        <a:ea typeface="+mn-ea"/>
                        <a:cs typeface="+mn-cs"/>
                      </a:endParaRPr>
                    </a:p>
                  </a:txBody>
                  <a:tcPr anchor="ctr">
                    <a:lnL w="3175" cap="flat" cmpd="sng" algn="ctr">
                      <a:solidFill>
                        <a:srgbClr val="ACB6AB"/>
                      </a:solidFill>
                      <a:prstDash val="solid"/>
                      <a:round/>
                      <a:headEnd type="none" w="med" len="med"/>
                      <a:tailEnd type="none" w="med" len="med"/>
                    </a:lnL>
                    <a:lnR w="3175" cap="flat" cmpd="sng" algn="ctr">
                      <a:solidFill>
                        <a:srgbClr val="ACB6AB"/>
                      </a:solidFill>
                      <a:prstDash val="solid"/>
                      <a:round/>
                      <a:headEnd type="none" w="med" len="med"/>
                      <a:tailEnd type="none" w="med" len="med"/>
                    </a:lnR>
                    <a:lnT w="3175" cap="flat" cmpd="sng" algn="ctr">
                      <a:solidFill>
                        <a:srgbClr val="ACB6AB"/>
                      </a:solidFill>
                      <a:prstDash val="solid"/>
                      <a:round/>
                      <a:headEnd type="none" w="med" len="med"/>
                      <a:tailEnd type="none" w="med" len="med"/>
                    </a:lnT>
                    <a:lnB w="3175" cap="flat" cmpd="sng" algn="ctr">
                      <a:solidFill>
                        <a:srgbClr val="ACB6AB"/>
                      </a:solidFill>
                      <a:prstDash val="solid"/>
                      <a:round/>
                      <a:headEnd type="none" w="med" len="med"/>
                      <a:tailEnd type="none" w="med" len="med"/>
                    </a:lnB>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Perinatology Storyboard</a:t>
            </a:r>
            <a:endParaRPr lang="en-CA" dirty="0"/>
          </a:p>
        </p:txBody>
      </p:sp>
      <p:sp>
        <p:nvSpPr>
          <p:cNvPr id="5" name="Espace réservé du texte 4"/>
          <p:cNvSpPr>
            <a:spLocks noGrp="1"/>
          </p:cNvSpPr>
          <p:nvPr>
            <p:ph type="body" idx="1"/>
          </p:nvPr>
        </p:nvSpPr>
        <p:spPr/>
        <p:txBody>
          <a:bodyPr/>
          <a:lstStyle/>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Perinatology</a:t>
            </a:r>
            <a:endParaRPr lang="en-US" dirty="0"/>
          </a:p>
        </p:txBody>
      </p:sp>
      <p:sp>
        <p:nvSpPr>
          <p:cNvPr id="3" name="Espace réservé du contenu 2"/>
          <p:cNvSpPr>
            <a:spLocks noGrp="1"/>
          </p:cNvSpPr>
          <p:nvPr>
            <p:ph idx="1"/>
          </p:nvPr>
        </p:nvSpPr>
        <p:spPr/>
        <p:txBody>
          <a:bodyPr/>
          <a:lstStyle/>
          <a:p>
            <a:r>
              <a:rPr lang="en-US" sz="2000" dirty="0" smtClean="0">
                <a:solidFill>
                  <a:schemeClr val="tx1"/>
                </a:solidFill>
              </a:rPr>
              <a:t>Review of content added to address comments. </a:t>
            </a:r>
          </a:p>
          <a:p>
            <a:endParaRPr lang="en-US" sz="2000" dirty="0" smtClean="0">
              <a:solidFill>
                <a:schemeClr val="tx1"/>
              </a:solidFill>
            </a:endParaRPr>
          </a:p>
          <a:p>
            <a:r>
              <a:rPr lang="en-US" sz="2000" dirty="0" smtClean="0">
                <a:solidFill>
                  <a:schemeClr val="tx1"/>
                </a:solidFill>
              </a:rPr>
              <a:t>Decided – Full names will be used for references to participants in the storyboard.  Roles will be included for each participant at the beginning of each encounter section</a:t>
            </a:r>
          </a:p>
          <a:p>
            <a:endParaRPr lang="en-US" sz="2000" dirty="0" smtClean="0">
              <a:solidFill>
                <a:schemeClr val="tx1"/>
              </a:solidFill>
            </a:endParaRPr>
          </a:p>
          <a:p>
            <a:r>
              <a:rPr lang="en-US" sz="2000" dirty="0" smtClean="0">
                <a:solidFill>
                  <a:schemeClr val="tx1"/>
                </a:solidFill>
              </a:rPr>
              <a:t>Deeper dive to be done on this storyboard to add references and tables describing the content included on each information exchange (will match to Home Care tables/items/descriptions if it makes sense in the storyboard once available from Andre’)</a:t>
            </a:r>
          </a:p>
          <a:p>
            <a:endParaRPr lang="en-US" sz="2000" dirty="0">
              <a:solidFill>
                <a:schemeClr val="tx1"/>
              </a:solidFill>
            </a:endParaRPr>
          </a:p>
          <a:p>
            <a:r>
              <a:rPr lang="en-US" sz="2000" dirty="0" smtClean="0">
                <a:solidFill>
                  <a:schemeClr val="tx1"/>
                </a:solidFill>
              </a:rPr>
              <a:t>Deadline for deeper dive/description of content to be included is WGM Jan 15</a:t>
            </a:r>
            <a:endParaRPr lang="en-US" sz="2000" dirty="0" smtClean="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p:txBody>
          <a:bodyPr/>
          <a:lstStyle/>
          <a:p>
            <a:r>
              <a:rPr lang="en-US" dirty="0" smtClean="0"/>
              <a:t>Home Care </a:t>
            </a:r>
            <a:r>
              <a:rPr lang="en-US" dirty="0" err="1" smtClean="0"/>
              <a:t>Care</a:t>
            </a:r>
            <a:r>
              <a:rPr lang="en-US" dirty="0" smtClean="0"/>
              <a:t> Plan Storyboard</a:t>
            </a:r>
            <a:endParaRPr lang="en-CA" dirty="0"/>
          </a:p>
        </p:txBody>
      </p:sp>
      <p:sp>
        <p:nvSpPr>
          <p:cNvPr id="5" name="Espace réservé du texte 4"/>
          <p:cNvSpPr>
            <a:spLocks noGrp="1"/>
          </p:cNvSpPr>
          <p:nvPr>
            <p:ph type="body" idx="1"/>
          </p:nvPr>
        </p:nvSpPr>
        <p:spPr/>
        <p:txBody>
          <a:bodyPr/>
          <a:lstStyle/>
          <a:p>
            <a:endParaRPr lang="en-CA"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Home Care CP SB</a:t>
            </a:r>
            <a:endParaRPr lang="en-US" dirty="0"/>
          </a:p>
        </p:txBody>
      </p:sp>
      <p:sp>
        <p:nvSpPr>
          <p:cNvPr id="3" name="Espace réservé du contenu 2"/>
          <p:cNvSpPr>
            <a:spLocks noGrp="1"/>
          </p:cNvSpPr>
          <p:nvPr>
            <p:ph idx="1"/>
          </p:nvPr>
        </p:nvSpPr>
        <p:spPr/>
        <p:txBody>
          <a:bodyPr/>
          <a:lstStyle/>
          <a:p>
            <a:r>
              <a:rPr lang="en-US" sz="2000" dirty="0" smtClean="0">
                <a:solidFill>
                  <a:schemeClr val="tx1"/>
                </a:solidFill>
              </a:rPr>
              <a:t>Referencing to detail contained in Appendix Tables reviewed.  </a:t>
            </a:r>
          </a:p>
          <a:p>
            <a:endParaRPr lang="en-US" sz="2000" dirty="0" smtClean="0">
              <a:solidFill>
                <a:schemeClr val="tx1"/>
              </a:solidFill>
            </a:endParaRPr>
          </a:p>
          <a:p>
            <a:r>
              <a:rPr lang="en-US" sz="2000" dirty="0" smtClean="0">
                <a:solidFill>
                  <a:schemeClr val="tx1"/>
                </a:solidFill>
              </a:rPr>
              <a:t>Determined it is one option to represent the information model in a high level in anticipation of upcoming modeling work.</a:t>
            </a:r>
          </a:p>
          <a:p>
            <a:endParaRPr lang="en-US" sz="2000" dirty="0" smtClean="0">
              <a:solidFill>
                <a:schemeClr val="tx1"/>
              </a:solidFill>
            </a:endParaRPr>
          </a:p>
          <a:p>
            <a:r>
              <a:rPr lang="en-US" sz="2000" dirty="0" smtClean="0">
                <a:solidFill>
                  <a:schemeClr val="tx1"/>
                </a:solidFill>
              </a:rPr>
              <a:t>Unclear on if each storyboard should have their own set of tables/descriptions for each artifact included in information exchange or if the family of storyboards should reference one table/set of descriptions.  </a:t>
            </a:r>
            <a:endParaRPr lang="en-US" sz="2000" dirty="0" smtClean="0">
              <a:solidFill>
                <a:schemeClr val="tx1"/>
              </a:solidFill>
            </a:endParaRPr>
          </a:p>
          <a:p>
            <a:endParaRPr lang="en-US" sz="2000" dirty="0" smtClean="0">
              <a:solidFill>
                <a:schemeClr val="tx1"/>
              </a:solidFill>
            </a:endParaRPr>
          </a:p>
          <a:p>
            <a:r>
              <a:rPr lang="en-US" sz="2000" dirty="0" smtClean="0">
                <a:solidFill>
                  <a:schemeClr val="tx1"/>
                </a:solidFill>
              </a:rPr>
              <a:t>Andre’ will work towards completion of flushing out home care storyboard as currently demonstrated and in progress.  Will discuss the use of this model and the resulting table by other story boards at next meeting.    </a:t>
            </a:r>
            <a:endParaRPr lang="en-US" sz="2000" dirty="0">
              <a:solidFill>
                <a:schemeClr val="tx1"/>
              </a:solidFill>
            </a:endParaRPr>
          </a:p>
        </p:txBody>
      </p:sp>
    </p:spTree>
  </p:cSld>
  <p:clrMapOvr>
    <a:masterClrMapping/>
  </p:clrMapOvr>
</p:sld>
</file>

<file path=ppt/theme/theme1.xml><?xml version="1.0" encoding="utf-8"?>
<a:theme xmlns:a="http://schemas.openxmlformats.org/drawingml/2006/main" name="CHI_10 04 07">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CHI_10 04 07">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CA" sz="1800" b="1" i="0" u="none" strike="noStrike" cap="none" normalizeH="0" baseline="0" smtClean="0">
            <a:ln>
              <a:noFill/>
            </a:ln>
            <a:solidFill>
              <a:schemeClr val="bg1"/>
            </a:solidFill>
            <a:effectLst/>
            <a:latin typeface="Arial" charset="0"/>
          </a:defRPr>
        </a:defPPr>
      </a:lstStyle>
    </a:spDef>
    <a:lnDef>
      <a:spPr bwMode="auto">
        <a:noFill/>
        <a:ln w="9525" cap="flat" cmpd="sng" algn="ctr">
          <a:solidFill>
            <a:schemeClr val="accent1">
              <a:lumMod val="75000"/>
              <a:lumOff val="25000"/>
            </a:schemeClr>
          </a:solidFill>
          <a:prstDash val="solid"/>
          <a:round/>
          <a:headEnd type="none" w="med" len="med"/>
          <a:tailEnd type="triangle"/>
        </a:ln>
        <a:effectLst/>
      </a:spPr>
      <a:bodyPr/>
      <a:lstStyle/>
    </a:lnDef>
    <a:txDef>
      <a:spPr>
        <a:noFill/>
      </a:spPr>
      <a:bodyPr wrap="none" rtlCol="0">
        <a:spAutoFit/>
      </a:bodyPr>
      <a:lstStyle>
        <a:defPPr>
          <a:defRPr sz="1200" b="0" i="1" u="sng" dirty="0" smtClean="0">
            <a:solidFill>
              <a:srgbClr val="FF0000"/>
            </a:solidFill>
          </a:defRPr>
        </a:defPPr>
      </a:lstStyle>
    </a:txDef>
  </a:objectDefaults>
  <a:extraClrSchemeLst>
    <a:extraClrScheme>
      <a:clrScheme name="CHI_10 04 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HI_10 04 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HI_10 04 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HI_10 04 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HI_10 04 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HI_10 04 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HI_10 04 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HI_10 04 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HI_10 04 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HI_10 04 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HI_10 04 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HI_10 04 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HI_10 04 07 13">
        <a:dk1>
          <a:srgbClr val="87856A"/>
        </a:dk1>
        <a:lt1>
          <a:srgbClr val="FFFFFF"/>
        </a:lt1>
        <a:dk2>
          <a:srgbClr val="AF3219"/>
        </a:dk2>
        <a:lt2>
          <a:srgbClr val="555759"/>
        </a:lt2>
        <a:accent1>
          <a:srgbClr val="003A62"/>
        </a:accent1>
        <a:accent2>
          <a:srgbClr val="812740"/>
        </a:accent2>
        <a:accent3>
          <a:srgbClr val="FFFFFF"/>
        </a:accent3>
        <a:accent4>
          <a:srgbClr val="727159"/>
        </a:accent4>
        <a:accent5>
          <a:srgbClr val="AAAEB7"/>
        </a:accent5>
        <a:accent6>
          <a:srgbClr val="742239"/>
        </a:accent6>
        <a:hlink>
          <a:srgbClr val="1486CE"/>
        </a:hlink>
        <a:folHlink>
          <a:srgbClr val="55A94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25293</TotalTime>
  <Words>1258</Words>
  <Application>Microsoft Macintosh PowerPoint</Application>
  <PresentationFormat>On-screen Show (4:3)</PresentationFormat>
  <Paragraphs>204</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CHI_10 04 07</vt:lpstr>
      <vt:lpstr>Care Plan (CP) Team Meeting  60 minutes</vt:lpstr>
      <vt:lpstr>Agenda for Nov 9</vt:lpstr>
      <vt:lpstr>Future Agenda Items</vt:lpstr>
      <vt:lpstr>Participants- Meetg of 2011-09-28 p1</vt:lpstr>
      <vt:lpstr>Participants- Meetg of 2011-09-28 p2</vt:lpstr>
      <vt:lpstr>Perinatology Storyboard</vt:lpstr>
      <vt:lpstr>Perinatology</vt:lpstr>
      <vt:lpstr>Home Care Care Plan Storyboard</vt:lpstr>
      <vt:lpstr>Home Care CP SB</vt:lpstr>
    </vt:vector>
  </TitlesOfParts>
  <Company>Canada Health Infoway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Canada Health Infoway</dc:creator>
  <cp:lastModifiedBy>LK HL</cp:lastModifiedBy>
  <cp:revision>1347</cp:revision>
  <dcterms:created xsi:type="dcterms:W3CDTF">2007-10-04T22:02:14Z</dcterms:created>
  <dcterms:modified xsi:type="dcterms:W3CDTF">2011-11-09T23:29:49Z</dcterms:modified>
</cp:coreProperties>
</file>