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321" r:id="rId2"/>
    <p:sldId id="308" r:id="rId3"/>
    <p:sldId id="323" r:id="rId4"/>
    <p:sldId id="258" r:id="rId5"/>
    <p:sldId id="257" r:id="rId6"/>
    <p:sldId id="259" r:id="rId7"/>
    <p:sldId id="260" r:id="rId8"/>
    <p:sldId id="305" r:id="rId9"/>
    <p:sldId id="310" r:id="rId10"/>
    <p:sldId id="309" r:id="rId11"/>
    <p:sldId id="295" r:id="rId12"/>
    <p:sldId id="313" r:id="rId13"/>
    <p:sldId id="314" r:id="rId14"/>
    <p:sldId id="317" r:id="rId15"/>
    <p:sldId id="318" r:id="rId16"/>
    <p:sldId id="315" r:id="rId17"/>
    <p:sldId id="316" r:id="rId18"/>
    <p:sldId id="298" r:id="rId19"/>
    <p:sldId id="297" r:id="rId20"/>
    <p:sldId id="299" r:id="rId21"/>
    <p:sldId id="263" r:id="rId22"/>
    <p:sldId id="300" r:id="rId23"/>
    <p:sldId id="306" r:id="rId24"/>
    <p:sldId id="294" r:id="rId25"/>
    <p:sldId id="264" r:id="rId26"/>
    <p:sldId id="319" r:id="rId27"/>
    <p:sldId id="265" r:id="rId28"/>
    <p:sldId id="320" r:id="rId29"/>
    <p:sldId id="311" r:id="rId30"/>
    <p:sldId id="302" r:id="rId31"/>
    <p:sldId id="312" r:id="rId32"/>
    <p:sldId id="26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eneses"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p:cViewPr>
        <p:scale>
          <a:sx n="100" d="100"/>
          <a:sy n="100" d="100"/>
        </p:scale>
        <p:origin x="-1123" y="25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2-20T11:52:06.126" idx="1">
    <p:pos x="3264" y="491"/>
    <p:text>Propose renaming to topic during wednesday meeting.</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B46D88-4164-460A-B87F-EAA3704533FF}" type="datetimeFigureOut">
              <a:rPr lang="en-US" smtClean="0"/>
              <a:t>3/18/2013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2844A2-2AE2-4DEA-B7D0-3FABED226514}" type="slidenum">
              <a:rPr lang="en-US" smtClean="0"/>
              <a:t>‹#›</a:t>
            </a:fld>
            <a:endParaRPr lang="en-US"/>
          </a:p>
        </p:txBody>
      </p:sp>
    </p:spTree>
    <p:extLst>
      <p:ext uri="{BB962C8B-B14F-4D97-AF65-F5344CB8AC3E}">
        <p14:creationId xmlns:p14="http://schemas.microsoft.com/office/powerpoint/2010/main" val="3744305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14F5D-BBAC-47BF-848A-2E582CE61BC1}" type="datetimeFigureOut">
              <a:rPr lang="en-US" smtClean="0"/>
              <a:t>3/18/2013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154E5-BB35-4A81-9B8A-C6694F60BAC7}" type="slidenum">
              <a:rPr lang="en-US" smtClean="0"/>
              <a:t>‹#›</a:t>
            </a:fld>
            <a:endParaRPr lang="en-US"/>
          </a:p>
        </p:txBody>
      </p:sp>
    </p:spTree>
    <p:extLst>
      <p:ext uri="{BB962C8B-B14F-4D97-AF65-F5344CB8AC3E}">
        <p14:creationId xmlns:p14="http://schemas.microsoft.com/office/powerpoint/2010/main" val="1093491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2154E5-BB35-4A81-9B8A-C6694F60BAC7}" type="slidenum">
              <a:rPr lang="en-US" smtClean="0"/>
              <a:t>5</a:t>
            </a:fld>
            <a:endParaRPr lang="en-US"/>
          </a:p>
        </p:txBody>
      </p:sp>
    </p:spTree>
    <p:extLst>
      <p:ext uri="{BB962C8B-B14F-4D97-AF65-F5344CB8AC3E}">
        <p14:creationId xmlns:p14="http://schemas.microsoft.com/office/powerpoint/2010/main" val="414710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2154E5-BB35-4A81-9B8A-C6694F60BAC7}" type="slidenum">
              <a:rPr lang="en-US" smtClean="0"/>
              <a:t>7</a:t>
            </a:fld>
            <a:endParaRPr lang="en-US"/>
          </a:p>
        </p:txBody>
      </p:sp>
    </p:spTree>
    <p:extLst>
      <p:ext uri="{BB962C8B-B14F-4D97-AF65-F5344CB8AC3E}">
        <p14:creationId xmlns:p14="http://schemas.microsoft.com/office/powerpoint/2010/main" val="325010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6E467F-DD2C-4D43-9019-4F47E263C4D6}" type="datetime1">
              <a:rPr lang="en-US" smtClean="0"/>
              <a:t>3/18/2013</a:t>
            </a:fld>
            <a:endParaRPr lang="en-US"/>
          </a:p>
        </p:txBody>
      </p:sp>
      <p:sp>
        <p:nvSpPr>
          <p:cNvPr id="5" name="Footer Placeholder 4"/>
          <p:cNvSpPr>
            <a:spLocks noGrp="1"/>
          </p:cNvSpPr>
          <p:nvPr>
            <p:ph type="ftr" sz="quarter" idx="11"/>
          </p:nvPr>
        </p:nvSpPr>
        <p:spPr/>
        <p:txBody>
          <a:bodyPr/>
          <a:lstStyle/>
          <a:p>
            <a:r>
              <a:rPr lang="en-US" smtClean="0"/>
              <a:t>HL7 Patient Care - Care Plan Initiative</a:t>
            </a:r>
            <a:endParaRPr lang="en-US"/>
          </a:p>
        </p:txBody>
      </p:sp>
      <p:sp>
        <p:nvSpPr>
          <p:cNvPr id="6" name="Slide Number Placeholder 5"/>
          <p:cNvSpPr>
            <a:spLocks noGrp="1"/>
          </p:cNvSpPr>
          <p:nvPr>
            <p:ph type="sldNum" sz="quarter" idx="12"/>
          </p:nvPr>
        </p:nvSpPr>
        <p:spPr/>
        <p:txBody>
          <a:bodyPr/>
          <a:lstStyle/>
          <a:p>
            <a:fld id="{5D227022-AB0A-470A-AC92-08F7AA3368CA}" type="slidenum">
              <a:rPr lang="en-US" smtClean="0"/>
              <a:t>‹#›</a:t>
            </a:fld>
            <a:endParaRPr lang="en-US"/>
          </a:p>
        </p:txBody>
      </p:sp>
    </p:spTree>
    <p:extLst>
      <p:ext uri="{BB962C8B-B14F-4D97-AF65-F5344CB8AC3E}">
        <p14:creationId xmlns:p14="http://schemas.microsoft.com/office/powerpoint/2010/main" val="408464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9D649-DBA2-4F29-BFBD-44813C50B4CC}" type="datetime1">
              <a:rPr lang="en-US" smtClean="0"/>
              <a:t>3/18/2013</a:t>
            </a:fld>
            <a:endParaRPr lang="en-US"/>
          </a:p>
        </p:txBody>
      </p:sp>
      <p:sp>
        <p:nvSpPr>
          <p:cNvPr id="5" name="Footer Placeholder 4"/>
          <p:cNvSpPr>
            <a:spLocks noGrp="1"/>
          </p:cNvSpPr>
          <p:nvPr>
            <p:ph type="ftr" sz="quarter" idx="11"/>
          </p:nvPr>
        </p:nvSpPr>
        <p:spPr/>
        <p:txBody>
          <a:bodyPr/>
          <a:lstStyle/>
          <a:p>
            <a:r>
              <a:rPr lang="en-US" smtClean="0"/>
              <a:t>HL7 Patient Care - Care Plan Initiative</a:t>
            </a:r>
            <a:endParaRPr lang="en-US"/>
          </a:p>
        </p:txBody>
      </p:sp>
      <p:sp>
        <p:nvSpPr>
          <p:cNvPr id="6" name="Slide Number Placeholder 5"/>
          <p:cNvSpPr>
            <a:spLocks noGrp="1"/>
          </p:cNvSpPr>
          <p:nvPr>
            <p:ph type="sldNum" sz="quarter" idx="12"/>
          </p:nvPr>
        </p:nvSpPr>
        <p:spPr/>
        <p:txBody>
          <a:bodyPr/>
          <a:lstStyle/>
          <a:p>
            <a:fld id="{5D227022-AB0A-470A-AC92-08F7AA3368CA}" type="slidenum">
              <a:rPr lang="en-US" smtClean="0"/>
              <a:t>‹#›</a:t>
            </a:fld>
            <a:endParaRPr lang="en-US"/>
          </a:p>
        </p:txBody>
      </p:sp>
    </p:spTree>
    <p:extLst>
      <p:ext uri="{BB962C8B-B14F-4D97-AF65-F5344CB8AC3E}">
        <p14:creationId xmlns:p14="http://schemas.microsoft.com/office/powerpoint/2010/main" val="146621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12E10-0423-44EF-8309-F301918914C8}" type="datetime1">
              <a:rPr lang="en-US" smtClean="0"/>
              <a:t>3/18/2013</a:t>
            </a:fld>
            <a:endParaRPr lang="en-US"/>
          </a:p>
        </p:txBody>
      </p:sp>
      <p:sp>
        <p:nvSpPr>
          <p:cNvPr id="5" name="Footer Placeholder 4"/>
          <p:cNvSpPr>
            <a:spLocks noGrp="1"/>
          </p:cNvSpPr>
          <p:nvPr>
            <p:ph type="ftr" sz="quarter" idx="11"/>
          </p:nvPr>
        </p:nvSpPr>
        <p:spPr/>
        <p:txBody>
          <a:bodyPr/>
          <a:lstStyle/>
          <a:p>
            <a:r>
              <a:rPr lang="en-US" smtClean="0"/>
              <a:t>HL7 Patient Care - Care Plan Initiative</a:t>
            </a:r>
            <a:endParaRPr lang="en-US"/>
          </a:p>
        </p:txBody>
      </p:sp>
      <p:sp>
        <p:nvSpPr>
          <p:cNvPr id="6" name="Slide Number Placeholder 5"/>
          <p:cNvSpPr>
            <a:spLocks noGrp="1"/>
          </p:cNvSpPr>
          <p:nvPr>
            <p:ph type="sldNum" sz="quarter" idx="12"/>
          </p:nvPr>
        </p:nvSpPr>
        <p:spPr/>
        <p:txBody>
          <a:bodyPr/>
          <a:lstStyle/>
          <a:p>
            <a:fld id="{5D227022-AB0A-470A-AC92-08F7AA3368CA}" type="slidenum">
              <a:rPr lang="en-US" smtClean="0"/>
              <a:t>‹#›</a:t>
            </a:fld>
            <a:endParaRPr lang="en-US"/>
          </a:p>
        </p:txBody>
      </p:sp>
    </p:spTree>
    <p:extLst>
      <p:ext uri="{BB962C8B-B14F-4D97-AF65-F5344CB8AC3E}">
        <p14:creationId xmlns:p14="http://schemas.microsoft.com/office/powerpoint/2010/main" val="272093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D847C6-D827-4A22-969A-471FFD5E7019}" type="datetime1">
              <a:rPr lang="en-US" smtClean="0"/>
              <a:t>3/18/2013</a:t>
            </a:fld>
            <a:endParaRPr lang="en-US"/>
          </a:p>
        </p:txBody>
      </p:sp>
      <p:sp>
        <p:nvSpPr>
          <p:cNvPr id="5" name="Footer Placeholder 4"/>
          <p:cNvSpPr>
            <a:spLocks noGrp="1"/>
          </p:cNvSpPr>
          <p:nvPr>
            <p:ph type="ftr" sz="quarter" idx="11"/>
          </p:nvPr>
        </p:nvSpPr>
        <p:spPr/>
        <p:txBody>
          <a:bodyPr/>
          <a:lstStyle/>
          <a:p>
            <a:r>
              <a:rPr lang="en-US" smtClean="0"/>
              <a:t>HL7 Patient Care - Care Plan Initiative</a:t>
            </a:r>
            <a:endParaRPr lang="en-US"/>
          </a:p>
        </p:txBody>
      </p:sp>
      <p:sp>
        <p:nvSpPr>
          <p:cNvPr id="6" name="Slide Number Placeholder 5"/>
          <p:cNvSpPr>
            <a:spLocks noGrp="1"/>
          </p:cNvSpPr>
          <p:nvPr>
            <p:ph type="sldNum" sz="quarter" idx="12"/>
          </p:nvPr>
        </p:nvSpPr>
        <p:spPr/>
        <p:txBody>
          <a:bodyPr/>
          <a:lstStyle/>
          <a:p>
            <a:fld id="{5D227022-AB0A-470A-AC92-08F7AA3368CA}" type="slidenum">
              <a:rPr lang="en-US" smtClean="0"/>
              <a:t>‹#›</a:t>
            </a:fld>
            <a:endParaRPr lang="en-US"/>
          </a:p>
        </p:txBody>
      </p:sp>
    </p:spTree>
    <p:extLst>
      <p:ext uri="{BB962C8B-B14F-4D97-AF65-F5344CB8AC3E}">
        <p14:creationId xmlns:p14="http://schemas.microsoft.com/office/powerpoint/2010/main" val="166414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5C44A-808D-4304-9FD0-4E91B1FCD9CF}" type="datetime1">
              <a:rPr lang="en-US" smtClean="0"/>
              <a:t>3/18/2013</a:t>
            </a:fld>
            <a:endParaRPr lang="en-US"/>
          </a:p>
        </p:txBody>
      </p:sp>
      <p:sp>
        <p:nvSpPr>
          <p:cNvPr id="5" name="Footer Placeholder 4"/>
          <p:cNvSpPr>
            <a:spLocks noGrp="1"/>
          </p:cNvSpPr>
          <p:nvPr>
            <p:ph type="ftr" sz="quarter" idx="11"/>
          </p:nvPr>
        </p:nvSpPr>
        <p:spPr/>
        <p:txBody>
          <a:bodyPr/>
          <a:lstStyle/>
          <a:p>
            <a:r>
              <a:rPr lang="en-US" smtClean="0"/>
              <a:t>HL7 Patient Care - Care Plan Initiative</a:t>
            </a:r>
            <a:endParaRPr lang="en-US"/>
          </a:p>
        </p:txBody>
      </p:sp>
      <p:sp>
        <p:nvSpPr>
          <p:cNvPr id="6" name="Slide Number Placeholder 5"/>
          <p:cNvSpPr>
            <a:spLocks noGrp="1"/>
          </p:cNvSpPr>
          <p:nvPr>
            <p:ph type="sldNum" sz="quarter" idx="12"/>
          </p:nvPr>
        </p:nvSpPr>
        <p:spPr/>
        <p:txBody>
          <a:bodyPr/>
          <a:lstStyle/>
          <a:p>
            <a:fld id="{5D227022-AB0A-470A-AC92-08F7AA3368CA}" type="slidenum">
              <a:rPr lang="en-US" smtClean="0"/>
              <a:t>‹#›</a:t>
            </a:fld>
            <a:endParaRPr lang="en-US"/>
          </a:p>
        </p:txBody>
      </p:sp>
    </p:spTree>
    <p:extLst>
      <p:ext uri="{BB962C8B-B14F-4D97-AF65-F5344CB8AC3E}">
        <p14:creationId xmlns:p14="http://schemas.microsoft.com/office/powerpoint/2010/main" val="341726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32B46C-90F1-4B48-A54E-17E9AAF2FF8C}"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a:t>
            </a:fld>
            <a:endParaRPr lang="en-US"/>
          </a:p>
        </p:txBody>
      </p:sp>
    </p:spTree>
    <p:extLst>
      <p:ext uri="{BB962C8B-B14F-4D97-AF65-F5344CB8AC3E}">
        <p14:creationId xmlns:p14="http://schemas.microsoft.com/office/powerpoint/2010/main" val="259512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205565-7710-4017-8076-00C3E7261B22}" type="datetime1">
              <a:rPr lang="en-US" smtClean="0"/>
              <a:t>3/18/2013</a:t>
            </a:fld>
            <a:endParaRPr lang="en-US"/>
          </a:p>
        </p:txBody>
      </p:sp>
      <p:sp>
        <p:nvSpPr>
          <p:cNvPr id="8" name="Footer Placeholder 7"/>
          <p:cNvSpPr>
            <a:spLocks noGrp="1"/>
          </p:cNvSpPr>
          <p:nvPr>
            <p:ph type="ftr" sz="quarter" idx="11"/>
          </p:nvPr>
        </p:nvSpPr>
        <p:spPr/>
        <p:txBody>
          <a:bodyPr/>
          <a:lstStyle/>
          <a:p>
            <a:r>
              <a:rPr lang="en-US" smtClean="0"/>
              <a:t>HL7 Patient Care - Care Plan Initiative</a:t>
            </a:r>
            <a:endParaRPr lang="en-US"/>
          </a:p>
        </p:txBody>
      </p:sp>
      <p:sp>
        <p:nvSpPr>
          <p:cNvPr id="9" name="Slide Number Placeholder 8"/>
          <p:cNvSpPr>
            <a:spLocks noGrp="1"/>
          </p:cNvSpPr>
          <p:nvPr>
            <p:ph type="sldNum" sz="quarter" idx="12"/>
          </p:nvPr>
        </p:nvSpPr>
        <p:spPr/>
        <p:txBody>
          <a:bodyPr/>
          <a:lstStyle/>
          <a:p>
            <a:fld id="{5D227022-AB0A-470A-AC92-08F7AA3368CA}" type="slidenum">
              <a:rPr lang="en-US" smtClean="0"/>
              <a:t>‹#›</a:t>
            </a:fld>
            <a:endParaRPr lang="en-US"/>
          </a:p>
        </p:txBody>
      </p:sp>
    </p:spTree>
    <p:extLst>
      <p:ext uri="{BB962C8B-B14F-4D97-AF65-F5344CB8AC3E}">
        <p14:creationId xmlns:p14="http://schemas.microsoft.com/office/powerpoint/2010/main" val="204905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91CF4D-26AF-4A08-A24A-5A794D90E397}" type="datetime1">
              <a:rPr lang="en-US" smtClean="0"/>
              <a:t>3/18/2013</a:t>
            </a:fld>
            <a:endParaRPr lang="en-US"/>
          </a:p>
        </p:txBody>
      </p:sp>
      <p:sp>
        <p:nvSpPr>
          <p:cNvPr id="4" name="Footer Placeholder 3"/>
          <p:cNvSpPr>
            <a:spLocks noGrp="1"/>
          </p:cNvSpPr>
          <p:nvPr>
            <p:ph type="ftr" sz="quarter" idx="11"/>
          </p:nvPr>
        </p:nvSpPr>
        <p:spPr/>
        <p:txBody>
          <a:bodyPr/>
          <a:lstStyle/>
          <a:p>
            <a:r>
              <a:rPr lang="en-US" smtClean="0"/>
              <a:t>HL7 Patient Care - Care Plan Initiative</a:t>
            </a:r>
            <a:endParaRPr lang="en-US"/>
          </a:p>
        </p:txBody>
      </p:sp>
      <p:sp>
        <p:nvSpPr>
          <p:cNvPr id="5" name="Slide Number Placeholder 4"/>
          <p:cNvSpPr>
            <a:spLocks noGrp="1"/>
          </p:cNvSpPr>
          <p:nvPr>
            <p:ph type="sldNum" sz="quarter" idx="12"/>
          </p:nvPr>
        </p:nvSpPr>
        <p:spPr/>
        <p:txBody>
          <a:bodyPr/>
          <a:lstStyle/>
          <a:p>
            <a:fld id="{5D227022-AB0A-470A-AC92-08F7AA3368CA}" type="slidenum">
              <a:rPr lang="en-US" smtClean="0"/>
              <a:t>‹#›</a:t>
            </a:fld>
            <a:endParaRPr lang="en-US"/>
          </a:p>
        </p:txBody>
      </p:sp>
    </p:spTree>
    <p:extLst>
      <p:ext uri="{BB962C8B-B14F-4D97-AF65-F5344CB8AC3E}">
        <p14:creationId xmlns:p14="http://schemas.microsoft.com/office/powerpoint/2010/main" val="119346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FEDDE-4758-43F7-BBE7-E5B60A2B8CDD}"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4" name="Slide Number Placeholder 3"/>
          <p:cNvSpPr>
            <a:spLocks noGrp="1"/>
          </p:cNvSpPr>
          <p:nvPr>
            <p:ph type="sldNum" sz="quarter" idx="12"/>
          </p:nvPr>
        </p:nvSpPr>
        <p:spPr/>
        <p:txBody>
          <a:bodyPr/>
          <a:lstStyle/>
          <a:p>
            <a:fld id="{5D227022-AB0A-470A-AC92-08F7AA3368CA}" type="slidenum">
              <a:rPr lang="en-US" smtClean="0"/>
              <a:t>‹#›</a:t>
            </a:fld>
            <a:endParaRPr lang="en-US"/>
          </a:p>
        </p:txBody>
      </p:sp>
    </p:spTree>
    <p:extLst>
      <p:ext uri="{BB962C8B-B14F-4D97-AF65-F5344CB8AC3E}">
        <p14:creationId xmlns:p14="http://schemas.microsoft.com/office/powerpoint/2010/main" val="183720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AF402-D80F-47E3-99E4-5B47F56A369E}"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a:t>
            </a:fld>
            <a:endParaRPr lang="en-US"/>
          </a:p>
        </p:txBody>
      </p:sp>
    </p:spTree>
    <p:extLst>
      <p:ext uri="{BB962C8B-B14F-4D97-AF65-F5344CB8AC3E}">
        <p14:creationId xmlns:p14="http://schemas.microsoft.com/office/powerpoint/2010/main" val="328289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E80FF-A8C1-4B70-A11D-61DC401D6D4F}"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a:t>
            </a:fld>
            <a:endParaRPr lang="en-US"/>
          </a:p>
        </p:txBody>
      </p:sp>
    </p:spTree>
    <p:extLst>
      <p:ext uri="{BB962C8B-B14F-4D97-AF65-F5344CB8AC3E}">
        <p14:creationId xmlns:p14="http://schemas.microsoft.com/office/powerpoint/2010/main" val="771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5E94D-2BBF-4BD5-935C-F93D1BBE5D22}" type="datetime1">
              <a:rPr lang="en-US" smtClean="0"/>
              <a:t>3/18/2013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HL7 Patient Care - Care Plan Initiative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27022-AB0A-470A-AC92-08F7AA3368CA}" type="slidenum">
              <a:rPr lang="en-US" smtClean="0"/>
              <a:t>‹#›</a:t>
            </a:fld>
            <a:endParaRPr lang="en-US"/>
          </a:p>
        </p:txBody>
      </p:sp>
    </p:spTree>
    <p:extLst>
      <p:ext uri="{BB962C8B-B14F-4D97-AF65-F5344CB8AC3E}">
        <p14:creationId xmlns:p14="http://schemas.microsoft.com/office/powerpoint/2010/main" val="3637801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iki.hl7.org/index.php?title=Care_Plan_Projec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iki.hl7.org/index.php?title=Care_Coordination_Service" TargetMode="External"/><Relationship Id="rId2" Type="http://schemas.openxmlformats.org/officeDocument/2006/relationships/hyperlink" Target="http://wiki.hl7.org/index.php?title=File:Care_Plan_Model_Overview.pptx" TargetMode="External"/><Relationship Id="rId1" Type="http://schemas.openxmlformats.org/officeDocument/2006/relationships/slideLayout" Target="../slideLayouts/slideLayout3.xml"/><Relationship Id="rId5" Type="http://schemas.openxmlformats.org/officeDocument/2006/relationships/hyperlink" Target="http://wiki.hl7.org/index.php?title=Care_Coordination_Capabilities" TargetMode="External"/><Relationship Id="rId4" Type="http://schemas.openxmlformats.org/officeDocument/2006/relationships/hyperlink" Target="http://wiki.hl7.org/index.php?title=Care_Coordination_Business_Scenario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iki.hl7.org/images/2/24/CpDetailedModelImg.p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goo.gl/0J1aU"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Plan"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1"/>
            <a:ext cx="7620000" cy="2895600"/>
          </a:xfrm>
        </p:spPr>
        <p:txBody>
          <a:bodyPr>
            <a:normAutofit/>
          </a:bodyPr>
          <a:lstStyle/>
          <a:p>
            <a:r>
              <a:rPr lang="en-US" dirty="0" smtClean="0"/>
              <a:t>HL7 Patient Care Workgroup</a:t>
            </a:r>
            <a:br>
              <a:rPr lang="en-US" dirty="0" smtClean="0"/>
            </a:br>
            <a:r>
              <a:rPr lang="en-US" dirty="0" smtClean="0"/>
              <a:t>Care Plan </a:t>
            </a:r>
            <a:br>
              <a:rPr lang="en-US" dirty="0" smtClean="0"/>
            </a:br>
            <a:r>
              <a:rPr lang="en-US" dirty="0" smtClean="0"/>
              <a:t>Domain Analysis Model </a:t>
            </a:r>
            <a:endParaRPr lang="en-US" dirty="0"/>
          </a:p>
        </p:txBody>
      </p:sp>
      <p:sp>
        <p:nvSpPr>
          <p:cNvPr id="3" name="Subtitle 2"/>
          <p:cNvSpPr>
            <a:spLocks noGrp="1"/>
          </p:cNvSpPr>
          <p:nvPr>
            <p:ph type="subTitle" idx="1"/>
          </p:nvPr>
        </p:nvSpPr>
        <p:spPr/>
        <p:txBody>
          <a:bodyPr>
            <a:normAutofit fontScale="92500" lnSpcReduction="20000"/>
          </a:bodyPr>
          <a:lstStyle/>
          <a:p>
            <a:r>
              <a:rPr lang="en-US" dirty="0"/>
              <a:t>Supplementary Overview for CCS </a:t>
            </a:r>
            <a:r>
              <a:rPr lang="en-US" dirty="0" smtClean="0"/>
              <a:t>Ballot</a:t>
            </a:r>
            <a:endParaRPr lang="en-US" dirty="0"/>
          </a:p>
          <a:p>
            <a:r>
              <a:rPr lang="en-US" dirty="0" smtClean="0"/>
              <a:t>March 17, 2013</a:t>
            </a:r>
          </a:p>
          <a:p>
            <a:r>
              <a:rPr lang="en-US" dirty="0" smtClean="0"/>
              <a:t>HL7 Care Plan Initiative Project</a:t>
            </a:r>
          </a:p>
          <a:p>
            <a:r>
              <a:rPr lang="en-US" sz="1900" dirty="0" smtClean="0">
                <a:hlinkClick r:id="rId2"/>
              </a:rPr>
              <a:t>http</a:t>
            </a:r>
            <a:r>
              <a:rPr lang="en-US" sz="1900" dirty="0">
                <a:hlinkClick r:id="rId2"/>
              </a:rPr>
              <a:t>://</a:t>
            </a:r>
            <a:r>
              <a:rPr lang="en-US" sz="1900" dirty="0" smtClean="0">
                <a:hlinkClick r:id="rId2"/>
              </a:rPr>
              <a:t>wiki.hl7.org/index.php?title=Care_Plan_Project</a:t>
            </a:r>
            <a:r>
              <a:rPr lang="en-US" sz="1900" dirty="0" smtClean="0"/>
              <a:t>  </a:t>
            </a:r>
            <a:endParaRPr lang="en-US" sz="1900" dirty="0"/>
          </a:p>
          <a:p>
            <a:endParaRPr lang="en-US" dirty="0" smtClean="0"/>
          </a:p>
        </p:txBody>
      </p:sp>
    </p:spTree>
    <p:extLst>
      <p:ext uri="{BB962C8B-B14F-4D97-AF65-F5344CB8AC3E}">
        <p14:creationId xmlns:p14="http://schemas.microsoft.com/office/powerpoint/2010/main" val="2974834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Observations Model</a:t>
            </a:r>
            <a:endParaRPr lang="en-US" dirty="0"/>
          </a:p>
        </p:txBody>
      </p:sp>
      <p:sp>
        <p:nvSpPr>
          <p:cNvPr id="5" name="Date Placeholder 4"/>
          <p:cNvSpPr>
            <a:spLocks noGrp="1"/>
          </p:cNvSpPr>
          <p:nvPr>
            <p:ph type="dt" sz="half" idx="10"/>
          </p:nvPr>
        </p:nvSpPr>
        <p:spPr/>
        <p:txBody>
          <a:bodyPr/>
          <a:lstStyle/>
          <a:p>
            <a:fld id="{F53AF402-D80F-47E3-99E4-5B47F56A369E}"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10</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9144001" cy="508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470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Reasons for the Plan</a:t>
            </a:r>
            <a:br>
              <a:rPr lang="en-US" dirty="0" smtClean="0"/>
            </a:br>
            <a:r>
              <a:rPr lang="en-US" dirty="0" smtClean="0"/>
              <a:t>Why establish a plan?</a:t>
            </a:r>
            <a:endParaRPr lang="en-US" dirty="0"/>
          </a:p>
        </p:txBody>
      </p:sp>
      <p:sp>
        <p:nvSpPr>
          <p:cNvPr id="8" name="Content Placeholder 7"/>
          <p:cNvSpPr>
            <a:spLocks noGrp="1"/>
          </p:cNvSpPr>
          <p:nvPr>
            <p:ph idx="1"/>
          </p:nvPr>
        </p:nvSpPr>
        <p:spPr/>
        <p:txBody>
          <a:bodyPr>
            <a:normAutofit/>
          </a:bodyPr>
          <a:lstStyle/>
          <a:p>
            <a:pPr marL="0" indent="0">
              <a:buNone/>
            </a:pPr>
            <a:r>
              <a:rPr lang="en-US" sz="1800" dirty="0" smtClean="0"/>
              <a:t>A “Plan” is established due to either patient concerns, clinically significant risks or simply due to patient well being goals (in which case there may not be a concern or risk).</a:t>
            </a:r>
          </a:p>
          <a:p>
            <a:pPr marL="0" indent="0">
              <a:buNone/>
            </a:pPr>
            <a:endParaRPr lang="en-US" sz="800" dirty="0" smtClean="0"/>
          </a:p>
          <a:p>
            <a:pPr marL="0" indent="0">
              <a:buNone/>
            </a:pPr>
            <a:r>
              <a:rPr lang="en-US" sz="1800" dirty="0" smtClean="0"/>
              <a:t>Barriers are modifier reasons and may introduce non-clinical actions to remove blocks to patient care goals .</a:t>
            </a:r>
            <a:endParaRPr lang="en-US" sz="1800" dirty="0"/>
          </a:p>
          <a:p>
            <a:pPr marL="0" indent="0">
              <a:buNone/>
            </a:pPr>
            <a:endParaRPr lang="en-US" sz="2800" dirty="0"/>
          </a:p>
        </p:txBody>
      </p:sp>
      <p:sp>
        <p:nvSpPr>
          <p:cNvPr id="9" name="Text Placeholder 8"/>
          <p:cNvSpPr>
            <a:spLocks noGrp="1"/>
          </p:cNvSpPr>
          <p:nvPr>
            <p:ph type="body" sz="half" idx="2"/>
          </p:nvPr>
        </p:nvSpPr>
        <p:spPr/>
        <p:txBody>
          <a:bodyPr>
            <a:normAutofit fontScale="77500" lnSpcReduction="20000"/>
          </a:bodyPr>
          <a:lstStyle/>
          <a:p>
            <a:r>
              <a:rPr lang="en-US" b="1" i="1" dirty="0" smtClean="0"/>
              <a:t>Health Concerns</a:t>
            </a:r>
          </a:p>
          <a:p>
            <a:r>
              <a:rPr lang="en-US" dirty="0" smtClean="0"/>
              <a:t>Concerns are used to track current non-optimal physical or psychological situations drawing the patient to the health care system. These may be from the perspective of the care team or from the patient. A concern pertains to some recorded clinical object. </a:t>
            </a:r>
          </a:p>
          <a:p>
            <a:endParaRPr lang="en-US" dirty="0"/>
          </a:p>
          <a:p>
            <a:r>
              <a:rPr lang="en-US" b="1" i="1" dirty="0" smtClean="0"/>
              <a:t>Health Risks</a:t>
            </a:r>
          </a:p>
          <a:p>
            <a:r>
              <a:rPr lang="en-US" dirty="0" smtClean="0"/>
              <a:t>Risks represent potential concerns to the patient’s health.  They are captured in order to monitor and mitigate the manifestation of a future concern. Risks may be indicated by research evidence or they may capture a provider’s judgment.</a:t>
            </a:r>
          </a:p>
          <a:p>
            <a:endParaRPr lang="en-US" dirty="0"/>
          </a:p>
          <a:p>
            <a:r>
              <a:rPr lang="en-US" b="1" i="1" dirty="0" smtClean="0"/>
              <a:t>Health Goals</a:t>
            </a:r>
          </a:p>
          <a:p>
            <a:r>
              <a:rPr lang="en-US" dirty="0" smtClean="0"/>
              <a:t>Goals represent concrete targets to reduce or eliminate concerns or risks. A Goal may exist in the absence of concerns or risks. For example, a patient may have a goal to improve their fitness level.</a:t>
            </a:r>
          </a:p>
          <a:p>
            <a:endParaRPr lang="en-US" dirty="0"/>
          </a:p>
          <a:p>
            <a:r>
              <a:rPr lang="en-US" b="1" i="1" dirty="0" smtClean="0"/>
              <a:t>Care Barriers</a:t>
            </a:r>
          </a:p>
          <a:p>
            <a:r>
              <a:rPr lang="en-US" dirty="0"/>
              <a:t>A barrier may block individual </a:t>
            </a:r>
            <a:r>
              <a:rPr lang="en-US" dirty="0" smtClean="0"/>
              <a:t>goals, actions </a:t>
            </a:r>
            <a:r>
              <a:rPr lang="en-US" dirty="0"/>
              <a:t>or may block the progression of the entire care plan, plan of care or treatment plan</a:t>
            </a:r>
            <a:r>
              <a:rPr lang="en-US" dirty="0" smtClean="0"/>
              <a:t>. Barriers are situations outside the health care system which nonetheless reduce or block quality of care (and also increase cost.)</a:t>
            </a:r>
          </a:p>
        </p:txBody>
      </p:sp>
      <p:sp>
        <p:nvSpPr>
          <p:cNvPr id="5" name="Date Placeholder 4"/>
          <p:cNvSpPr>
            <a:spLocks noGrp="1"/>
          </p:cNvSpPr>
          <p:nvPr>
            <p:ph type="dt" sz="half" idx="10"/>
          </p:nvPr>
        </p:nvSpPr>
        <p:spPr/>
        <p:txBody>
          <a:bodyPr/>
          <a:lstStyle/>
          <a:p>
            <a:fld id="{EB8F3F05-2616-46EB-8C3F-ECC85C0F5FCB}"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10" name="Slide Number Placeholder 9"/>
          <p:cNvSpPr>
            <a:spLocks noGrp="1"/>
          </p:cNvSpPr>
          <p:nvPr>
            <p:ph type="sldNum" sz="quarter" idx="12"/>
          </p:nvPr>
        </p:nvSpPr>
        <p:spPr/>
        <p:txBody>
          <a:bodyPr/>
          <a:lstStyle/>
          <a:p>
            <a:fld id="{5D227022-AB0A-470A-AC92-08F7AA3368CA}" type="slidenum">
              <a:rPr lang="en-US" smtClean="0"/>
              <a:t>11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743200"/>
            <a:ext cx="4976813"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518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Concern Attributes</a:t>
            </a:r>
            <a:endParaRPr lang="en-US" dirty="0"/>
          </a:p>
        </p:txBody>
      </p:sp>
      <p:sp>
        <p:nvSpPr>
          <p:cNvPr id="5" name="Content Placeholder 4"/>
          <p:cNvSpPr>
            <a:spLocks noGrp="1"/>
          </p:cNvSpPr>
          <p:nvPr>
            <p:ph idx="1"/>
          </p:nvPr>
        </p:nvSpPr>
        <p:spPr/>
        <p:txBody>
          <a:bodyPr>
            <a:normAutofit/>
          </a:bodyPr>
          <a:lstStyle/>
          <a:p>
            <a:pPr marL="0" indent="0">
              <a:buNone/>
            </a:pPr>
            <a:r>
              <a:rPr lang="en-US" sz="1400" b="1" i="1" dirty="0" smtClean="0"/>
              <a:t>Attributes</a:t>
            </a:r>
            <a:endParaRPr lang="en-US" sz="1400" dirty="0"/>
          </a:p>
          <a:p>
            <a:r>
              <a:rPr lang="en-US" sz="1400" b="1" i="1" dirty="0"/>
              <a:t>d</a:t>
            </a:r>
            <a:r>
              <a:rPr lang="en-US" sz="1400" b="1" i="1" dirty="0" smtClean="0"/>
              <a:t>escription </a:t>
            </a:r>
            <a:r>
              <a:rPr lang="en-US" sz="1400" i="1" dirty="0" smtClean="0"/>
              <a:t>– name or label for concern. </a:t>
            </a:r>
            <a:r>
              <a:rPr lang="en-US" sz="1400" i="1" dirty="0"/>
              <a:t>T</a:t>
            </a:r>
            <a:r>
              <a:rPr lang="en-US" sz="1400" i="1" dirty="0" smtClean="0"/>
              <a:t>he label may be derived from the clinical context it pertains to.</a:t>
            </a:r>
          </a:p>
          <a:p>
            <a:r>
              <a:rPr lang="en-US" sz="1400" b="1" i="1" dirty="0" err="1" smtClean="0"/>
              <a:t>effectiveTime</a:t>
            </a:r>
            <a:r>
              <a:rPr lang="en-US" sz="1400" b="1" i="1" dirty="0" smtClean="0"/>
              <a:t> </a:t>
            </a:r>
            <a:r>
              <a:rPr lang="en-US" sz="1400" i="1" dirty="0" smtClean="0"/>
              <a:t>– the time the concern is noted</a:t>
            </a:r>
            <a:r>
              <a:rPr lang="en-US" sz="1400" b="1" i="1" dirty="0" smtClean="0"/>
              <a:t> </a:t>
            </a:r>
          </a:p>
          <a:p>
            <a:r>
              <a:rPr lang="en-US" sz="1400" b="1" i="1" dirty="0" err="1" smtClean="0"/>
              <a:t>expressedBy</a:t>
            </a:r>
            <a:r>
              <a:rPr lang="en-US" sz="1400" b="1" i="1" dirty="0" smtClean="0"/>
              <a:t> – </a:t>
            </a:r>
            <a:r>
              <a:rPr lang="en-US" sz="1400" i="1" dirty="0" smtClean="0"/>
              <a:t>the individual noting the concern</a:t>
            </a:r>
            <a:endParaRPr lang="en-US" sz="1400" b="1" i="1" dirty="0" smtClean="0"/>
          </a:p>
          <a:p>
            <a:r>
              <a:rPr lang="en-US" sz="1400" b="1" i="1" dirty="0"/>
              <a:t>r</a:t>
            </a:r>
            <a:r>
              <a:rPr lang="en-US" sz="1400" b="1" i="1" dirty="0" smtClean="0"/>
              <a:t>eason – </a:t>
            </a:r>
            <a:r>
              <a:rPr lang="en-US" sz="1400" i="1" dirty="0" smtClean="0"/>
              <a:t>reference to clinical context pertaining to the concern. These could be conditions, </a:t>
            </a:r>
            <a:r>
              <a:rPr lang="en-US" sz="1400" i="1" dirty="0" err="1" smtClean="0"/>
              <a:t>diagnosys</a:t>
            </a:r>
            <a:r>
              <a:rPr lang="en-US" sz="1400" i="1" dirty="0" smtClean="0"/>
              <a:t>, symptoms, allergies, adverse reactions, a family history observation, etc….</a:t>
            </a:r>
          </a:p>
          <a:p>
            <a:r>
              <a:rPr lang="en-US" sz="1400" b="1" i="1" dirty="0" err="1" smtClean="0"/>
              <a:t>resolvedTime</a:t>
            </a:r>
            <a:r>
              <a:rPr lang="en-US" sz="1400" b="1" i="1" dirty="0" smtClean="0"/>
              <a:t> </a:t>
            </a:r>
            <a:r>
              <a:rPr lang="en-US" sz="1400" i="1" dirty="0" smtClean="0"/>
              <a:t>– the date/time the concern ceases to be an issue for the patient</a:t>
            </a:r>
            <a:endParaRPr lang="en-US" sz="1400" dirty="0" smtClean="0"/>
          </a:p>
          <a:p>
            <a:pPr marL="0" indent="0">
              <a:buNone/>
            </a:pPr>
            <a:endParaRPr lang="en-US" sz="1400" dirty="0"/>
          </a:p>
        </p:txBody>
      </p:sp>
      <p:sp>
        <p:nvSpPr>
          <p:cNvPr id="6" name="Text Placeholder 5"/>
          <p:cNvSpPr>
            <a:spLocks noGrp="1"/>
          </p:cNvSpPr>
          <p:nvPr>
            <p:ph type="body" sz="half" idx="2"/>
          </p:nvPr>
        </p:nvSpPr>
        <p:spPr/>
        <p:txBody>
          <a:bodyPr>
            <a:normAutofit/>
          </a:bodyPr>
          <a:lstStyle/>
          <a:p>
            <a:r>
              <a:rPr lang="en-US" sz="2400" b="1" i="1" dirty="0" err="1" smtClean="0">
                <a:solidFill>
                  <a:srgbClr val="FF0000"/>
                </a:solidFill>
              </a:rPr>
              <a:t>Todo</a:t>
            </a:r>
            <a:r>
              <a:rPr lang="en-US" sz="2400" b="1" i="1" dirty="0" smtClean="0">
                <a:solidFill>
                  <a:srgbClr val="FF0000"/>
                </a:solidFill>
              </a:rPr>
              <a:t> reconcile with current model from patient care working group.</a:t>
            </a:r>
            <a:endParaRPr lang="en-US" sz="2400" b="1" dirty="0">
              <a:solidFill>
                <a:srgbClr val="FF0000"/>
              </a:solidFill>
            </a:endParaRPr>
          </a:p>
        </p:txBody>
      </p:sp>
      <p:sp>
        <p:nvSpPr>
          <p:cNvPr id="2" name="Date Placeholder 1"/>
          <p:cNvSpPr>
            <a:spLocks noGrp="1"/>
          </p:cNvSpPr>
          <p:nvPr>
            <p:ph type="dt" sz="half" idx="10"/>
          </p:nvPr>
        </p:nvSpPr>
        <p:spPr/>
        <p:txBody>
          <a:bodyPr/>
          <a:lstStyle/>
          <a:p>
            <a:fld id="{4332C968-E286-412D-A829-7BBF483ED84F}"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12</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3352798"/>
            <a:ext cx="4953000" cy="308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884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Goal Attributes</a:t>
            </a:r>
            <a:endParaRPr lang="en-US" dirty="0"/>
          </a:p>
        </p:txBody>
      </p:sp>
      <p:sp>
        <p:nvSpPr>
          <p:cNvPr id="5" name="Content Placeholder 4"/>
          <p:cNvSpPr>
            <a:spLocks noGrp="1"/>
          </p:cNvSpPr>
          <p:nvPr>
            <p:ph idx="1"/>
          </p:nvPr>
        </p:nvSpPr>
        <p:spPr/>
        <p:txBody>
          <a:bodyPr>
            <a:normAutofit/>
          </a:bodyPr>
          <a:lstStyle/>
          <a:p>
            <a:pPr marL="0" indent="0">
              <a:buNone/>
            </a:pPr>
            <a:r>
              <a:rPr lang="en-US" sz="1400" b="1" i="1" dirty="0" smtClean="0"/>
              <a:t>Attributes</a:t>
            </a:r>
            <a:endParaRPr lang="en-US" sz="1400" dirty="0" smtClean="0"/>
          </a:p>
          <a:p>
            <a:r>
              <a:rPr lang="en-US" sz="1400" dirty="0" err="1" smtClean="0"/>
              <a:t>goalIntention</a:t>
            </a:r>
            <a:r>
              <a:rPr lang="en-US" sz="1400" dirty="0" smtClean="0"/>
              <a:t> – qualifies the goals as something to achieve, maintain, manage or avoid</a:t>
            </a:r>
          </a:p>
          <a:p>
            <a:pPr lvl="1"/>
            <a:r>
              <a:rPr lang="en-US" sz="1000" dirty="0" smtClean="0"/>
              <a:t>E.g. For late stage diabetes the only path may be to simply manage or control the condition.</a:t>
            </a:r>
          </a:p>
          <a:p>
            <a:r>
              <a:rPr lang="en-US" sz="1400" dirty="0" smtClean="0"/>
              <a:t>goal – names or describes the goal</a:t>
            </a:r>
          </a:p>
          <a:p>
            <a:r>
              <a:rPr lang="en-US" sz="1400" dirty="0"/>
              <a:t>n</a:t>
            </a:r>
            <a:r>
              <a:rPr lang="en-US" sz="1400" dirty="0" smtClean="0"/>
              <a:t>arrative – captures comments or notes about the goal</a:t>
            </a:r>
          </a:p>
          <a:p>
            <a:r>
              <a:rPr lang="en-US" sz="1400" dirty="0"/>
              <a:t>p</a:t>
            </a:r>
            <a:r>
              <a:rPr lang="en-US" sz="1400" dirty="0" smtClean="0"/>
              <a:t>riority – indicates the precedence to use for care planning purposes.</a:t>
            </a:r>
          </a:p>
          <a:p>
            <a:r>
              <a:rPr lang="en-US" sz="1400" dirty="0" err="1" smtClean="0"/>
              <a:t>planStatus</a:t>
            </a:r>
            <a:r>
              <a:rPr lang="en-US" sz="1400" dirty="0" smtClean="0"/>
              <a:t> – indicates the implementation stage for the goal and related plan components.</a:t>
            </a:r>
          </a:p>
          <a:p>
            <a:r>
              <a:rPr lang="en-US" sz="1400" dirty="0" err="1" smtClean="0"/>
              <a:t>targetDate</a:t>
            </a:r>
            <a:r>
              <a:rPr lang="en-US" sz="1400" dirty="0" smtClean="0"/>
              <a:t> – desired target date for meeting the goal</a:t>
            </a:r>
          </a:p>
          <a:p>
            <a:r>
              <a:rPr lang="en-US" sz="1400" dirty="0" err="1" smtClean="0"/>
              <a:t>successCriteria</a:t>
            </a:r>
            <a:r>
              <a:rPr lang="en-US" sz="1400" dirty="0" smtClean="0"/>
              <a:t> – defines criteria which must be met to determine goal </a:t>
            </a:r>
            <a:r>
              <a:rPr lang="en-US" sz="1400" dirty="0" err="1" smtClean="0"/>
              <a:t>achivement</a:t>
            </a:r>
            <a:endParaRPr lang="en-US" sz="1400" dirty="0" smtClean="0"/>
          </a:p>
          <a:p>
            <a:endParaRPr lang="en-US" sz="800" dirty="0" smtClean="0"/>
          </a:p>
          <a:p>
            <a:pPr marL="0" indent="0">
              <a:buNone/>
            </a:pPr>
            <a:r>
              <a:rPr lang="en-US" sz="1400" b="1" dirty="0" err="1" smtClean="0"/>
              <a:t>mileStoneGoal</a:t>
            </a:r>
            <a:r>
              <a:rPr lang="en-US" sz="1400" b="1" dirty="0" smtClean="0"/>
              <a:t> Association</a:t>
            </a:r>
          </a:p>
          <a:p>
            <a:pPr marL="0" indent="0">
              <a:buNone/>
            </a:pPr>
            <a:r>
              <a:rPr lang="en-US" sz="1400" dirty="0" smtClean="0"/>
              <a:t>A high level goal may consist of multiple sub-goal milestones which specify achievable intermediary targets.</a:t>
            </a:r>
          </a:p>
          <a:p>
            <a:endParaRPr lang="en-US" sz="1000" dirty="0"/>
          </a:p>
        </p:txBody>
      </p:sp>
      <p:sp>
        <p:nvSpPr>
          <p:cNvPr id="6" name="Text Placeholder 5"/>
          <p:cNvSpPr>
            <a:spLocks noGrp="1"/>
          </p:cNvSpPr>
          <p:nvPr>
            <p:ph type="body" sz="half" idx="2"/>
          </p:nvPr>
        </p:nvSpPr>
        <p:spPr/>
        <p:txBody>
          <a:bodyPr/>
          <a:lstStyle/>
          <a:p>
            <a:r>
              <a:rPr lang="en-US" i="1" dirty="0" smtClean="0"/>
              <a:t>A health goal </a:t>
            </a:r>
            <a:r>
              <a:rPr lang="en-US" dirty="0" smtClean="0"/>
              <a:t>specifies </a:t>
            </a:r>
            <a:r>
              <a:rPr lang="en-US" dirty="0"/>
              <a:t>a future target or achievement towards which the effort of care planning and execution is directed. The plan always has at least one goal</a:t>
            </a:r>
            <a:r>
              <a:rPr lang="en-US" dirty="0" smtClean="0"/>
              <a:t>.</a:t>
            </a:r>
          </a:p>
          <a:p>
            <a:endParaRPr lang="en-US" dirty="0"/>
          </a:p>
        </p:txBody>
      </p:sp>
      <p:sp>
        <p:nvSpPr>
          <p:cNvPr id="2" name="Date Placeholder 1"/>
          <p:cNvSpPr>
            <a:spLocks noGrp="1"/>
          </p:cNvSpPr>
          <p:nvPr>
            <p:ph type="dt" sz="half" idx="10"/>
          </p:nvPr>
        </p:nvSpPr>
        <p:spPr/>
        <p:txBody>
          <a:bodyPr/>
          <a:lstStyle/>
          <a:p>
            <a:fld id="{4332C968-E286-412D-A829-7BBF483ED84F}"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13</a:t>
            </a:fld>
            <a:endParaRPr lang="en-US"/>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495799"/>
            <a:ext cx="5387975" cy="193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315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Goal Associations</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A goal addresses a </a:t>
            </a:r>
            <a:r>
              <a:rPr lang="en-US" b="1" dirty="0" err="1" smtClean="0"/>
              <a:t>HealthConcern</a:t>
            </a:r>
            <a:endParaRPr lang="en-US" b="1" dirty="0" smtClean="0"/>
          </a:p>
          <a:p>
            <a:r>
              <a:rPr lang="en-US" b="1" dirty="0" err="1" smtClean="0"/>
              <a:t>AcceptanceReview</a:t>
            </a:r>
            <a:r>
              <a:rPr lang="en-US" dirty="0" smtClean="0"/>
              <a:t> - A goal must be understood, acknowledged and accepted by the patient and his or </a:t>
            </a:r>
            <a:r>
              <a:rPr lang="en-US" smtClean="0"/>
              <a:t>her providers </a:t>
            </a:r>
            <a:r>
              <a:rPr lang="en-US" dirty="0" smtClean="0"/>
              <a:t>and care givers</a:t>
            </a:r>
          </a:p>
          <a:p>
            <a:r>
              <a:rPr lang="en-US" dirty="0" smtClean="0"/>
              <a:t>A goal is the target of </a:t>
            </a:r>
            <a:r>
              <a:rPr lang="en-US" b="1" dirty="0" err="1" smtClean="0"/>
              <a:t>PlanAction</a:t>
            </a:r>
            <a:r>
              <a:rPr lang="en-US" b="1" dirty="0" smtClean="0"/>
              <a:t>(s)</a:t>
            </a:r>
          </a:p>
          <a:p>
            <a:r>
              <a:rPr lang="en-US" dirty="0" smtClean="0"/>
              <a:t>A goal may be blocked by a </a:t>
            </a:r>
            <a:r>
              <a:rPr lang="en-US" b="1" dirty="0" err="1" smtClean="0"/>
              <a:t>CareBarrier</a:t>
            </a:r>
            <a:endParaRPr lang="en-US" b="1" dirty="0" smtClean="0"/>
          </a:p>
          <a:p>
            <a:r>
              <a:rPr lang="en-US" dirty="0" smtClean="0"/>
              <a:t>Interventions have outcomes which indicate progress towards the goal (outcome </a:t>
            </a:r>
            <a:r>
              <a:rPr lang="en-US" b="1" dirty="0" smtClean="0"/>
              <a:t>Observation</a:t>
            </a:r>
            <a:r>
              <a:rPr lang="en-US" dirty="0" smtClean="0"/>
              <a:t> and </a:t>
            </a:r>
            <a:r>
              <a:rPr lang="en-US" b="1" dirty="0" err="1" smtClean="0"/>
              <a:t>ActionOutcomeReview</a:t>
            </a:r>
            <a:r>
              <a:rPr lang="en-US" dirty="0" smtClean="0"/>
              <a:t>)</a:t>
            </a:r>
          </a:p>
          <a:p>
            <a:endParaRPr lang="en-US" dirty="0" smtClean="0"/>
          </a:p>
          <a:p>
            <a:endParaRPr lang="en-US" dirty="0"/>
          </a:p>
        </p:txBody>
      </p:sp>
      <p:sp>
        <p:nvSpPr>
          <p:cNvPr id="5" name="Date Placeholder 4"/>
          <p:cNvSpPr>
            <a:spLocks noGrp="1"/>
          </p:cNvSpPr>
          <p:nvPr>
            <p:ph type="dt" sz="half" idx="10"/>
          </p:nvPr>
        </p:nvSpPr>
        <p:spPr/>
        <p:txBody>
          <a:bodyPr/>
          <a:lstStyle/>
          <a:p>
            <a:fld id="{F53AF402-D80F-47E3-99E4-5B47F56A369E}"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14</a:t>
            </a:fld>
            <a:endParaRPr lang="en-US"/>
          </a:p>
        </p:txBody>
      </p:sp>
    </p:spTree>
    <p:extLst>
      <p:ext uri="{BB962C8B-B14F-4D97-AF65-F5344CB8AC3E}">
        <p14:creationId xmlns:p14="http://schemas.microsoft.com/office/powerpoint/2010/main" val="1722817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Goal Associations</a:t>
            </a:r>
            <a:endParaRPr lang="en-US" dirty="0"/>
          </a:p>
        </p:txBody>
      </p:sp>
      <p:sp>
        <p:nvSpPr>
          <p:cNvPr id="5" name="Date Placeholder 4"/>
          <p:cNvSpPr>
            <a:spLocks noGrp="1"/>
          </p:cNvSpPr>
          <p:nvPr>
            <p:ph type="dt" sz="half" idx="10"/>
          </p:nvPr>
        </p:nvSpPr>
        <p:spPr/>
        <p:txBody>
          <a:bodyPr/>
          <a:lstStyle/>
          <a:p>
            <a:fld id="{F53AF402-D80F-47E3-99E4-5B47F56A369E}"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15</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 y="1524000"/>
            <a:ext cx="8985250" cy="402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802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Risk Attributes</a:t>
            </a:r>
            <a:endParaRPr lang="en-US" dirty="0"/>
          </a:p>
        </p:txBody>
      </p:sp>
      <p:sp>
        <p:nvSpPr>
          <p:cNvPr id="5" name="Content Placeholder 4"/>
          <p:cNvSpPr>
            <a:spLocks noGrp="1"/>
          </p:cNvSpPr>
          <p:nvPr>
            <p:ph idx="1"/>
          </p:nvPr>
        </p:nvSpPr>
        <p:spPr/>
        <p:txBody>
          <a:bodyPr>
            <a:normAutofit/>
          </a:bodyPr>
          <a:lstStyle/>
          <a:p>
            <a:pPr marL="0" indent="0">
              <a:buNone/>
            </a:pPr>
            <a:r>
              <a:rPr lang="en-US" sz="1400" b="1" i="1" dirty="0" smtClean="0"/>
              <a:t>Attributes</a:t>
            </a:r>
            <a:endParaRPr lang="en-US" sz="1400" dirty="0"/>
          </a:p>
          <a:p>
            <a:r>
              <a:rPr lang="en-US" sz="1400" dirty="0" smtClean="0"/>
              <a:t>code – names or describes the risk</a:t>
            </a:r>
          </a:p>
          <a:p>
            <a:r>
              <a:rPr lang="en-US" sz="1400" dirty="0" err="1" smtClean="0"/>
              <a:t>riskFactor</a:t>
            </a:r>
            <a:r>
              <a:rPr lang="en-US" sz="1400" dirty="0" smtClean="0"/>
              <a:t> – category for the risk</a:t>
            </a:r>
          </a:p>
          <a:p>
            <a:r>
              <a:rPr lang="en-US" sz="1400" dirty="0" err="1" smtClean="0"/>
              <a:t>effectiveTime</a:t>
            </a:r>
            <a:r>
              <a:rPr lang="en-US" sz="1400" dirty="0" smtClean="0"/>
              <a:t> – time at which the risk is identified</a:t>
            </a:r>
          </a:p>
          <a:p>
            <a:r>
              <a:rPr lang="en-US" sz="1400" dirty="0"/>
              <a:t>o</a:t>
            </a:r>
            <a:r>
              <a:rPr lang="en-US" sz="1400" dirty="0" smtClean="0"/>
              <a:t>bserver – individual who identified the risk</a:t>
            </a:r>
          </a:p>
          <a:p>
            <a:r>
              <a:rPr lang="en-US" sz="1400" dirty="0" err="1" smtClean="0"/>
              <a:t>levelOfRisk</a:t>
            </a:r>
            <a:r>
              <a:rPr lang="en-US" sz="1400" dirty="0" smtClean="0"/>
              <a:t> – a risk is clinically significant but the level may be low, medium or high depending on the overall health of the patient. E.g. new genetic tests may show I have a gene which strongly predisposes me to a future disease. The risk may be low given my lifestyle but patient and care givers may want track closely.</a:t>
            </a:r>
          </a:p>
          <a:p>
            <a:r>
              <a:rPr lang="en-US" sz="1400" dirty="0" err="1" smtClean="0"/>
              <a:t>resolvedTime</a:t>
            </a:r>
            <a:r>
              <a:rPr lang="en-US" sz="1400" dirty="0" smtClean="0"/>
              <a:t> – the date the risk is no longer a threat to the health of the patient</a:t>
            </a:r>
          </a:p>
        </p:txBody>
      </p:sp>
      <p:sp>
        <p:nvSpPr>
          <p:cNvPr id="6" name="Text Placeholder 5"/>
          <p:cNvSpPr>
            <a:spLocks noGrp="1"/>
          </p:cNvSpPr>
          <p:nvPr>
            <p:ph type="body" sz="half" idx="2"/>
          </p:nvPr>
        </p:nvSpPr>
        <p:spPr/>
        <p:txBody>
          <a:bodyPr>
            <a:normAutofit fontScale="85000" lnSpcReduction="20000"/>
          </a:bodyPr>
          <a:lstStyle/>
          <a:p>
            <a:r>
              <a:rPr lang="en-US" dirty="0" smtClean="0"/>
              <a:t>Risks </a:t>
            </a:r>
            <a:r>
              <a:rPr lang="en-US" dirty="0"/>
              <a:t>represent </a:t>
            </a:r>
            <a:r>
              <a:rPr lang="en-US" dirty="0" smtClean="0"/>
              <a:t>clinically significant potential </a:t>
            </a:r>
            <a:r>
              <a:rPr lang="en-US" dirty="0"/>
              <a:t>concerns to the patient’s health.  They are captured in order to monitor and mitigate the manifestation of a future concern. Risks may be indicated by research evidence or they may capture a provider’s judgment.</a:t>
            </a:r>
          </a:p>
          <a:p>
            <a:endParaRPr lang="en-US" sz="800" dirty="0" smtClean="0"/>
          </a:p>
          <a:p>
            <a:r>
              <a:rPr lang="en-US" dirty="0" smtClean="0"/>
              <a:t>There are multiple sources of risks:</a:t>
            </a:r>
          </a:p>
          <a:p>
            <a:endParaRPr lang="en-US" dirty="0" smtClean="0"/>
          </a:p>
          <a:p>
            <a:r>
              <a:rPr lang="en-US" dirty="0" smtClean="0"/>
              <a:t>A patient may be predisposed to certain risks due to genes, lifestyle or chronic conditions they currently have.</a:t>
            </a:r>
          </a:p>
          <a:p>
            <a:endParaRPr lang="en-US" dirty="0" smtClean="0"/>
          </a:p>
          <a:p>
            <a:r>
              <a:rPr lang="en-US" dirty="0" smtClean="0"/>
              <a:t>A risk may be introduced by a provider after weighting the benefits of a given treatment. In this case the risk is taken given the probability of the benefit is much greater.</a:t>
            </a:r>
          </a:p>
          <a:p>
            <a:endParaRPr lang="en-US" dirty="0" smtClean="0"/>
          </a:p>
          <a:p>
            <a:r>
              <a:rPr lang="en-US" dirty="0" smtClean="0"/>
              <a:t>The risk in this case is captured so that interventional activities can be taken to ameliorate the risk and track it in order to avoid the unwelcome state of health</a:t>
            </a:r>
            <a:endParaRPr lang="en-US" dirty="0"/>
          </a:p>
          <a:p>
            <a:endParaRPr lang="en-US" dirty="0" smtClean="0"/>
          </a:p>
          <a:p>
            <a:r>
              <a:rPr lang="en-US" dirty="0" smtClean="0"/>
              <a:t>In this later case, risks could be caused by interventional </a:t>
            </a:r>
            <a:r>
              <a:rPr lang="en-US" dirty="0" err="1" smtClean="0"/>
              <a:t>PlanAction</a:t>
            </a:r>
            <a:r>
              <a:rPr lang="en-US" dirty="0" smtClean="0"/>
              <a:t>(s) contained within a single Plan of Care or they may be caused through the interaction between multiple Plan(s)</a:t>
            </a:r>
            <a:r>
              <a:rPr lang="en-US" dirty="0" err="1" smtClean="0"/>
              <a:t>OfCare</a:t>
            </a:r>
            <a:endParaRPr lang="en-US" dirty="0" smtClean="0"/>
          </a:p>
        </p:txBody>
      </p:sp>
      <p:sp>
        <p:nvSpPr>
          <p:cNvPr id="2" name="Date Placeholder 1"/>
          <p:cNvSpPr>
            <a:spLocks noGrp="1"/>
          </p:cNvSpPr>
          <p:nvPr>
            <p:ph type="dt" sz="half" idx="10"/>
          </p:nvPr>
        </p:nvSpPr>
        <p:spPr/>
        <p:txBody>
          <a:bodyPr/>
          <a:lstStyle/>
          <a:p>
            <a:fld id="{4332C968-E286-412D-A829-7BBF483ED84F}"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16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657600"/>
            <a:ext cx="513778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315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 Barrier Attributes</a:t>
            </a:r>
            <a:endParaRPr lang="en-US" dirty="0"/>
          </a:p>
        </p:txBody>
      </p:sp>
      <p:sp>
        <p:nvSpPr>
          <p:cNvPr id="5" name="Content Placeholder 4"/>
          <p:cNvSpPr>
            <a:spLocks noGrp="1"/>
          </p:cNvSpPr>
          <p:nvPr>
            <p:ph idx="1"/>
          </p:nvPr>
        </p:nvSpPr>
        <p:spPr/>
        <p:txBody>
          <a:bodyPr>
            <a:normAutofit/>
          </a:bodyPr>
          <a:lstStyle/>
          <a:p>
            <a:pPr marL="0" indent="0">
              <a:buNone/>
            </a:pPr>
            <a:r>
              <a:rPr lang="en-US" sz="1400" b="1" i="1" dirty="0" smtClean="0"/>
              <a:t>Attributes</a:t>
            </a:r>
            <a:endParaRPr lang="en-US" sz="1400" dirty="0"/>
          </a:p>
          <a:p>
            <a:r>
              <a:rPr lang="en-US" sz="1400" b="1" dirty="0" err="1" smtClean="0"/>
              <a:t>barrierType</a:t>
            </a:r>
            <a:r>
              <a:rPr lang="en-US" sz="1400" dirty="0" smtClean="0"/>
              <a:t> – names or describes what the barrier is</a:t>
            </a:r>
          </a:p>
          <a:p>
            <a:r>
              <a:rPr lang="en-US" sz="1400" b="1" dirty="0" err="1" smtClean="0"/>
              <a:t>effectiveDate</a:t>
            </a:r>
            <a:r>
              <a:rPr lang="en-US" sz="1400" dirty="0" smtClean="0"/>
              <a:t> – date at which the barrier was discovered</a:t>
            </a:r>
          </a:p>
          <a:p>
            <a:r>
              <a:rPr lang="en-US" sz="1400" b="1" dirty="0"/>
              <a:t>o</a:t>
            </a:r>
            <a:r>
              <a:rPr lang="en-US" sz="1400" b="1" dirty="0" smtClean="0"/>
              <a:t>bserver</a:t>
            </a:r>
            <a:r>
              <a:rPr lang="en-US" sz="1400" dirty="0" smtClean="0"/>
              <a:t> – individual who identified the barrier</a:t>
            </a:r>
          </a:p>
          <a:p>
            <a:r>
              <a:rPr lang="en-US" sz="1400" b="1" dirty="0"/>
              <a:t>c</a:t>
            </a:r>
            <a:r>
              <a:rPr lang="en-US" sz="1400" b="1" dirty="0" smtClean="0"/>
              <a:t>omments</a:t>
            </a:r>
            <a:r>
              <a:rPr lang="en-US" sz="1400" dirty="0" smtClean="0"/>
              <a:t> – free form </a:t>
            </a:r>
            <a:r>
              <a:rPr lang="en-US" sz="1400" dirty="0" err="1" smtClean="0"/>
              <a:t>commennts</a:t>
            </a:r>
            <a:r>
              <a:rPr lang="en-US" sz="1400" dirty="0" smtClean="0"/>
              <a:t> related to the barrier </a:t>
            </a:r>
          </a:p>
          <a:p>
            <a:r>
              <a:rPr lang="en-US" sz="1400" b="1" dirty="0" err="1" smtClean="0"/>
              <a:t>resolvedDate</a:t>
            </a:r>
            <a:r>
              <a:rPr lang="en-US" sz="1400" dirty="0" smtClean="0"/>
              <a:t> – the date issues related to the barrier are resolved and at which point the barrier is no longer relevant</a:t>
            </a:r>
          </a:p>
          <a:p>
            <a:pPr marL="0" indent="0">
              <a:buNone/>
            </a:pPr>
            <a:endParaRPr lang="en-US" sz="1400" dirty="0" smtClean="0"/>
          </a:p>
          <a:p>
            <a:pPr marL="0" indent="0">
              <a:buNone/>
            </a:pPr>
            <a:endParaRPr lang="en-US" sz="1000" dirty="0"/>
          </a:p>
        </p:txBody>
      </p:sp>
      <p:sp>
        <p:nvSpPr>
          <p:cNvPr id="6" name="Text Placeholder 5"/>
          <p:cNvSpPr>
            <a:spLocks noGrp="1"/>
          </p:cNvSpPr>
          <p:nvPr>
            <p:ph type="body" sz="half" idx="2"/>
          </p:nvPr>
        </p:nvSpPr>
        <p:spPr/>
        <p:txBody>
          <a:bodyPr/>
          <a:lstStyle/>
          <a:p>
            <a:r>
              <a:rPr lang="en-US" dirty="0" smtClean="0"/>
              <a:t>Barriers </a:t>
            </a:r>
            <a:r>
              <a:rPr lang="en-US" dirty="0"/>
              <a:t>represent </a:t>
            </a:r>
            <a:r>
              <a:rPr lang="en-US" dirty="0" smtClean="0"/>
              <a:t>non-clinical situations which can </a:t>
            </a:r>
            <a:r>
              <a:rPr lang="en-US" dirty="0"/>
              <a:t>be potential, known, or encountered during the execution of the plan. </a:t>
            </a:r>
            <a:endParaRPr lang="en-US" dirty="0" smtClean="0"/>
          </a:p>
          <a:p>
            <a:endParaRPr lang="en-US" dirty="0"/>
          </a:p>
          <a:p>
            <a:r>
              <a:rPr lang="en-US" dirty="0" smtClean="0"/>
              <a:t>A </a:t>
            </a:r>
            <a:r>
              <a:rPr lang="en-US" dirty="0"/>
              <a:t>barrier may block individual actions or may block the progression of the entire care plan, plan of care or treatment plan</a:t>
            </a:r>
            <a:r>
              <a:rPr lang="en-US" dirty="0" smtClean="0"/>
              <a:t>. Awareness of barriers allows the care team to address any issues impeding patient care.</a:t>
            </a:r>
          </a:p>
          <a:p>
            <a:endParaRPr lang="en-US" dirty="0" smtClean="0"/>
          </a:p>
        </p:txBody>
      </p:sp>
      <p:sp>
        <p:nvSpPr>
          <p:cNvPr id="2" name="Date Placeholder 1"/>
          <p:cNvSpPr>
            <a:spLocks noGrp="1"/>
          </p:cNvSpPr>
          <p:nvPr>
            <p:ph type="dt" sz="half" idx="10"/>
          </p:nvPr>
        </p:nvSpPr>
        <p:spPr/>
        <p:txBody>
          <a:bodyPr/>
          <a:lstStyle/>
          <a:p>
            <a:fld id="{4332C968-E286-412D-A829-7BBF483ED84F}"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17</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657600"/>
            <a:ext cx="645942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97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Patient Preferences</a:t>
            </a:r>
            <a:endParaRPr lang="en-US" dirty="0"/>
          </a:p>
        </p:txBody>
      </p:sp>
      <p:sp>
        <p:nvSpPr>
          <p:cNvPr id="3" name="Content Placeholder 2"/>
          <p:cNvSpPr>
            <a:spLocks noGrp="1"/>
          </p:cNvSpPr>
          <p:nvPr>
            <p:ph idx="1"/>
          </p:nvPr>
        </p:nvSpPr>
        <p:spPr/>
        <p:txBody>
          <a:bodyPr/>
          <a:lstStyle/>
          <a:p>
            <a:pPr marL="0" indent="0">
              <a:buNone/>
            </a:pPr>
            <a:r>
              <a:rPr lang="en-US" sz="2000" b="1" dirty="0" smtClean="0"/>
              <a:t>Attributes</a:t>
            </a:r>
          </a:p>
          <a:p>
            <a:pPr marL="0" indent="0">
              <a:buNone/>
            </a:pPr>
            <a:r>
              <a:rPr lang="en-US" sz="1400" b="1" dirty="0" err="1" smtClean="0"/>
              <a:t>expressedBy</a:t>
            </a:r>
            <a:endParaRPr lang="en-US" sz="1400" b="1" dirty="0" smtClean="0"/>
          </a:p>
          <a:p>
            <a:pPr marL="0" indent="0">
              <a:buNone/>
            </a:pPr>
            <a:r>
              <a:rPr lang="en-US" sz="1400" dirty="0" smtClean="0"/>
              <a:t>The source of the preference (e.g. patient, mother/father/guardian or legal care taker).</a:t>
            </a:r>
          </a:p>
          <a:p>
            <a:pPr marL="0" indent="0">
              <a:buNone/>
            </a:pPr>
            <a:r>
              <a:rPr lang="en-US" sz="1400" b="1" dirty="0" smtClean="0"/>
              <a:t>preference</a:t>
            </a:r>
          </a:p>
          <a:p>
            <a:pPr marL="0" indent="0">
              <a:buNone/>
            </a:pPr>
            <a:r>
              <a:rPr lang="en-US" sz="1400" dirty="0" smtClean="0"/>
              <a:t>An ideally coded preference but codes will always gracefully degrade to text as systems and standards evolve.</a:t>
            </a:r>
          </a:p>
          <a:p>
            <a:pPr marL="0" indent="0">
              <a:buNone/>
            </a:pPr>
            <a:r>
              <a:rPr lang="en-US" sz="1400" b="1" dirty="0" smtClean="0"/>
              <a:t>comments</a:t>
            </a:r>
          </a:p>
          <a:p>
            <a:pPr marL="0" indent="0">
              <a:buNone/>
            </a:pPr>
            <a:r>
              <a:rPr lang="en-US" sz="1400" dirty="0" smtClean="0"/>
              <a:t>A free text note with relevant information about the preference.</a:t>
            </a:r>
          </a:p>
          <a:p>
            <a:pPr marL="0" indent="0">
              <a:buNone/>
            </a:pPr>
            <a:r>
              <a:rPr lang="en-US" sz="1400" b="1" dirty="0" err="1" smtClean="0"/>
              <a:t>effectiveDate</a:t>
            </a:r>
            <a:endParaRPr lang="en-US" sz="1400" b="1" dirty="0" smtClean="0"/>
          </a:p>
          <a:p>
            <a:pPr marL="0" indent="0">
              <a:buNone/>
            </a:pPr>
            <a:r>
              <a:rPr lang="en-US" sz="1400" dirty="0" smtClean="0"/>
              <a:t>The date/time the preference goes into effect for consideration by the care team.</a:t>
            </a:r>
          </a:p>
          <a:p>
            <a:pPr marL="0" indent="0">
              <a:buNone/>
            </a:pPr>
            <a:r>
              <a:rPr lang="en-US" sz="1400" b="1" dirty="0" err="1" smtClean="0"/>
              <a:t>activationCriteria</a:t>
            </a:r>
            <a:endParaRPr lang="en-US" sz="1400" b="1" dirty="0" smtClean="0"/>
          </a:p>
          <a:p>
            <a:pPr marL="0" indent="0">
              <a:buNone/>
            </a:pPr>
            <a:r>
              <a:rPr lang="en-US" sz="1400" dirty="0" smtClean="0"/>
              <a:t>A computable criteria expressing conditions which trigger the use of the preference. In our example, the criterion may be the order for the undesired medication.</a:t>
            </a:r>
          </a:p>
          <a:p>
            <a:pPr marL="0" indent="0">
              <a:buNone/>
            </a:pPr>
            <a:endParaRPr lang="en-US" sz="1400" dirty="0"/>
          </a:p>
        </p:txBody>
      </p:sp>
      <p:sp>
        <p:nvSpPr>
          <p:cNvPr id="4" name="Text Placeholder 3"/>
          <p:cNvSpPr>
            <a:spLocks noGrp="1"/>
          </p:cNvSpPr>
          <p:nvPr>
            <p:ph type="body" sz="half" idx="2"/>
          </p:nvPr>
        </p:nvSpPr>
        <p:spPr/>
        <p:txBody>
          <a:bodyPr>
            <a:normAutofit/>
          </a:bodyPr>
          <a:lstStyle/>
          <a:p>
            <a:r>
              <a:rPr lang="en-US" b="1" dirty="0" err="1" smtClean="0"/>
              <a:t>CarePreference</a:t>
            </a:r>
            <a:endParaRPr lang="en-US" b="1" dirty="0"/>
          </a:p>
          <a:p>
            <a:r>
              <a:rPr lang="en-US" dirty="0"/>
              <a:t>A care preference is expressed by the patient, custodian or care taker responsible for the </a:t>
            </a:r>
            <a:r>
              <a:rPr lang="en-US" dirty="0" smtClean="0"/>
              <a:t>patient in order to influence how their care is delivered. </a:t>
            </a:r>
            <a:r>
              <a:rPr lang="en-US" dirty="0"/>
              <a:t>It may express </a:t>
            </a:r>
            <a:r>
              <a:rPr lang="en-US" dirty="0" smtClean="0"/>
              <a:t>either cultural </a:t>
            </a:r>
            <a:r>
              <a:rPr lang="en-US" dirty="0"/>
              <a:t>or personal </a:t>
            </a:r>
            <a:r>
              <a:rPr lang="en-US" dirty="0" smtClean="0"/>
              <a:t>preferences.</a:t>
            </a:r>
          </a:p>
          <a:p>
            <a:endParaRPr lang="en-US" sz="800" dirty="0" smtClean="0"/>
          </a:p>
          <a:p>
            <a:r>
              <a:rPr lang="en-US" dirty="0" smtClean="0"/>
              <a:t>Patient </a:t>
            </a:r>
            <a:r>
              <a:rPr lang="en-US" dirty="0"/>
              <a:t>preferences impact how the plan is personalized to respect </a:t>
            </a:r>
            <a:r>
              <a:rPr lang="en-US" dirty="0" smtClean="0"/>
              <a:t>patient choices.</a:t>
            </a:r>
          </a:p>
          <a:p>
            <a:endParaRPr lang="en-US" sz="800" dirty="0"/>
          </a:p>
          <a:p>
            <a:r>
              <a:rPr lang="en-US" b="1" dirty="0" smtClean="0"/>
              <a:t>Example:</a:t>
            </a:r>
          </a:p>
          <a:p>
            <a:r>
              <a:rPr lang="en-US" dirty="0" smtClean="0"/>
              <a:t>A patient desires to use a lower dose of a medication or completely avoid a specific medication. This preference alters the intervention choices made by the care team.</a:t>
            </a:r>
          </a:p>
          <a:p>
            <a:endParaRPr lang="en-US" sz="800" dirty="0" smtClean="0"/>
          </a:p>
          <a:p>
            <a:r>
              <a:rPr lang="en-US" b="1" dirty="0" smtClean="0">
                <a:solidFill>
                  <a:srgbClr val="C00000"/>
                </a:solidFill>
              </a:rPr>
              <a:t>Discuss: </a:t>
            </a:r>
            <a:r>
              <a:rPr lang="en-US" b="1" dirty="0" smtClean="0"/>
              <a:t>Using preferences to capture advanced directives</a:t>
            </a:r>
          </a:p>
          <a:p>
            <a:endParaRPr lang="en-US" dirty="0"/>
          </a:p>
          <a:p>
            <a:endParaRPr lang="en-US" dirty="0"/>
          </a:p>
          <a:p>
            <a:endParaRPr lang="en-US" dirty="0"/>
          </a:p>
        </p:txBody>
      </p:sp>
      <p:sp>
        <p:nvSpPr>
          <p:cNvPr id="5" name="Date Placeholder 4"/>
          <p:cNvSpPr>
            <a:spLocks noGrp="1"/>
          </p:cNvSpPr>
          <p:nvPr>
            <p:ph type="dt" sz="half" idx="10"/>
          </p:nvPr>
        </p:nvSpPr>
        <p:spPr/>
        <p:txBody>
          <a:bodyPr/>
          <a:lstStyle/>
          <a:p>
            <a:fld id="{27A64A96-539C-47FE-A43D-279634E915FE}"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18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662" y="4267200"/>
            <a:ext cx="4060427" cy="26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876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Reviews</a:t>
            </a:r>
            <a:endParaRPr lang="en-US" dirty="0"/>
          </a:p>
        </p:txBody>
      </p:sp>
      <p:sp>
        <p:nvSpPr>
          <p:cNvPr id="8" name="Content Placeholder 7"/>
          <p:cNvSpPr>
            <a:spLocks noGrp="1"/>
          </p:cNvSpPr>
          <p:nvPr>
            <p:ph idx="1"/>
          </p:nvPr>
        </p:nvSpPr>
        <p:spPr/>
        <p:txBody>
          <a:bodyPr>
            <a:normAutofit fontScale="70000" lnSpcReduction="20000"/>
          </a:bodyPr>
          <a:lstStyle/>
          <a:p>
            <a:pPr marL="0" indent="0">
              <a:buNone/>
            </a:pPr>
            <a:r>
              <a:rPr lang="en-US" sz="2300" b="1" i="1" dirty="0" smtClean="0"/>
              <a:t>Various types of review are conducted during planning and plan implementation. The model captures:</a:t>
            </a:r>
          </a:p>
          <a:p>
            <a:pPr marL="0" indent="0">
              <a:buNone/>
            </a:pPr>
            <a:endParaRPr lang="en-US" sz="1300" dirty="0" smtClean="0"/>
          </a:p>
          <a:p>
            <a:pPr marL="0" indent="0">
              <a:buNone/>
            </a:pPr>
            <a:r>
              <a:rPr lang="en-US" sz="2000" b="1" dirty="0" smtClean="0"/>
              <a:t>Acceptance Review</a:t>
            </a:r>
          </a:p>
          <a:p>
            <a:pPr marL="0" indent="0">
              <a:buNone/>
            </a:pPr>
            <a:r>
              <a:rPr lang="en-US" sz="2000" dirty="0" smtClean="0"/>
              <a:t>Acceptance reviews capture understanding and agreement  to adopt a proposal for health goals, interventional actions or the plan itself. E.g. Upon review of the goals and planed actions a care manager (e.g. nurse case manager, social worker, physical therapist, pharmacist), PCP, nurse and patient will indicate understanding and acceptance of the Care Plan. Acceptance reviews may be used to indicate a provider’s  authorization to perform an intervention and another’s provider acknowledgement.</a:t>
            </a:r>
          </a:p>
          <a:p>
            <a:pPr marL="0" indent="0">
              <a:buNone/>
            </a:pPr>
            <a:endParaRPr lang="en-US" sz="2000" dirty="0" smtClean="0"/>
          </a:p>
          <a:p>
            <a:pPr marL="0" indent="0">
              <a:buNone/>
            </a:pPr>
            <a:r>
              <a:rPr lang="en-US" sz="2000" b="1" dirty="0" smtClean="0"/>
              <a:t>Action Outcome Review</a:t>
            </a:r>
          </a:p>
          <a:p>
            <a:pPr marL="0" indent="0">
              <a:buNone/>
            </a:pPr>
            <a:r>
              <a:rPr lang="en-US" sz="2000" dirty="0" smtClean="0"/>
              <a:t>An action outcome review measures the result of individual implemented action (observational or interventional) against goal success criteria. The action outcome review might address only a subset of goal success criteria. </a:t>
            </a:r>
          </a:p>
          <a:p>
            <a:pPr marL="0" indent="0">
              <a:buNone/>
            </a:pPr>
            <a:endParaRPr lang="en-US" sz="2000" dirty="0" smtClean="0"/>
          </a:p>
          <a:p>
            <a:pPr marL="0" indent="0">
              <a:buNone/>
            </a:pPr>
            <a:r>
              <a:rPr lang="en-US" sz="2000" b="1" dirty="0" smtClean="0"/>
              <a:t>Goal Review</a:t>
            </a:r>
          </a:p>
          <a:p>
            <a:pPr marL="0" indent="0">
              <a:buNone/>
            </a:pPr>
            <a:r>
              <a:rPr lang="en-US" sz="2000" dirty="0" smtClean="0"/>
              <a:t>Goal reviews reference multiple action outcomes reviews which support overall assessment of a </a:t>
            </a:r>
            <a:r>
              <a:rPr lang="en-US" sz="2000" dirty="0" err="1" smtClean="0"/>
              <a:t>HealthGoal</a:t>
            </a:r>
            <a:r>
              <a:rPr lang="en-US" sz="2000" dirty="0" smtClean="0"/>
              <a:t>.</a:t>
            </a:r>
          </a:p>
          <a:p>
            <a:pPr marL="0" indent="0">
              <a:buNone/>
            </a:pPr>
            <a:endParaRPr lang="en-US" sz="2000" dirty="0" smtClean="0"/>
          </a:p>
          <a:p>
            <a:pPr marL="0" indent="0">
              <a:buNone/>
            </a:pPr>
            <a:r>
              <a:rPr lang="en-US" sz="2000" b="1" dirty="0" smtClean="0"/>
              <a:t>Plan Review</a:t>
            </a:r>
          </a:p>
          <a:p>
            <a:pPr marL="0" indent="0">
              <a:buNone/>
            </a:pPr>
            <a:r>
              <a:rPr lang="en-US" sz="2000" dirty="0"/>
              <a:t>Plan reviews are performed at periodic intervals to assess the overall </a:t>
            </a:r>
            <a:r>
              <a:rPr lang="en-US" sz="2000" dirty="0" smtClean="0"/>
              <a:t>consistency, appropriateness, </a:t>
            </a:r>
            <a:r>
              <a:rPr lang="en-US" sz="2000" dirty="0"/>
              <a:t>completeness and effectiveness of the plan</a:t>
            </a:r>
            <a:r>
              <a:rPr lang="en-US" sz="2000" dirty="0" smtClean="0"/>
              <a:t>. The plan review includes comprehensive review of all the goals.</a:t>
            </a:r>
            <a:endParaRPr lang="en-US" sz="2000" b="1" dirty="0" smtClean="0"/>
          </a:p>
        </p:txBody>
      </p:sp>
      <p:sp>
        <p:nvSpPr>
          <p:cNvPr id="5" name="Date Placeholder 4"/>
          <p:cNvSpPr>
            <a:spLocks noGrp="1"/>
          </p:cNvSpPr>
          <p:nvPr>
            <p:ph type="dt" sz="half" idx="10"/>
          </p:nvPr>
        </p:nvSpPr>
        <p:spPr/>
        <p:txBody>
          <a:bodyPr/>
          <a:lstStyle/>
          <a:p>
            <a:fld id="{4C2B43C9-5A89-4BC7-943B-27D598AE3255}"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19</a:t>
            </a:fld>
            <a:endParaRPr lang="en-US"/>
          </a:p>
        </p:txBody>
      </p:sp>
    </p:spTree>
    <p:extLst>
      <p:ext uri="{BB962C8B-B14F-4D97-AF65-F5344CB8AC3E}">
        <p14:creationId xmlns:p14="http://schemas.microsoft.com/office/powerpoint/2010/main" val="975047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685800"/>
            <a:ext cx="8229600" cy="5638800"/>
          </a:xfrm>
        </p:spPr>
        <p:txBody>
          <a:bodyPr anchor="t">
            <a:normAutofit fontScale="92500" lnSpcReduction="10000"/>
          </a:bodyPr>
          <a:lstStyle/>
          <a:p>
            <a:r>
              <a:rPr lang="en-US" b="1" dirty="0" smtClean="0">
                <a:solidFill>
                  <a:schemeClr val="tx1"/>
                </a:solidFill>
              </a:rPr>
              <a:t>Model Status Notes:</a:t>
            </a:r>
          </a:p>
          <a:p>
            <a:pPr marL="342900" indent="-342900">
              <a:buFont typeface="Arial" pitchFamily="34" charset="0"/>
              <a:buChar char="•"/>
            </a:pPr>
            <a:r>
              <a:rPr lang="en-US" dirty="0" smtClean="0">
                <a:solidFill>
                  <a:schemeClr val="tx1"/>
                </a:solidFill>
              </a:rPr>
              <a:t>The informative ballot for the Care Plan DAM is </a:t>
            </a:r>
            <a:r>
              <a:rPr lang="en-US" dirty="0" smtClean="0">
                <a:solidFill>
                  <a:schemeClr val="tx1"/>
                </a:solidFill>
              </a:rPr>
              <a:t>planned for </a:t>
            </a:r>
            <a:r>
              <a:rPr lang="en-US" dirty="0" smtClean="0">
                <a:solidFill>
                  <a:schemeClr val="tx1"/>
                </a:solidFill>
              </a:rPr>
              <a:t>September 2013</a:t>
            </a:r>
          </a:p>
          <a:p>
            <a:pPr marL="800100" lvl="1" indent="-342900">
              <a:buFont typeface="Arial" pitchFamily="34" charset="0"/>
              <a:buChar char="•"/>
            </a:pPr>
            <a:r>
              <a:rPr lang="en-US" dirty="0" smtClean="0">
                <a:solidFill>
                  <a:schemeClr val="tx1"/>
                </a:solidFill>
              </a:rPr>
              <a:t>This model is subject to </a:t>
            </a:r>
            <a:r>
              <a:rPr lang="en-US" dirty="0" smtClean="0">
                <a:solidFill>
                  <a:schemeClr val="tx1"/>
                </a:solidFill>
              </a:rPr>
              <a:t>change</a:t>
            </a:r>
          </a:p>
          <a:p>
            <a:pPr marL="800100" lvl="1" indent="-342900">
              <a:buFont typeface="Arial" pitchFamily="34" charset="0"/>
              <a:buChar char="•"/>
            </a:pPr>
            <a:r>
              <a:rPr lang="en-US" dirty="0">
                <a:solidFill>
                  <a:schemeClr val="tx1"/>
                </a:solidFill>
              </a:rPr>
              <a:t>W</a:t>
            </a:r>
            <a:r>
              <a:rPr lang="en-US" dirty="0" smtClean="0">
                <a:solidFill>
                  <a:schemeClr val="tx1"/>
                </a:solidFill>
              </a:rPr>
              <a:t>e </a:t>
            </a:r>
            <a:r>
              <a:rPr lang="en-US" dirty="0" smtClean="0">
                <a:solidFill>
                  <a:schemeClr val="tx1"/>
                </a:solidFill>
              </a:rPr>
              <a:t>can include your feedback to make it </a:t>
            </a:r>
            <a:r>
              <a:rPr lang="en-US" dirty="0" smtClean="0">
                <a:solidFill>
                  <a:schemeClr val="tx1"/>
                </a:solidFill>
              </a:rPr>
              <a:t>better</a:t>
            </a:r>
            <a:endParaRPr lang="en-US" dirty="0" smtClean="0">
              <a:solidFill>
                <a:schemeClr val="tx1"/>
              </a:solidFill>
            </a:endParaRPr>
          </a:p>
          <a:p>
            <a:pPr marL="800100" lvl="1" indent="-342900">
              <a:buFont typeface="Arial" pitchFamily="34" charset="0"/>
              <a:buChar char="•"/>
            </a:pPr>
            <a:r>
              <a:rPr lang="en-US" dirty="0" smtClean="0">
                <a:solidFill>
                  <a:schemeClr val="tx1"/>
                </a:solidFill>
              </a:rPr>
              <a:t>This is a preview in support of CCS which is fully expressed by the Care Plan model</a:t>
            </a:r>
          </a:p>
          <a:p>
            <a:pPr lvl="1"/>
            <a:endParaRPr lang="en-US" sz="900" dirty="0" smtClean="0">
              <a:solidFill>
                <a:schemeClr val="tx1"/>
              </a:solidFill>
            </a:endParaRPr>
          </a:p>
          <a:p>
            <a:r>
              <a:rPr lang="en-US" b="1" dirty="0" smtClean="0">
                <a:solidFill>
                  <a:schemeClr val="tx1"/>
                </a:solidFill>
              </a:rPr>
              <a:t>Other Notes:</a:t>
            </a:r>
          </a:p>
          <a:p>
            <a:pPr marL="342900" indent="-342900">
              <a:buFont typeface="Arial" pitchFamily="34" charset="0"/>
              <a:buChar char="•"/>
            </a:pPr>
            <a:r>
              <a:rPr lang="en-US" dirty="0" smtClean="0">
                <a:solidFill>
                  <a:schemeClr val="tx1"/>
                </a:solidFill>
              </a:rPr>
              <a:t>Enumerations are used extensively in the model to illustrate possible sample domain value sets. </a:t>
            </a:r>
            <a:endParaRPr lang="en-US" dirty="0">
              <a:solidFill>
                <a:schemeClr val="tx1"/>
              </a:solidFill>
            </a:endParaRPr>
          </a:p>
          <a:p>
            <a:pPr marL="342900" indent="-342900">
              <a:buFont typeface="Arial" pitchFamily="34" charset="0"/>
              <a:buChar char="•"/>
            </a:pPr>
            <a:r>
              <a:rPr lang="en-US" dirty="0" smtClean="0">
                <a:solidFill>
                  <a:schemeClr val="tx1"/>
                </a:solidFill>
              </a:rPr>
              <a:t>The enumerations could be represented as Codes in an information model derived from the DAM.</a:t>
            </a:r>
          </a:p>
          <a:p>
            <a:pPr marL="342900" indent="-342900">
              <a:buFont typeface="Arial" pitchFamily="34" charset="0"/>
              <a:buChar char="•"/>
            </a:pPr>
            <a:endParaRPr lang="en-US" sz="800" dirty="0">
              <a:solidFill>
                <a:schemeClr val="tx1"/>
              </a:solidFill>
            </a:endParaRPr>
          </a:p>
          <a:p>
            <a:r>
              <a:rPr lang="en-US" b="1" dirty="0" smtClean="0">
                <a:solidFill>
                  <a:schemeClr val="tx1"/>
                </a:solidFill>
              </a:rPr>
              <a:t>The latest </a:t>
            </a:r>
            <a:r>
              <a:rPr lang="en-US" b="1" dirty="0">
                <a:solidFill>
                  <a:schemeClr val="tx1"/>
                </a:solidFill>
              </a:rPr>
              <a:t>version of this power point at HL7 wiki:</a:t>
            </a:r>
          </a:p>
          <a:p>
            <a:r>
              <a:rPr lang="en-US" dirty="0">
                <a:hlinkClick r:id="rId2"/>
              </a:rPr>
              <a:t>http://wiki.hl7.org/index.php?title=File:Care_Plan_Model_Overview.pptx</a:t>
            </a:r>
            <a:endParaRPr lang="en-US" dirty="0"/>
          </a:p>
          <a:p>
            <a:endParaRPr lang="en-US" dirty="0" smtClean="0">
              <a:solidFill>
                <a:schemeClr val="tx1"/>
              </a:solidFill>
            </a:endParaRPr>
          </a:p>
          <a:p>
            <a:r>
              <a:rPr lang="en-US" b="1" dirty="0" smtClean="0">
                <a:solidFill>
                  <a:schemeClr val="tx1"/>
                </a:solidFill>
              </a:rPr>
              <a:t>Care </a:t>
            </a:r>
            <a:r>
              <a:rPr lang="en-US" b="1" dirty="0">
                <a:solidFill>
                  <a:schemeClr val="tx1"/>
                </a:solidFill>
              </a:rPr>
              <a:t>Coordination </a:t>
            </a:r>
            <a:r>
              <a:rPr lang="en-US" b="1" dirty="0" smtClean="0">
                <a:solidFill>
                  <a:schemeClr val="tx1"/>
                </a:solidFill>
              </a:rPr>
              <a:t>Service Project Pages:</a:t>
            </a:r>
          </a:p>
          <a:p>
            <a:r>
              <a:rPr lang="en-US" dirty="0" smtClean="0">
                <a:solidFill>
                  <a:schemeClr val="tx1"/>
                </a:solidFill>
                <a:hlinkClick r:id="rId3"/>
              </a:rPr>
              <a:t>http</a:t>
            </a:r>
            <a:r>
              <a:rPr lang="en-US" dirty="0">
                <a:solidFill>
                  <a:schemeClr val="tx1"/>
                </a:solidFill>
                <a:hlinkClick r:id="rId3"/>
              </a:rPr>
              <a:t>://</a:t>
            </a:r>
            <a:r>
              <a:rPr lang="en-US" dirty="0" smtClean="0">
                <a:solidFill>
                  <a:schemeClr val="tx1"/>
                </a:solidFill>
                <a:hlinkClick r:id="rId3"/>
              </a:rPr>
              <a:t>wiki.hl7.org/index.php?title=Care_Coordination_Service</a:t>
            </a:r>
            <a:endParaRPr lang="en-US" dirty="0" smtClean="0">
              <a:solidFill>
                <a:schemeClr val="tx1"/>
              </a:solidFill>
            </a:endParaRPr>
          </a:p>
          <a:p>
            <a:r>
              <a:rPr lang="en-US" dirty="0" smtClean="0">
                <a:solidFill>
                  <a:schemeClr val="tx1"/>
                </a:solidFill>
                <a:hlinkClick r:id="rId4"/>
              </a:rPr>
              <a:t>http</a:t>
            </a:r>
            <a:r>
              <a:rPr lang="en-US" dirty="0">
                <a:solidFill>
                  <a:schemeClr val="tx1"/>
                </a:solidFill>
                <a:hlinkClick r:id="rId4"/>
              </a:rPr>
              <a:t>://</a:t>
            </a:r>
            <a:r>
              <a:rPr lang="en-US" dirty="0" smtClean="0">
                <a:solidFill>
                  <a:schemeClr val="tx1"/>
                </a:solidFill>
                <a:hlinkClick r:id="rId4"/>
              </a:rPr>
              <a:t>wiki.hl7.org/index.php?title=Care_Coordination_Business_Scenarios</a:t>
            </a:r>
            <a:endParaRPr lang="en-US" dirty="0" smtClean="0">
              <a:solidFill>
                <a:schemeClr val="tx1"/>
              </a:solidFill>
            </a:endParaRPr>
          </a:p>
          <a:p>
            <a:r>
              <a:rPr lang="en-US" dirty="0">
                <a:solidFill>
                  <a:schemeClr val="tx1"/>
                </a:solidFill>
                <a:hlinkClick r:id="rId5"/>
              </a:rPr>
              <a:t>http://</a:t>
            </a:r>
            <a:r>
              <a:rPr lang="en-US" dirty="0" smtClean="0">
                <a:solidFill>
                  <a:schemeClr val="tx1"/>
                </a:solidFill>
                <a:hlinkClick r:id="rId5"/>
              </a:rPr>
              <a:t>wiki.hl7.org/index.php?title=Care_Coordination_Capabilities</a:t>
            </a: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p:txBody>
      </p:sp>
      <p:sp>
        <p:nvSpPr>
          <p:cNvPr id="4" name="Date Placeholder 3"/>
          <p:cNvSpPr>
            <a:spLocks noGrp="1"/>
          </p:cNvSpPr>
          <p:nvPr>
            <p:ph type="dt" sz="half" idx="10"/>
          </p:nvPr>
        </p:nvSpPr>
        <p:spPr/>
        <p:txBody>
          <a:bodyPr/>
          <a:lstStyle/>
          <a:p>
            <a:fld id="{37D847C6-D827-4A22-969A-471FFD5E7019}" type="datetime1">
              <a:rPr lang="en-US" smtClean="0"/>
              <a:t>3/18/2013</a:t>
            </a:fld>
            <a:endParaRPr lang="en-US"/>
          </a:p>
        </p:txBody>
      </p:sp>
      <p:sp>
        <p:nvSpPr>
          <p:cNvPr id="5" name="Footer Placeholder 4"/>
          <p:cNvSpPr>
            <a:spLocks noGrp="1"/>
          </p:cNvSpPr>
          <p:nvPr>
            <p:ph type="ftr" sz="quarter" idx="11"/>
          </p:nvPr>
        </p:nvSpPr>
        <p:spPr/>
        <p:txBody>
          <a:bodyPr/>
          <a:lstStyle/>
          <a:p>
            <a:r>
              <a:rPr lang="en-US" smtClean="0"/>
              <a:t>HL7 Patient Care - Care Plan Initiative</a:t>
            </a:r>
            <a:endParaRPr lang="en-US"/>
          </a:p>
        </p:txBody>
      </p:sp>
      <p:sp>
        <p:nvSpPr>
          <p:cNvPr id="6" name="Slide Number Placeholder 5"/>
          <p:cNvSpPr>
            <a:spLocks noGrp="1"/>
          </p:cNvSpPr>
          <p:nvPr>
            <p:ph type="sldNum" sz="quarter" idx="12"/>
          </p:nvPr>
        </p:nvSpPr>
        <p:spPr/>
        <p:txBody>
          <a:bodyPr/>
          <a:lstStyle/>
          <a:p>
            <a:fld id="{5D227022-AB0A-470A-AC92-08F7AA3368CA}" type="slidenum">
              <a:rPr lang="en-US" smtClean="0"/>
              <a:t>2</a:t>
            </a:fld>
            <a:endParaRPr lang="en-US"/>
          </a:p>
        </p:txBody>
      </p:sp>
    </p:spTree>
    <p:extLst>
      <p:ext uri="{BB962C8B-B14F-4D97-AF65-F5344CB8AC3E}">
        <p14:creationId xmlns:p14="http://schemas.microsoft.com/office/powerpoint/2010/main" val="1860547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2B43C9-5A89-4BC7-943B-27D598AE3255}"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20</a:t>
            </a:fld>
            <a:endParaRPr lang="en-US"/>
          </a:p>
        </p:txBody>
      </p:sp>
      <p:sp>
        <p:nvSpPr>
          <p:cNvPr id="8" name="Content Placeholder 7"/>
          <p:cNvSpPr txBox="1">
            <a:spLocks/>
          </p:cNvSpPr>
          <p:nvPr/>
        </p:nvSpPr>
        <p:spPr>
          <a:xfrm>
            <a:off x="169333" y="457200"/>
            <a:ext cx="8536668" cy="723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i="1" dirty="0" smtClean="0"/>
              <a:t>This model fragment illustrates relationships between the various Review acts and Plan, </a:t>
            </a:r>
            <a:r>
              <a:rPr lang="en-US" sz="1400" i="1" dirty="0" err="1" smtClean="0"/>
              <a:t>HealthGoal</a:t>
            </a:r>
            <a:r>
              <a:rPr lang="en-US" sz="1400" i="1" dirty="0" smtClean="0"/>
              <a:t>, </a:t>
            </a:r>
            <a:r>
              <a:rPr lang="en-US" sz="1400" i="1" dirty="0" err="1" smtClean="0"/>
              <a:t>ProposedAction</a:t>
            </a:r>
            <a:r>
              <a:rPr lang="en-US" sz="1400" i="1" dirty="0" smtClean="0"/>
              <a:t>, </a:t>
            </a:r>
            <a:r>
              <a:rPr lang="en-US" sz="1400" i="1" dirty="0" err="1" smtClean="0"/>
              <a:t>ImplementedAction</a:t>
            </a:r>
            <a:r>
              <a:rPr lang="en-US" sz="1400" i="1" dirty="0" smtClean="0"/>
              <a:t> and outcome Observation. </a:t>
            </a:r>
          </a:p>
          <a:p>
            <a:pPr marL="0" indent="0">
              <a:buFont typeface="Arial" pitchFamily="34" charset="0"/>
              <a:buNone/>
            </a:pPr>
            <a:r>
              <a:rPr lang="en-US" sz="1000" i="1" dirty="0" smtClean="0"/>
              <a:t>**Some associations hidden for illustration purposes.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181100"/>
            <a:ext cx="9073303" cy="507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244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 Communications</a:t>
            </a:r>
            <a:endParaRPr lang="en-US" dirty="0"/>
          </a:p>
        </p:txBody>
      </p:sp>
      <p:sp>
        <p:nvSpPr>
          <p:cNvPr id="5" name="Content Placeholder 4"/>
          <p:cNvSpPr>
            <a:spLocks noGrp="1"/>
          </p:cNvSpPr>
          <p:nvPr>
            <p:ph idx="1"/>
          </p:nvPr>
        </p:nvSpPr>
        <p:spPr/>
        <p:txBody>
          <a:bodyPr>
            <a:normAutofit/>
          </a:bodyPr>
          <a:lstStyle/>
          <a:p>
            <a:r>
              <a:rPr lang="en-US" sz="1800" dirty="0" smtClean="0"/>
              <a:t>Communications may be initiated during a referral, a care transition</a:t>
            </a:r>
          </a:p>
          <a:p>
            <a:r>
              <a:rPr lang="en-US" sz="1800" dirty="0" smtClean="0"/>
              <a:t>Communications may be the result of an important questionnaire completed by the patient</a:t>
            </a:r>
          </a:p>
          <a:p>
            <a:r>
              <a:rPr lang="en-US" sz="1800" dirty="0" smtClean="0"/>
              <a:t>Communications may be the result of a patient’s diary notes (e.g. self monitoring of behavior or diet)</a:t>
            </a:r>
          </a:p>
          <a:p>
            <a:r>
              <a:rPr lang="en-US" sz="1800" dirty="0" smtClean="0"/>
              <a:t>Communications may be the result of a patient’s question to his or her PCP via secure messaging</a:t>
            </a:r>
          </a:p>
          <a:p>
            <a:r>
              <a:rPr lang="en-US" sz="1800" dirty="0" smtClean="0"/>
              <a:t>Communications happen between providers and care givers collaborating on the patient care coordination.</a:t>
            </a:r>
          </a:p>
          <a:p>
            <a:endParaRPr lang="en-US" sz="800" dirty="0"/>
          </a:p>
          <a:p>
            <a:pPr marL="0" indent="0">
              <a:buNone/>
            </a:pPr>
            <a:r>
              <a:rPr lang="en-US" sz="1600" b="1" dirty="0" smtClean="0"/>
              <a:t>In all these cases a Communication alters the plan and drives the unfolding process of care.</a:t>
            </a:r>
          </a:p>
        </p:txBody>
      </p:sp>
      <p:sp>
        <p:nvSpPr>
          <p:cNvPr id="6" name="Text Placeholder 5"/>
          <p:cNvSpPr>
            <a:spLocks noGrp="1"/>
          </p:cNvSpPr>
          <p:nvPr>
            <p:ph type="body" sz="half" idx="2"/>
          </p:nvPr>
        </p:nvSpPr>
        <p:spPr/>
        <p:txBody>
          <a:bodyPr/>
          <a:lstStyle/>
          <a:p>
            <a:r>
              <a:rPr lang="en-US" b="1" dirty="0" smtClean="0"/>
              <a:t>Conversation</a:t>
            </a:r>
          </a:p>
          <a:p>
            <a:r>
              <a:rPr lang="en-US" sz="1200" dirty="0" smtClean="0"/>
              <a:t>A conversation  organizes individual communications in a meaningful manner for the benefit and understanding of care plan stakeholders.</a:t>
            </a:r>
          </a:p>
          <a:p>
            <a:r>
              <a:rPr lang="en-US" sz="1200" b="1" dirty="0"/>
              <a:t>Communication</a:t>
            </a:r>
          </a:p>
          <a:p>
            <a:r>
              <a:rPr lang="en-US" sz="1200" dirty="0"/>
              <a:t>Communication is ongoing during care coordination. Care team communications is what causes the unfolding of the plan as new participants join, propose actions, change goals, record interventions, review outcomes and assess effectiveness of individual actions and of the overall plan. </a:t>
            </a:r>
          </a:p>
          <a:p>
            <a:endParaRPr lang="en-US" sz="800" dirty="0"/>
          </a:p>
          <a:p>
            <a:r>
              <a:rPr lang="en-US" sz="1200" dirty="0"/>
              <a:t>A communication may pertain to an element of the care plan or the care record and reference the specific semantic context.</a:t>
            </a:r>
          </a:p>
          <a:p>
            <a:endParaRPr lang="en-US" sz="1200" dirty="0"/>
          </a:p>
        </p:txBody>
      </p:sp>
      <p:sp>
        <p:nvSpPr>
          <p:cNvPr id="2" name="Date Placeholder 1"/>
          <p:cNvSpPr>
            <a:spLocks noGrp="1"/>
          </p:cNvSpPr>
          <p:nvPr>
            <p:ph type="dt" sz="half" idx="10"/>
          </p:nvPr>
        </p:nvSpPr>
        <p:spPr/>
        <p:txBody>
          <a:bodyPr/>
          <a:lstStyle/>
          <a:p>
            <a:fld id="{31EDB857-F82E-4A7C-9EEE-2EE7DB1593E2}"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21</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892" y="4800599"/>
            <a:ext cx="6269708" cy="190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16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Putting the Conversations in Context</a:t>
            </a:r>
            <a:endParaRPr lang="en-US" dirty="0"/>
          </a:p>
        </p:txBody>
      </p:sp>
      <p:sp>
        <p:nvSpPr>
          <p:cNvPr id="8" name="Content Placeholder 7"/>
          <p:cNvSpPr>
            <a:spLocks noGrp="1"/>
          </p:cNvSpPr>
          <p:nvPr>
            <p:ph idx="1"/>
          </p:nvPr>
        </p:nvSpPr>
        <p:spPr/>
        <p:txBody>
          <a:bodyPr>
            <a:normAutofit fontScale="92500"/>
          </a:bodyPr>
          <a:lstStyle/>
          <a:p>
            <a:r>
              <a:rPr lang="en-US" dirty="0" smtClean="0"/>
              <a:t>Communications may be free form</a:t>
            </a:r>
          </a:p>
          <a:p>
            <a:r>
              <a:rPr lang="en-US" dirty="0" smtClean="0"/>
              <a:t>But they may also pertain to an aspect of the structured context of Care Plans, Plans Of Care, Treatment Plans…</a:t>
            </a:r>
          </a:p>
          <a:p>
            <a:r>
              <a:rPr lang="en-US" dirty="0" smtClean="0"/>
              <a:t>They may even pertain to Care Record elements (e.g. a communication about medications).</a:t>
            </a:r>
          </a:p>
          <a:p>
            <a:r>
              <a:rPr lang="en-US" dirty="0" smtClean="0"/>
              <a:t>These associations are optional but when possible they put the conversation in context to facilitate care coordination</a:t>
            </a:r>
          </a:p>
          <a:p>
            <a:endParaRPr lang="en-US" dirty="0" smtClean="0"/>
          </a:p>
        </p:txBody>
      </p:sp>
      <p:sp>
        <p:nvSpPr>
          <p:cNvPr id="5" name="Date Placeholder 4"/>
          <p:cNvSpPr>
            <a:spLocks noGrp="1"/>
          </p:cNvSpPr>
          <p:nvPr>
            <p:ph type="dt" sz="half" idx="10"/>
          </p:nvPr>
        </p:nvSpPr>
        <p:spPr/>
        <p:txBody>
          <a:bodyPr/>
          <a:lstStyle/>
          <a:p>
            <a:fld id="{F53AF402-D80F-47E3-99E4-5B47F56A369E}"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22</a:t>
            </a:fld>
            <a:endParaRPr lang="en-US"/>
          </a:p>
        </p:txBody>
      </p:sp>
    </p:spTree>
    <p:extLst>
      <p:ext uri="{BB962C8B-B14F-4D97-AF65-F5344CB8AC3E}">
        <p14:creationId xmlns:p14="http://schemas.microsoft.com/office/powerpoint/2010/main" val="3162669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Conversation in Context</a:t>
            </a:r>
            <a:endParaRPr lang="en-US" dirty="0"/>
          </a:p>
        </p:txBody>
      </p:sp>
      <p:sp>
        <p:nvSpPr>
          <p:cNvPr id="5" name="Date Placeholder 4"/>
          <p:cNvSpPr>
            <a:spLocks noGrp="1"/>
          </p:cNvSpPr>
          <p:nvPr>
            <p:ph type="dt" sz="half" idx="10"/>
          </p:nvPr>
        </p:nvSpPr>
        <p:spPr/>
        <p:txBody>
          <a:bodyPr/>
          <a:lstStyle/>
          <a:p>
            <a:fld id="{F53AF402-D80F-47E3-99E4-5B47F56A369E}"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23</a:t>
            </a:fld>
            <a:endParaRPr lang="en-US"/>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19795" cy="5446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19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Plan Actions</a:t>
            </a:r>
            <a:endParaRPr lang="en-US" dirty="0"/>
          </a:p>
        </p:txBody>
      </p:sp>
      <p:sp>
        <p:nvSpPr>
          <p:cNvPr id="2" name="Content Placeholder 1"/>
          <p:cNvSpPr>
            <a:spLocks noGrp="1"/>
          </p:cNvSpPr>
          <p:nvPr>
            <p:ph idx="1"/>
          </p:nvPr>
        </p:nvSpPr>
        <p:spPr/>
        <p:txBody>
          <a:bodyPr>
            <a:normAutofit fontScale="92500"/>
          </a:bodyPr>
          <a:lstStyle/>
          <a:p>
            <a:r>
              <a:rPr lang="en-US" dirty="0" smtClean="0"/>
              <a:t>The Care Plan, Plan of Care and Treatment Plan is realized through the:</a:t>
            </a:r>
          </a:p>
          <a:p>
            <a:pPr lvl="1"/>
            <a:r>
              <a:rPr lang="en-US" dirty="0"/>
              <a:t>P</a:t>
            </a:r>
            <a:r>
              <a:rPr lang="en-US" dirty="0" smtClean="0"/>
              <a:t>roposal of observational and interventional actions</a:t>
            </a:r>
          </a:p>
          <a:p>
            <a:pPr lvl="1"/>
            <a:r>
              <a:rPr lang="en-US" dirty="0"/>
              <a:t>I</a:t>
            </a:r>
            <a:r>
              <a:rPr lang="en-US" dirty="0" smtClean="0"/>
              <a:t>mplementation of proposed actions</a:t>
            </a:r>
          </a:p>
          <a:p>
            <a:pPr lvl="1"/>
            <a:r>
              <a:rPr lang="en-US" dirty="0" smtClean="0"/>
              <a:t>Reviews and Tracking of the execution status</a:t>
            </a:r>
          </a:p>
          <a:p>
            <a:r>
              <a:rPr lang="en-US" dirty="0" smtClean="0"/>
              <a:t>The </a:t>
            </a:r>
            <a:r>
              <a:rPr lang="en-US" dirty="0" err="1" smtClean="0"/>
              <a:t>PlanAction</a:t>
            </a:r>
            <a:r>
              <a:rPr lang="en-US" dirty="0" smtClean="0"/>
              <a:t> captures supporting resources</a:t>
            </a:r>
          </a:p>
          <a:p>
            <a:pPr lvl="1"/>
            <a:r>
              <a:rPr lang="en-US" dirty="0"/>
              <a:t>H</a:t>
            </a:r>
            <a:r>
              <a:rPr lang="en-US" dirty="0" smtClean="0"/>
              <a:t>uman, assets, consumable and service resources</a:t>
            </a:r>
          </a:p>
          <a:p>
            <a:r>
              <a:rPr lang="en-US" dirty="0" smtClean="0"/>
              <a:t>The </a:t>
            </a:r>
            <a:r>
              <a:rPr lang="en-US" dirty="0" err="1" smtClean="0"/>
              <a:t>PlanAction</a:t>
            </a:r>
            <a:r>
              <a:rPr lang="en-US" dirty="0" smtClean="0"/>
              <a:t> indicates criteria necessary for implementation</a:t>
            </a:r>
          </a:p>
          <a:p>
            <a:endParaRPr lang="en-US" dirty="0" smtClean="0"/>
          </a:p>
        </p:txBody>
      </p:sp>
      <p:sp>
        <p:nvSpPr>
          <p:cNvPr id="5" name="Date Placeholder 4"/>
          <p:cNvSpPr>
            <a:spLocks noGrp="1"/>
          </p:cNvSpPr>
          <p:nvPr>
            <p:ph type="dt" sz="half" idx="10"/>
          </p:nvPr>
        </p:nvSpPr>
        <p:spPr/>
        <p:txBody>
          <a:bodyPr/>
          <a:lstStyle/>
          <a:p>
            <a:fld id="{A3DEADE1-FE76-45B5-9DB2-75CE1AF59CC9}"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8" name="Slide Number Placeholder 7"/>
          <p:cNvSpPr>
            <a:spLocks noGrp="1"/>
          </p:cNvSpPr>
          <p:nvPr>
            <p:ph type="sldNum" sz="quarter" idx="12"/>
          </p:nvPr>
        </p:nvSpPr>
        <p:spPr/>
        <p:txBody>
          <a:bodyPr/>
          <a:lstStyle/>
          <a:p>
            <a:fld id="{5D227022-AB0A-470A-AC92-08F7AA3368CA}" type="slidenum">
              <a:rPr lang="en-US" smtClean="0"/>
              <a:t>24</a:t>
            </a:fld>
            <a:endParaRPr lang="en-US"/>
          </a:p>
        </p:txBody>
      </p:sp>
    </p:spTree>
    <p:extLst>
      <p:ext uri="{BB962C8B-B14F-4D97-AF65-F5344CB8AC3E}">
        <p14:creationId xmlns:p14="http://schemas.microsoft.com/office/powerpoint/2010/main" val="872758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Plan Actions</a:t>
            </a:r>
            <a:br>
              <a:rPr lang="en-US" dirty="0" smtClean="0"/>
            </a:br>
            <a:r>
              <a:rPr lang="en-US" dirty="0" smtClean="0"/>
              <a:t> </a:t>
            </a:r>
            <a:r>
              <a:rPr lang="en-US" sz="1600" dirty="0" smtClean="0"/>
              <a:t>- </a:t>
            </a:r>
            <a:r>
              <a:rPr lang="en-US" sz="1600" dirty="0"/>
              <a:t>Propose</a:t>
            </a:r>
            <a:br>
              <a:rPr lang="en-US" sz="1600" dirty="0"/>
            </a:br>
            <a:r>
              <a:rPr lang="en-US" sz="1600" dirty="0" smtClean="0"/>
              <a:t> - Implement</a:t>
            </a:r>
            <a:br>
              <a:rPr lang="en-US" sz="1600" dirty="0" smtClean="0"/>
            </a:br>
            <a:r>
              <a:rPr lang="en-US" sz="1600" dirty="0"/>
              <a:t> </a:t>
            </a:r>
            <a:r>
              <a:rPr lang="en-US" sz="1600" dirty="0" smtClean="0"/>
              <a:t>    Start, Complete, Suspend, Abandon</a:t>
            </a:r>
            <a:endParaRPr lang="en-US" sz="1600" dirty="0"/>
          </a:p>
        </p:txBody>
      </p:sp>
      <p:sp>
        <p:nvSpPr>
          <p:cNvPr id="5" name="Content Placeholder 4"/>
          <p:cNvSpPr>
            <a:spLocks noGrp="1"/>
          </p:cNvSpPr>
          <p:nvPr>
            <p:ph idx="1"/>
          </p:nvPr>
        </p:nvSpPr>
        <p:spPr/>
        <p:txBody>
          <a:bodyPr>
            <a:normAutofit fontScale="92500" lnSpcReduction="10000"/>
          </a:bodyPr>
          <a:lstStyle/>
          <a:p>
            <a:pPr marL="0" indent="0">
              <a:buNone/>
            </a:pPr>
            <a:r>
              <a:rPr lang="en-US" sz="1400" b="1" dirty="0" smtClean="0"/>
              <a:t>Proposed Action</a:t>
            </a:r>
            <a:endParaRPr lang="en-US" sz="1400" b="1" dirty="0"/>
          </a:p>
          <a:p>
            <a:pPr>
              <a:buFontTx/>
              <a:buChar char="-"/>
            </a:pPr>
            <a:r>
              <a:rPr lang="en-US" sz="1400" dirty="0"/>
              <a:t>A proposal to perform an </a:t>
            </a:r>
            <a:r>
              <a:rPr lang="en-US" sz="1400" dirty="0" smtClean="0"/>
              <a:t>action towards </a:t>
            </a:r>
            <a:r>
              <a:rPr lang="en-US" sz="1400" dirty="0"/>
              <a:t>the achievement of the patient’s </a:t>
            </a:r>
            <a:r>
              <a:rPr lang="en-US" sz="1400" dirty="0" smtClean="0"/>
              <a:t>goal, in support of a patient health concern, risk or care barrier.</a:t>
            </a:r>
          </a:p>
          <a:p>
            <a:pPr>
              <a:buFontTx/>
              <a:buChar char="-"/>
            </a:pPr>
            <a:r>
              <a:rPr lang="en-US" sz="1400" dirty="0" smtClean="0"/>
              <a:t>May require an acceptance review to indicate understanding, acknowledgement or authorization to carry out the proposal</a:t>
            </a:r>
          </a:p>
          <a:p>
            <a:pPr>
              <a:buFontTx/>
              <a:buChar char="-"/>
            </a:pPr>
            <a:r>
              <a:rPr lang="en-US" sz="1400" dirty="0" smtClean="0"/>
              <a:t>May </a:t>
            </a:r>
            <a:r>
              <a:rPr lang="en-US" sz="1400" dirty="0"/>
              <a:t>specify criteria required for implementation</a:t>
            </a:r>
          </a:p>
          <a:p>
            <a:pPr marL="0" indent="0">
              <a:buNone/>
            </a:pPr>
            <a:endParaRPr lang="en-US" sz="1400" b="1" dirty="0"/>
          </a:p>
          <a:p>
            <a:pPr marL="0" indent="0">
              <a:buNone/>
            </a:pPr>
            <a:r>
              <a:rPr lang="en-US" sz="1400" b="1" dirty="0" smtClean="0"/>
              <a:t>Implemented Action</a:t>
            </a:r>
            <a:endParaRPr lang="en-US" sz="1400" b="1" dirty="0"/>
          </a:p>
          <a:p>
            <a:pPr>
              <a:buFontTx/>
              <a:buChar char="-"/>
            </a:pPr>
            <a:r>
              <a:rPr lang="en-US" sz="1400" dirty="0" smtClean="0"/>
              <a:t>Realizes a </a:t>
            </a:r>
            <a:r>
              <a:rPr lang="en-US" sz="1400" dirty="0" err="1" smtClean="0"/>
              <a:t>ProposedAction</a:t>
            </a:r>
            <a:r>
              <a:rPr lang="en-US" sz="1400" dirty="0" smtClean="0"/>
              <a:t> but may also exist without a proposal</a:t>
            </a:r>
          </a:p>
          <a:p>
            <a:pPr>
              <a:buFontTx/>
              <a:buChar char="-"/>
            </a:pPr>
            <a:r>
              <a:rPr lang="en-US" sz="1400" dirty="0" smtClean="0"/>
              <a:t>Captures performers </a:t>
            </a:r>
            <a:r>
              <a:rPr lang="en-US" sz="1400" dirty="0"/>
              <a:t>and </a:t>
            </a:r>
            <a:r>
              <a:rPr lang="en-US" sz="1400" dirty="0" smtClean="0"/>
              <a:t>outcome reviewers</a:t>
            </a:r>
            <a:endParaRPr lang="en-US" sz="1400" dirty="0"/>
          </a:p>
          <a:p>
            <a:pPr>
              <a:buFontTx/>
              <a:buChar char="-"/>
            </a:pPr>
            <a:r>
              <a:rPr lang="en-US" sz="1400" dirty="0" smtClean="0"/>
              <a:t>Captures place of service</a:t>
            </a:r>
          </a:p>
          <a:p>
            <a:pPr>
              <a:buFontTx/>
              <a:buChar char="-"/>
            </a:pPr>
            <a:r>
              <a:rPr lang="en-US" sz="1400" dirty="0" smtClean="0"/>
              <a:t>Links to outcome observations</a:t>
            </a:r>
          </a:p>
          <a:p>
            <a:pPr>
              <a:buFontTx/>
              <a:buChar char="-"/>
            </a:pPr>
            <a:r>
              <a:rPr lang="en-US" sz="1400" dirty="0" smtClean="0"/>
              <a:t>Indicates resources allocated in support of implementation</a:t>
            </a:r>
            <a:endParaRPr lang="en-US" sz="1400" dirty="0"/>
          </a:p>
          <a:p>
            <a:pPr marL="0" indent="0">
              <a:buNone/>
            </a:pPr>
            <a:endParaRPr lang="en-US" sz="1300" b="1" dirty="0" smtClean="0"/>
          </a:p>
          <a:p>
            <a:pPr marL="0" indent="0">
              <a:buNone/>
            </a:pPr>
            <a:r>
              <a:rPr lang="en-US" sz="1400" b="1" dirty="0" smtClean="0"/>
              <a:t>Proposed or Implement Actions</a:t>
            </a:r>
          </a:p>
          <a:p>
            <a:pPr>
              <a:buFontTx/>
              <a:buChar char="-"/>
            </a:pPr>
            <a:r>
              <a:rPr lang="en-US" sz="1400" dirty="0" smtClean="0"/>
              <a:t>May </a:t>
            </a:r>
            <a:r>
              <a:rPr lang="en-US" sz="1400" dirty="0"/>
              <a:t>be suspended for a period of time (e.g. due to resource constraints)</a:t>
            </a:r>
          </a:p>
          <a:p>
            <a:pPr>
              <a:buFontTx/>
              <a:buChar char="-"/>
            </a:pPr>
            <a:r>
              <a:rPr lang="en-US" sz="1400" dirty="0" smtClean="0"/>
              <a:t>May </a:t>
            </a:r>
            <a:r>
              <a:rPr lang="en-US" sz="1400" dirty="0"/>
              <a:t>be abandoned (e.g. due to impending risks, or current </a:t>
            </a:r>
            <a:r>
              <a:rPr lang="en-US" sz="1400" dirty="0" smtClean="0"/>
              <a:t>barriers)</a:t>
            </a:r>
          </a:p>
          <a:p>
            <a:pPr>
              <a:buFontTx/>
              <a:buChar char="-"/>
            </a:pPr>
            <a:r>
              <a:rPr lang="en-US" sz="1400" dirty="0" smtClean="0"/>
              <a:t>May </a:t>
            </a:r>
            <a:r>
              <a:rPr lang="en-US" sz="1400" dirty="0"/>
              <a:t>reference supportive clinical </a:t>
            </a:r>
            <a:r>
              <a:rPr lang="en-US" sz="1400" dirty="0" smtClean="0"/>
              <a:t>context</a:t>
            </a:r>
          </a:p>
          <a:p>
            <a:pPr>
              <a:buFontTx/>
              <a:buChar char="-"/>
            </a:pPr>
            <a:r>
              <a:rPr lang="en-US" sz="1400" dirty="0" smtClean="0"/>
              <a:t>May consist of multiple steps optionally determined based on Decision points</a:t>
            </a:r>
            <a:endParaRPr lang="en-US" sz="1400" dirty="0"/>
          </a:p>
          <a:p>
            <a:pPr marL="0" indent="0">
              <a:buNone/>
            </a:pPr>
            <a:endParaRPr lang="en-US" sz="900" b="1" dirty="0" smtClean="0"/>
          </a:p>
          <a:p>
            <a:pPr marL="0" indent="0">
              <a:buNone/>
            </a:pPr>
            <a:r>
              <a:rPr lang="en-US" sz="1400" b="1" dirty="0" smtClean="0"/>
              <a:t>Resource Allocation</a:t>
            </a:r>
            <a:endParaRPr lang="en-US" sz="1400" b="1" dirty="0"/>
          </a:p>
          <a:p>
            <a:pPr>
              <a:buFontTx/>
              <a:buChar char="-"/>
            </a:pPr>
            <a:r>
              <a:rPr lang="en-US" sz="1400" dirty="0" smtClean="0"/>
              <a:t>Captures resource requirements for proposed actions</a:t>
            </a:r>
          </a:p>
          <a:p>
            <a:pPr>
              <a:buFontTx/>
              <a:buChar char="-"/>
            </a:pPr>
            <a:r>
              <a:rPr lang="en-US" sz="1400" dirty="0" smtClean="0"/>
              <a:t>Captures utilization once action is implemented</a:t>
            </a:r>
            <a:endParaRPr lang="en-US" sz="1400" dirty="0"/>
          </a:p>
          <a:p>
            <a:pPr marL="0" indent="0">
              <a:buNone/>
            </a:pPr>
            <a:endParaRPr lang="en-US" sz="1800" dirty="0"/>
          </a:p>
        </p:txBody>
      </p:sp>
      <p:sp>
        <p:nvSpPr>
          <p:cNvPr id="6" name="Text Placeholder 5"/>
          <p:cNvSpPr>
            <a:spLocks noGrp="1"/>
          </p:cNvSpPr>
          <p:nvPr>
            <p:ph type="body" sz="half" idx="2"/>
          </p:nvPr>
        </p:nvSpPr>
        <p:spPr/>
        <p:txBody>
          <a:bodyPr>
            <a:normAutofit lnSpcReduction="10000"/>
          </a:bodyPr>
          <a:lstStyle/>
          <a:p>
            <a:r>
              <a:rPr lang="en-US" dirty="0" smtClean="0"/>
              <a:t>Plan actions express what is to be done, by whom, where and constraints which must be met for execution.</a:t>
            </a:r>
            <a:endParaRPr lang="en-US" dirty="0"/>
          </a:p>
          <a:p>
            <a:endParaRPr lang="en-US" dirty="0"/>
          </a:p>
          <a:p>
            <a:r>
              <a:rPr lang="en-US" b="1" dirty="0" smtClean="0"/>
              <a:t>Examples:</a:t>
            </a:r>
          </a:p>
          <a:p>
            <a:pPr marL="285750" indent="-285750">
              <a:buFont typeface="Arial" pitchFamily="34" charset="0"/>
              <a:buChar char="•"/>
            </a:pPr>
            <a:r>
              <a:rPr lang="en-US" dirty="0" smtClean="0"/>
              <a:t>Diagnostic tests</a:t>
            </a:r>
          </a:p>
          <a:p>
            <a:pPr marL="285750" indent="-285750">
              <a:buFont typeface="Arial" pitchFamily="34" charset="0"/>
              <a:buChar char="•"/>
            </a:pPr>
            <a:r>
              <a:rPr lang="en-US" dirty="0" smtClean="0"/>
              <a:t>Preventive procedures</a:t>
            </a:r>
          </a:p>
          <a:p>
            <a:pPr marL="285750" indent="-285750">
              <a:buFont typeface="Arial" pitchFamily="34" charset="0"/>
              <a:buChar char="•"/>
            </a:pPr>
            <a:r>
              <a:rPr lang="en-US" dirty="0" smtClean="0"/>
              <a:t>Surgical interventions</a:t>
            </a:r>
          </a:p>
          <a:p>
            <a:pPr marL="285750" indent="-285750">
              <a:buFont typeface="Arial" pitchFamily="34" charset="0"/>
              <a:buChar char="•"/>
            </a:pPr>
            <a:r>
              <a:rPr lang="en-US" dirty="0" smtClean="0"/>
              <a:t>Medication administrations</a:t>
            </a:r>
          </a:p>
          <a:p>
            <a:pPr marL="285750" indent="-285750">
              <a:buFont typeface="Arial" pitchFamily="34" charset="0"/>
              <a:buChar char="•"/>
            </a:pPr>
            <a:r>
              <a:rPr lang="en-US" dirty="0" smtClean="0"/>
              <a:t>Vaccinations</a:t>
            </a:r>
          </a:p>
          <a:p>
            <a:pPr marL="285750" indent="-285750">
              <a:buFont typeface="Arial" pitchFamily="34" charset="0"/>
              <a:buChar char="•"/>
            </a:pPr>
            <a:r>
              <a:rPr lang="en-US" dirty="0" smtClean="0"/>
              <a:t>Treatments</a:t>
            </a:r>
          </a:p>
          <a:p>
            <a:pPr marL="285750" indent="-285750">
              <a:buFont typeface="Arial" pitchFamily="34" charset="0"/>
              <a:buChar char="•"/>
            </a:pPr>
            <a:r>
              <a:rPr lang="en-US" dirty="0" smtClean="0"/>
              <a:t>Consults</a:t>
            </a:r>
          </a:p>
          <a:p>
            <a:pPr marL="285750" indent="-285750">
              <a:buFont typeface="Arial" pitchFamily="34" charset="0"/>
              <a:buChar char="•"/>
            </a:pPr>
            <a:r>
              <a:rPr lang="en-US" dirty="0" smtClean="0"/>
              <a:t>Physical therapy</a:t>
            </a:r>
          </a:p>
          <a:p>
            <a:pPr marL="285750" indent="-285750">
              <a:buFont typeface="Arial" pitchFamily="34" charset="0"/>
              <a:buChar char="•"/>
            </a:pPr>
            <a:r>
              <a:rPr lang="en-US" dirty="0" smtClean="0"/>
              <a:t>Counseling</a:t>
            </a:r>
          </a:p>
          <a:p>
            <a:pPr marL="285750" indent="-285750">
              <a:buFont typeface="Arial" pitchFamily="34" charset="0"/>
              <a:buChar char="•"/>
            </a:pPr>
            <a:r>
              <a:rPr lang="en-US" dirty="0" smtClean="0"/>
              <a:t>Patient Education</a:t>
            </a:r>
          </a:p>
          <a:p>
            <a:pPr marL="285750" indent="-285750">
              <a:buFont typeface="Arial" pitchFamily="34" charset="0"/>
              <a:buChar char="•"/>
            </a:pPr>
            <a:r>
              <a:rPr lang="en-US" dirty="0" smtClean="0"/>
              <a:t>Care Transfer, Referral</a:t>
            </a:r>
          </a:p>
          <a:p>
            <a:pPr marL="285750" indent="-285750">
              <a:buFont typeface="Arial" pitchFamily="34" charset="0"/>
              <a:buChar char="•"/>
            </a:pPr>
            <a:r>
              <a:rPr lang="en-US" dirty="0" smtClean="0"/>
              <a:t>Patient diary action</a:t>
            </a:r>
          </a:p>
          <a:p>
            <a:pPr marL="285750" indent="-285750">
              <a:buFont typeface="Arial" pitchFamily="34" charset="0"/>
              <a:buChar char="•"/>
            </a:pPr>
            <a:r>
              <a:rPr lang="en-US" dirty="0" smtClean="0"/>
              <a:t>Patient questionnaire action</a:t>
            </a:r>
          </a:p>
          <a:p>
            <a:pPr marL="285750" indent="-285750">
              <a:buFont typeface="Arial" pitchFamily="34" charset="0"/>
              <a:buChar char="•"/>
            </a:pPr>
            <a:r>
              <a:rPr lang="en-US" dirty="0" smtClean="0"/>
              <a:t>Etc..</a:t>
            </a:r>
          </a:p>
          <a:p>
            <a:pPr marL="285750" indent="-285750">
              <a:buFont typeface="Arial" pitchFamily="34" charset="0"/>
              <a:buChar char="•"/>
            </a:pPr>
            <a:endParaRPr lang="en-US" b="1" dirty="0" smtClean="0"/>
          </a:p>
          <a:p>
            <a:endParaRPr lang="en-US" b="1" dirty="0"/>
          </a:p>
          <a:p>
            <a:endParaRPr lang="en-US" b="1" dirty="0" smtClean="0"/>
          </a:p>
          <a:p>
            <a:endParaRPr lang="en-US" dirty="0"/>
          </a:p>
          <a:p>
            <a:endParaRPr lang="en-US" dirty="0"/>
          </a:p>
          <a:p>
            <a:endParaRPr lang="en-US" dirty="0"/>
          </a:p>
        </p:txBody>
      </p:sp>
      <p:sp>
        <p:nvSpPr>
          <p:cNvPr id="2" name="Date Placeholder 1"/>
          <p:cNvSpPr>
            <a:spLocks noGrp="1"/>
          </p:cNvSpPr>
          <p:nvPr>
            <p:ph type="dt" sz="half" idx="10"/>
          </p:nvPr>
        </p:nvSpPr>
        <p:spPr/>
        <p:txBody>
          <a:bodyPr/>
          <a:lstStyle/>
          <a:p>
            <a:fld id="{93B1F92F-7A0A-4162-B5E1-4AD250EAB437}"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25</a:t>
            </a:fld>
            <a:endParaRPr lang="en-US"/>
          </a:p>
        </p:txBody>
      </p:sp>
    </p:spTree>
    <p:extLst>
      <p:ext uri="{BB962C8B-B14F-4D97-AF65-F5344CB8AC3E}">
        <p14:creationId xmlns:p14="http://schemas.microsoft.com/office/powerpoint/2010/main" val="2021116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Action Attributes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Attributes</a:t>
            </a:r>
          </a:p>
          <a:p>
            <a:r>
              <a:rPr lang="en-US" b="1" dirty="0"/>
              <a:t>c</a:t>
            </a:r>
            <a:r>
              <a:rPr lang="en-US" b="1" dirty="0" smtClean="0"/>
              <a:t>lassification</a:t>
            </a:r>
            <a:r>
              <a:rPr lang="en-US" dirty="0" smtClean="0"/>
              <a:t> - indicates the activity grouping (e.g. medication order, lab order, medication administration, patient education, etc.)</a:t>
            </a:r>
          </a:p>
          <a:p>
            <a:r>
              <a:rPr lang="en-US" b="1" dirty="0"/>
              <a:t>d</a:t>
            </a:r>
            <a:r>
              <a:rPr lang="en-US" b="1" dirty="0" smtClean="0"/>
              <a:t>escription</a:t>
            </a:r>
            <a:r>
              <a:rPr lang="en-US" dirty="0" smtClean="0"/>
              <a:t> - names the specific activity (e.g. digoxin order, diabetes education)</a:t>
            </a:r>
          </a:p>
          <a:p>
            <a:r>
              <a:rPr lang="en-US" b="1" dirty="0" err="1" smtClean="0"/>
              <a:t>supportiveContent</a:t>
            </a:r>
            <a:r>
              <a:rPr lang="en-US" dirty="0" smtClean="0"/>
              <a:t> – references clinical detail related to activity</a:t>
            </a:r>
          </a:p>
          <a:p>
            <a:r>
              <a:rPr lang="en-US" b="1" dirty="0"/>
              <a:t>applicability</a:t>
            </a:r>
            <a:r>
              <a:rPr lang="en-US" dirty="0"/>
              <a:t> </a:t>
            </a:r>
            <a:r>
              <a:rPr lang="en-US" dirty="0" smtClean="0"/>
              <a:t> - the timeframe for which the action applies. It may be null if the action is not bound by a timeframe.</a:t>
            </a:r>
          </a:p>
          <a:p>
            <a:r>
              <a:rPr lang="en-US" b="1" dirty="0" smtClean="0"/>
              <a:t>frequency</a:t>
            </a:r>
            <a:r>
              <a:rPr lang="en-US" dirty="0" smtClean="0"/>
              <a:t> - indicates how the action is to be repeated over time</a:t>
            </a:r>
          </a:p>
          <a:p>
            <a:r>
              <a:rPr lang="en-US" b="1" dirty="0" err="1"/>
              <a:t>startDate</a:t>
            </a:r>
            <a:r>
              <a:rPr lang="en-US" dirty="0"/>
              <a:t> </a:t>
            </a:r>
            <a:r>
              <a:rPr lang="en-US" dirty="0" smtClean="0"/>
              <a:t>- </a:t>
            </a:r>
            <a:r>
              <a:rPr lang="en-US" dirty="0"/>
              <a:t>the start date/time of the activity</a:t>
            </a:r>
          </a:p>
          <a:p>
            <a:r>
              <a:rPr lang="en-US" b="1" dirty="0" err="1"/>
              <a:t>endDate</a:t>
            </a:r>
            <a:r>
              <a:rPr lang="en-US" dirty="0"/>
              <a:t> </a:t>
            </a:r>
            <a:r>
              <a:rPr lang="en-US" dirty="0" smtClean="0"/>
              <a:t>- </a:t>
            </a:r>
            <a:r>
              <a:rPr lang="en-US" dirty="0"/>
              <a:t>the end date/time of the </a:t>
            </a:r>
            <a:r>
              <a:rPr lang="en-US" dirty="0" smtClean="0"/>
              <a:t>activity</a:t>
            </a:r>
          </a:p>
          <a:p>
            <a:r>
              <a:rPr lang="en-US" b="1" dirty="0"/>
              <a:t>p</a:t>
            </a:r>
            <a:r>
              <a:rPr lang="en-US" b="1" dirty="0" smtClean="0"/>
              <a:t>recondition</a:t>
            </a:r>
            <a:r>
              <a:rPr lang="en-US" dirty="0" smtClean="0"/>
              <a:t> - indicates criteria which must be met before activity can start</a:t>
            </a:r>
          </a:p>
          <a:p>
            <a:r>
              <a:rPr lang="en-US" b="1" dirty="0" err="1" smtClean="0"/>
              <a:t>postCondition</a:t>
            </a:r>
            <a:r>
              <a:rPr lang="en-US" dirty="0" smtClean="0"/>
              <a:t> - indicates criteria which must be true when the activity finishes</a:t>
            </a:r>
          </a:p>
          <a:p>
            <a:r>
              <a:rPr lang="en-US" b="1" dirty="0" err="1" smtClean="0"/>
              <a:t>actionStep</a:t>
            </a:r>
            <a:r>
              <a:rPr lang="en-US" b="1" dirty="0" smtClean="0"/>
              <a:t> (Decision) </a:t>
            </a:r>
            <a:r>
              <a:rPr lang="en-US" dirty="0"/>
              <a:t>-</a:t>
            </a:r>
            <a:r>
              <a:rPr lang="en-US" dirty="0" smtClean="0"/>
              <a:t> Used to indicate independent activity steps into </a:t>
            </a:r>
            <a:endParaRPr lang="en-US" dirty="0"/>
          </a:p>
        </p:txBody>
      </p:sp>
      <p:sp>
        <p:nvSpPr>
          <p:cNvPr id="4" name="Text Placeholder 3"/>
          <p:cNvSpPr>
            <a:spLocks noGrp="1"/>
          </p:cNvSpPr>
          <p:nvPr>
            <p:ph type="body" sz="half" idx="2"/>
          </p:nvPr>
        </p:nvSpPr>
        <p:spPr/>
        <p:txBody>
          <a:bodyPr/>
          <a:lstStyle/>
          <a:p>
            <a:r>
              <a:rPr lang="en-US" dirty="0" smtClean="0"/>
              <a:t>The </a:t>
            </a:r>
            <a:r>
              <a:rPr lang="en-US" dirty="0" err="1" smtClean="0"/>
              <a:t>PlanAction</a:t>
            </a:r>
            <a:r>
              <a:rPr lang="en-US" dirty="0" smtClean="0"/>
              <a:t> specifies shared characteristics inherited by its </a:t>
            </a:r>
            <a:r>
              <a:rPr lang="en-US" dirty="0" err="1" smtClean="0"/>
              <a:t>ProposedAction</a:t>
            </a:r>
            <a:r>
              <a:rPr lang="en-US" dirty="0" smtClean="0"/>
              <a:t> and </a:t>
            </a:r>
            <a:r>
              <a:rPr lang="en-US" dirty="0" err="1" smtClean="0"/>
              <a:t>ImplementedAction</a:t>
            </a:r>
            <a:r>
              <a:rPr lang="en-US" dirty="0" smtClean="0"/>
              <a:t> subclasses.</a:t>
            </a:r>
            <a:endParaRPr lang="en-US" dirty="0"/>
          </a:p>
        </p:txBody>
      </p:sp>
      <p:sp>
        <p:nvSpPr>
          <p:cNvPr id="5" name="Date Placeholder 4"/>
          <p:cNvSpPr>
            <a:spLocks noGrp="1"/>
          </p:cNvSpPr>
          <p:nvPr>
            <p:ph type="dt" sz="half" idx="10"/>
          </p:nvPr>
        </p:nvSpPr>
        <p:spPr/>
        <p:txBody>
          <a:bodyPr/>
          <a:lstStyle/>
          <a:p>
            <a:fld id="{F53AF402-D80F-47E3-99E4-5B47F56A369E}"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26</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599"/>
            <a:ext cx="3657600" cy="309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709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 Action Resources</a:t>
            </a:r>
            <a:endParaRPr lang="en-US" dirty="0"/>
          </a:p>
        </p:txBody>
      </p:sp>
      <p:sp>
        <p:nvSpPr>
          <p:cNvPr id="6" name="Text Placeholder 5"/>
          <p:cNvSpPr>
            <a:spLocks noGrp="1"/>
          </p:cNvSpPr>
          <p:nvPr>
            <p:ph idx="1"/>
          </p:nvPr>
        </p:nvSpPr>
        <p:spPr/>
        <p:txBody>
          <a:bodyPr>
            <a:normAutofit fontScale="70000" lnSpcReduction="20000"/>
          </a:bodyPr>
          <a:lstStyle/>
          <a:p>
            <a:pPr marL="0" indent="0">
              <a:buNone/>
            </a:pPr>
            <a:r>
              <a:rPr lang="en-US" sz="2300" b="1" i="1" dirty="0" smtClean="0"/>
              <a:t>Successful execution of any plan requires resources. Proposed actions indicate required resources and implemented actions indicate the resources actually used. </a:t>
            </a:r>
          </a:p>
          <a:p>
            <a:pPr marL="0" indent="0">
              <a:buNone/>
            </a:pPr>
            <a:endParaRPr lang="en-US" sz="100" b="1" i="1" dirty="0"/>
          </a:p>
          <a:p>
            <a:pPr marL="0" indent="0">
              <a:buNone/>
            </a:pPr>
            <a:r>
              <a:rPr lang="en-US" sz="2300" b="1" i="1" dirty="0" smtClean="0"/>
              <a:t>The achievement of plan actions requires allocation of human, asset, consumable and service resources.</a:t>
            </a:r>
          </a:p>
          <a:p>
            <a:pPr marL="0" indent="0">
              <a:buNone/>
            </a:pPr>
            <a:endParaRPr lang="en-US" sz="100" b="1" i="1" dirty="0"/>
          </a:p>
          <a:p>
            <a:r>
              <a:rPr lang="en-US" dirty="0" err="1" smtClean="0"/>
              <a:t>AssetAllocation</a:t>
            </a:r>
            <a:endParaRPr lang="en-US" dirty="0" smtClean="0"/>
          </a:p>
          <a:p>
            <a:pPr lvl="1"/>
            <a:r>
              <a:rPr lang="en-US" dirty="0" smtClean="0"/>
              <a:t>Represents human assets as well as equipment, rooms, etc. The asset is allocated for a period of time and indicates it’s credentials or certifications.</a:t>
            </a:r>
          </a:p>
          <a:p>
            <a:r>
              <a:rPr lang="en-US" dirty="0" err="1" smtClean="0"/>
              <a:t>ServiceAllocation</a:t>
            </a:r>
            <a:endParaRPr lang="en-US" dirty="0" smtClean="0"/>
          </a:p>
          <a:p>
            <a:pPr lvl="1"/>
            <a:r>
              <a:rPr lang="en-US" dirty="0" smtClean="0"/>
              <a:t>Supports allocation of services required to implement an activity</a:t>
            </a:r>
          </a:p>
          <a:p>
            <a:r>
              <a:rPr lang="en-US" dirty="0" err="1" smtClean="0"/>
              <a:t>ConsumableAllocation</a:t>
            </a:r>
            <a:endParaRPr lang="en-US" dirty="0" smtClean="0"/>
          </a:p>
          <a:p>
            <a:pPr lvl="1"/>
            <a:r>
              <a:rPr lang="en-US" dirty="0" smtClean="0"/>
              <a:t>Consumables represent medications, gloves, syringes and other expendable materials.</a:t>
            </a:r>
          </a:p>
          <a:p>
            <a:pPr lvl="1"/>
            <a:r>
              <a:rPr lang="en-US" dirty="0" smtClean="0"/>
              <a:t>A consumable allocation indicates the required quantity of the expendable material.</a:t>
            </a:r>
          </a:p>
        </p:txBody>
      </p:sp>
      <p:sp>
        <p:nvSpPr>
          <p:cNvPr id="2" name="Date Placeholder 1"/>
          <p:cNvSpPr>
            <a:spLocks noGrp="1"/>
          </p:cNvSpPr>
          <p:nvPr>
            <p:ph type="dt" sz="half" idx="10"/>
          </p:nvPr>
        </p:nvSpPr>
        <p:spPr/>
        <p:txBody>
          <a:bodyPr/>
          <a:lstStyle/>
          <a:p>
            <a:fld id="{D3996493-39B4-49D1-B972-D4FC8461945B}"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27</a:t>
            </a:fld>
            <a:endParaRPr lang="en-US"/>
          </a:p>
        </p:txBody>
      </p:sp>
    </p:spTree>
    <p:extLst>
      <p:ext uri="{BB962C8B-B14F-4D97-AF65-F5344CB8AC3E}">
        <p14:creationId xmlns:p14="http://schemas.microsoft.com/office/powerpoint/2010/main" val="2021116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Resource Allocation Model</a:t>
            </a:r>
            <a:endParaRPr lang="en-US" dirty="0"/>
          </a:p>
        </p:txBody>
      </p:sp>
      <p:sp>
        <p:nvSpPr>
          <p:cNvPr id="6" name="Text Placeholder 5"/>
          <p:cNvSpPr>
            <a:spLocks noGrp="1"/>
          </p:cNvSpPr>
          <p:nvPr>
            <p:ph idx="1"/>
          </p:nvPr>
        </p:nvSpPr>
        <p:spPr/>
        <p:txBody>
          <a:bodyPr>
            <a:normAutofit/>
          </a:bodyPr>
          <a:lstStyle/>
          <a:p>
            <a:endParaRPr lang="en-US" dirty="0"/>
          </a:p>
          <a:p>
            <a:pPr marL="0" indent="0">
              <a:buNone/>
            </a:pPr>
            <a:endParaRPr lang="en-US" dirty="0"/>
          </a:p>
        </p:txBody>
      </p:sp>
      <p:sp>
        <p:nvSpPr>
          <p:cNvPr id="2" name="Date Placeholder 1"/>
          <p:cNvSpPr>
            <a:spLocks noGrp="1"/>
          </p:cNvSpPr>
          <p:nvPr>
            <p:ph type="dt" sz="half" idx="10"/>
          </p:nvPr>
        </p:nvSpPr>
        <p:spPr/>
        <p:txBody>
          <a:bodyPr/>
          <a:lstStyle/>
          <a:p>
            <a:fld id="{D3996493-39B4-49D1-B972-D4FC8461945B}"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28</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524000"/>
            <a:ext cx="8382001" cy="390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692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Detailed Plan actions Model</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37D847C6-D827-4A22-969A-471FFD5E7019}" type="datetime1">
              <a:rPr lang="en-US" smtClean="0"/>
              <a:t>3/18/2013</a:t>
            </a:fld>
            <a:endParaRPr lang="en-US"/>
          </a:p>
        </p:txBody>
      </p:sp>
      <p:sp>
        <p:nvSpPr>
          <p:cNvPr id="5" name="Footer Placeholder 4"/>
          <p:cNvSpPr>
            <a:spLocks noGrp="1"/>
          </p:cNvSpPr>
          <p:nvPr>
            <p:ph type="ftr" sz="quarter" idx="11"/>
          </p:nvPr>
        </p:nvSpPr>
        <p:spPr/>
        <p:txBody>
          <a:bodyPr/>
          <a:lstStyle/>
          <a:p>
            <a:r>
              <a:rPr lang="en-US" smtClean="0"/>
              <a:t>HL7 Patient Care - Care Plan Initiative</a:t>
            </a:r>
            <a:endParaRPr lang="en-US"/>
          </a:p>
        </p:txBody>
      </p:sp>
      <p:sp>
        <p:nvSpPr>
          <p:cNvPr id="6" name="Slide Number Placeholder 5"/>
          <p:cNvSpPr>
            <a:spLocks noGrp="1"/>
          </p:cNvSpPr>
          <p:nvPr>
            <p:ph type="sldNum" sz="quarter" idx="12"/>
          </p:nvPr>
        </p:nvSpPr>
        <p:spPr/>
        <p:txBody>
          <a:bodyPr/>
          <a:lstStyle/>
          <a:p>
            <a:fld id="{5D227022-AB0A-470A-AC92-08F7AA3368CA}" type="slidenum">
              <a:rPr lang="en-US" smtClean="0"/>
              <a:t>29</a:t>
            </a:fld>
            <a:endParaRPr lang="en-US"/>
          </a:p>
        </p:txBody>
      </p:sp>
    </p:spTree>
    <p:extLst>
      <p:ext uri="{BB962C8B-B14F-4D97-AF65-F5344CB8AC3E}">
        <p14:creationId xmlns:p14="http://schemas.microsoft.com/office/powerpoint/2010/main" val="4129125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Workgroup Contributors</a:t>
            </a:r>
            <a:endParaRPr lang="en-US" dirty="0"/>
          </a:p>
        </p:txBody>
      </p:sp>
      <p:sp>
        <p:nvSpPr>
          <p:cNvPr id="9" name="Content Placeholder 8"/>
          <p:cNvSpPr>
            <a:spLocks noGrp="1"/>
          </p:cNvSpPr>
          <p:nvPr>
            <p:ph idx="1"/>
          </p:nvPr>
        </p:nvSpPr>
        <p:spPr/>
        <p:txBody>
          <a:bodyPr>
            <a:normAutofit fontScale="92500"/>
          </a:bodyPr>
          <a:lstStyle/>
          <a:p>
            <a:pPr marL="0" indent="0">
              <a:buNone/>
            </a:pPr>
            <a:r>
              <a:rPr lang="en-US" dirty="0" smtClean="0"/>
              <a:t>Laura </a:t>
            </a:r>
            <a:r>
              <a:rPr lang="en-US" dirty="0" err="1"/>
              <a:t>Heermann</a:t>
            </a:r>
            <a:r>
              <a:rPr lang="en-US" dirty="0"/>
              <a:t> Langford </a:t>
            </a:r>
            <a:r>
              <a:rPr lang="en-US" dirty="0" smtClean="0"/>
              <a:t>PhD RN (project co-lead)</a:t>
            </a:r>
            <a:endParaRPr lang="en-US" dirty="0"/>
          </a:p>
          <a:p>
            <a:pPr marL="0" indent="0">
              <a:buNone/>
            </a:pPr>
            <a:r>
              <a:rPr lang="en-US" dirty="0"/>
              <a:t>Stephen Chu, </a:t>
            </a:r>
            <a:r>
              <a:rPr lang="en-US" dirty="0" smtClean="0"/>
              <a:t>MD (project co-lead, PCWG Chair)</a:t>
            </a:r>
            <a:endParaRPr lang="en-US" sz="1050" dirty="0"/>
          </a:p>
          <a:p>
            <a:pPr marL="0" indent="0">
              <a:buNone/>
            </a:pPr>
            <a:r>
              <a:rPr lang="en-US" dirty="0" smtClean="0"/>
              <a:t>Susan Campbell </a:t>
            </a:r>
            <a:r>
              <a:rPr lang="en-US" dirty="0"/>
              <a:t> PhD, RN-BC, CPHQ, CCM, CIC</a:t>
            </a:r>
            <a:endParaRPr lang="en-US" dirty="0" smtClean="0"/>
          </a:p>
          <a:p>
            <a:pPr marL="0" indent="0">
              <a:buNone/>
            </a:pPr>
            <a:r>
              <a:rPr lang="en-US" dirty="0" smtClean="0"/>
              <a:t>Kevin Coonan MD</a:t>
            </a:r>
          </a:p>
          <a:p>
            <a:pPr marL="0" indent="0">
              <a:buNone/>
            </a:pPr>
            <a:r>
              <a:rPr lang="en-US" dirty="0" smtClean="0"/>
              <a:t>Russell </a:t>
            </a:r>
            <a:r>
              <a:rPr lang="en-US" dirty="0" err="1" smtClean="0"/>
              <a:t>Leftwich</a:t>
            </a:r>
            <a:r>
              <a:rPr lang="en-US" dirty="0" smtClean="0"/>
              <a:t> MD</a:t>
            </a:r>
          </a:p>
          <a:p>
            <a:pPr marL="0" indent="0">
              <a:buNone/>
            </a:pPr>
            <a:r>
              <a:rPr lang="en-US" dirty="0"/>
              <a:t>Iona </a:t>
            </a:r>
            <a:r>
              <a:rPr lang="en-US" dirty="0" err="1"/>
              <a:t>Thraen</a:t>
            </a:r>
            <a:r>
              <a:rPr lang="en-US"/>
              <a:t> </a:t>
            </a:r>
            <a:r>
              <a:rPr lang="en-US" smtClean="0"/>
              <a:t>PhD</a:t>
            </a:r>
            <a:r>
              <a:rPr lang="en-US" dirty="0" smtClean="0"/>
              <a:t>, ACSW</a:t>
            </a:r>
          </a:p>
          <a:p>
            <a:pPr marL="0" indent="0">
              <a:buNone/>
            </a:pPr>
            <a:r>
              <a:rPr lang="en-US" dirty="0" smtClean="0"/>
              <a:t>Jon Farmer</a:t>
            </a:r>
          </a:p>
          <a:p>
            <a:pPr marL="0" indent="0">
              <a:buNone/>
            </a:pPr>
            <a:r>
              <a:rPr lang="en-US" dirty="0"/>
              <a:t>Enrique </a:t>
            </a:r>
            <a:r>
              <a:rPr lang="en-US" dirty="0" err="1"/>
              <a:t>Meneses</a:t>
            </a:r>
            <a:r>
              <a:rPr lang="en-US" dirty="0"/>
              <a:t> (modeling </a:t>
            </a:r>
            <a:r>
              <a:rPr lang="en-US" dirty="0" smtClean="0"/>
              <a:t>facilitator</a:t>
            </a:r>
            <a:r>
              <a:rPr lang="en-US" dirty="0"/>
              <a:t>)</a:t>
            </a: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07A5C44A-808D-4304-9FD0-4E91B1FCD9CF}" type="datetime1">
              <a:rPr lang="en-US" smtClean="0"/>
              <a:t>3/18/2013</a:t>
            </a:fld>
            <a:endParaRPr lang="en-US"/>
          </a:p>
        </p:txBody>
      </p:sp>
      <p:sp>
        <p:nvSpPr>
          <p:cNvPr id="5" name="Footer Placeholder 4"/>
          <p:cNvSpPr>
            <a:spLocks noGrp="1"/>
          </p:cNvSpPr>
          <p:nvPr>
            <p:ph type="ftr" sz="quarter" idx="11"/>
          </p:nvPr>
        </p:nvSpPr>
        <p:spPr/>
        <p:txBody>
          <a:bodyPr/>
          <a:lstStyle/>
          <a:p>
            <a:r>
              <a:rPr lang="en-US" smtClean="0"/>
              <a:t>HL7 Patient Care - Care Plan Initiative</a:t>
            </a:r>
            <a:endParaRPr lang="en-US"/>
          </a:p>
        </p:txBody>
      </p:sp>
      <p:sp>
        <p:nvSpPr>
          <p:cNvPr id="6" name="Slide Number Placeholder 5"/>
          <p:cNvSpPr>
            <a:spLocks noGrp="1"/>
          </p:cNvSpPr>
          <p:nvPr>
            <p:ph type="sldNum" sz="quarter" idx="12"/>
          </p:nvPr>
        </p:nvSpPr>
        <p:spPr/>
        <p:txBody>
          <a:bodyPr/>
          <a:lstStyle/>
          <a:p>
            <a:fld id="{5D227022-AB0A-470A-AC92-08F7AA3368CA}" type="slidenum">
              <a:rPr lang="en-US" smtClean="0"/>
              <a:t>3</a:t>
            </a:fld>
            <a:endParaRPr lang="en-US"/>
          </a:p>
        </p:txBody>
      </p:sp>
    </p:spTree>
    <p:extLst>
      <p:ext uri="{BB962C8B-B14F-4D97-AF65-F5344CB8AC3E}">
        <p14:creationId xmlns:p14="http://schemas.microsoft.com/office/powerpoint/2010/main" val="2317125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91CF4D-26AF-4A08-A24A-5A794D90E397}" type="datetime1">
              <a:rPr lang="en-US" smtClean="0"/>
              <a:t>3/18/2013</a:t>
            </a:fld>
            <a:endParaRPr lang="en-US"/>
          </a:p>
        </p:txBody>
      </p:sp>
      <p:sp>
        <p:nvSpPr>
          <p:cNvPr id="4" name="Footer Placeholder 3"/>
          <p:cNvSpPr>
            <a:spLocks noGrp="1"/>
          </p:cNvSpPr>
          <p:nvPr>
            <p:ph type="ftr" sz="quarter" idx="11"/>
          </p:nvPr>
        </p:nvSpPr>
        <p:spPr/>
        <p:txBody>
          <a:bodyPr/>
          <a:lstStyle/>
          <a:p>
            <a:r>
              <a:rPr lang="en-US" smtClean="0"/>
              <a:t>HL7 Patient Care - Care Plan Initiative</a:t>
            </a:r>
            <a:endParaRPr lang="en-US"/>
          </a:p>
        </p:txBody>
      </p:sp>
      <p:sp>
        <p:nvSpPr>
          <p:cNvPr id="5" name="Slide Number Placeholder 4"/>
          <p:cNvSpPr>
            <a:spLocks noGrp="1"/>
          </p:cNvSpPr>
          <p:nvPr>
            <p:ph type="sldNum" sz="quarter" idx="12"/>
          </p:nvPr>
        </p:nvSpPr>
        <p:spPr/>
        <p:txBody>
          <a:bodyPr/>
          <a:lstStyle/>
          <a:p>
            <a:fld id="{5D227022-AB0A-470A-AC92-08F7AA3368CA}" type="slidenum">
              <a:rPr lang="en-US" smtClean="0"/>
              <a:t>30</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9144000" cy="636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656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Detailed Care plan model</a:t>
            </a:r>
            <a:endParaRPr lang="en-US" dirty="0"/>
          </a:p>
        </p:txBody>
      </p:sp>
      <p:sp>
        <p:nvSpPr>
          <p:cNvPr id="6" name="Text Placeholder 5"/>
          <p:cNvSpPr>
            <a:spLocks noGrp="1"/>
          </p:cNvSpPr>
          <p:nvPr>
            <p:ph type="body" idx="1"/>
          </p:nvPr>
        </p:nvSpPr>
        <p:spPr/>
        <p:txBody>
          <a:bodyPr/>
          <a:lstStyle/>
          <a:p>
            <a:endParaRPr lang="en-US"/>
          </a:p>
        </p:txBody>
      </p:sp>
      <p:sp>
        <p:nvSpPr>
          <p:cNvPr id="2" name="Date Placeholder 1"/>
          <p:cNvSpPr>
            <a:spLocks noGrp="1"/>
          </p:cNvSpPr>
          <p:nvPr>
            <p:ph type="dt" sz="half" idx="10"/>
          </p:nvPr>
        </p:nvSpPr>
        <p:spPr/>
        <p:txBody>
          <a:bodyPr/>
          <a:lstStyle/>
          <a:p>
            <a:fld id="{81CFEDDE-4758-43F7-BBE7-E5B60A2B8CDD}"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4" name="Slide Number Placeholder 3"/>
          <p:cNvSpPr>
            <a:spLocks noGrp="1"/>
          </p:cNvSpPr>
          <p:nvPr>
            <p:ph type="sldNum" sz="quarter" idx="12"/>
          </p:nvPr>
        </p:nvSpPr>
        <p:spPr/>
        <p:txBody>
          <a:bodyPr/>
          <a:lstStyle/>
          <a:p>
            <a:fld id="{5D227022-AB0A-470A-AC92-08F7AA3368CA}" type="slidenum">
              <a:rPr lang="en-US" smtClean="0"/>
              <a:t>31</a:t>
            </a:fld>
            <a:endParaRPr lang="en-US"/>
          </a:p>
        </p:txBody>
      </p:sp>
    </p:spTree>
    <p:extLst>
      <p:ext uri="{BB962C8B-B14F-4D97-AF65-F5344CB8AC3E}">
        <p14:creationId xmlns:p14="http://schemas.microsoft.com/office/powerpoint/2010/main" val="976877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848600" cy="334962"/>
          </a:xfrm>
        </p:spPr>
        <p:txBody>
          <a:bodyPr>
            <a:normAutofit/>
          </a:bodyPr>
          <a:lstStyle/>
          <a:p>
            <a:pPr algn="l"/>
            <a:r>
              <a:rPr lang="en-US" sz="1200" dirty="0" smtClean="0"/>
              <a:t>Full resolution diagram at</a:t>
            </a:r>
            <a:r>
              <a:rPr lang="en-US" sz="1200" dirty="0"/>
              <a:t>:  </a:t>
            </a:r>
            <a:r>
              <a:rPr lang="en-US" sz="1200" dirty="0">
                <a:hlinkClick r:id="rId2"/>
              </a:rPr>
              <a:t>http://</a:t>
            </a:r>
            <a:r>
              <a:rPr lang="en-US" sz="1200" dirty="0" smtClean="0">
                <a:hlinkClick r:id="rId2"/>
              </a:rPr>
              <a:t>wiki.hl7.org/images/2/24/CpDetailedModelImg.png</a:t>
            </a:r>
            <a:r>
              <a:rPr lang="en-US" sz="1200" dirty="0" smtClean="0"/>
              <a:t> </a:t>
            </a:r>
            <a:endParaRPr lang="en-US" sz="1200" dirty="0"/>
          </a:p>
        </p:txBody>
      </p:sp>
      <p:sp>
        <p:nvSpPr>
          <p:cNvPr id="2" name="Date Placeholder 1"/>
          <p:cNvSpPr>
            <a:spLocks noGrp="1"/>
          </p:cNvSpPr>
          <p:nvPr>
            <p:ph type="dt" sz="half" idx="10"/>
          </p:nvPr>
        </p:nvSpPr>
        <p:spPr/>
        <p:txBody>
          <a:bodyPr/>
          <a:lstStyle/>
          <a:p>
            <a:fld id="{05ADF65E-2F04-41AB-A338-ADF2B2ECA35F}"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4" name="Slide Number Placeholder 3"/>
          <p:cNvSpPr>
            <a:spLocks noGrp="1"/>
          </p:cNvSpPr>
          <p:nvPr>
            <p:ph type="sldNum" sz="quarter" idx="12"/>
          </p:nvPr>
        </p:nvSpPr>
        <p:spPr/>
        <p:txBody>
          <a:bodyPr/>
          <a:lstStyle/>
          <a:p>
            <a:fld id="{5D227022-AB0A-470A-AC92-08F7AA3368CA}" type="slidenum">
              <a:rPr lang="en-US" smtClean="0"/>
              <a:t>32</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609600"/>
            <a:ext cx="6400801" cy="613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1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solidFill>
              </a:rPr>
              <a:t>Some definitions:</a:t>
            </a:r>
            <a:r>
              <a:rPr lang="en-US" dirty="0" smtClean="0"/>
              <a:t/>
            </a:r>
            <a:br>
              <a:rPr lang="en-US" dirty="0" smtClean="0"/>
            </a:br>
            <a:r>
              <a:rPr lang="en-US" dirty="0" smtClean="0"/>
              <a:t>Care Plan, Plan Of Care and Treatment Plan</a:t>
            </a:r>
            <a:endParaRPr lang="en-US" dirty="0"/>
          </a:p>
        </p:txBody>
      </p:sp>
      <p:sp>
        <p:nvSpPr>
          <p:cNvPr id="5" name="Content Placeholder 4"/>
          <p:cNvSpPr>
            <a:spLocks noGrp="1"/>
          </p:cNvSpPr>
          <p:nvPr>
            <p:ph idx="1"/>
          </p:nvPr>
        </p:nvSpPr>
        <p:spPr/>
        <p:txBody>
          <a:bodyPr/>
          <a:lstStyle/>
          <a:p>
            <a:r>
              <a:rPr lang="en-US" sz="1800" dirty="0"/>
              <a:t>"A care plan integrates multiple interventions proposed by multiple providers for multiple conditions</a:t>
            </a:r>
            <a:r>
              <a:rPr lang="en-US" sz="1800" dirty="0" smtClean="0"/>
              <a:t>.“ The care plan may include multiple plans of care to provide a patient centric, multi-specialty, comprehensive perspective.</a:t>
            </a:r>
          </a:p>
          <a:p>
            <a:endParaRPr lang="en-US" sz="800" dirty="0" smtClean="0"/>
          </a:p>
          <a:p>
            <a:r>
              <a:rPr lang="en-US" sz="1800" dirty="0"/>
              <a:t>"A plan of care [is] proposed by an individual clinician to address several conditions </a:t>
            </a:r>
            <a:r>
              <a:rPr lang="en-US" sz="1800" dirty="0" smtClean="0"/>
              <a:t>“. It supports specialty specific plans.</a:t>
            </a:r>
          </a:p>
          <a:p>
            <a:endParaRPr lang="en-US" sz="800" dirty="0" smtClean="0"/>
          </a:p>
          <a:p>
            <a:r>
              <a:rPr lang="en-US" sz="1800" dirty="0" smtClean="0"/>
              <a:t>A Treatment Plan is used to target a specific condition.</a:t>
            </a:r>
          </a:p>
          <a:p>
            <a:pPr marL="0" indent="0">
              <a:buNone/>
            </a:pPr>
            <a:endParaRPr lang="en-US" sz="800" dirty="0" smtClean="0"/>
          </a:p>
          <a:p>
            <a:pPr marL="0" indent="0">
              <a:buNone/>
            </a:pPr>
            <a:r>
              <a:rPr lang="en-US" sz="1800" dirty="0" smtClean="0"/>
              <a:t>The model below illustrates the use of inheritance of shared features from an abstract Plan class. </a:t>
            </a:r>
          </a:p>
        </p:txBody>
      </p:sp>
      <p:sp>
        <p:nvSpPr>
          <p:cNvPr id="6" name="Text Placeholder 5"/>
          <p:cNvSpPr>
            <a:spLocks noGrp="1"/>
          </p:cNvSpPr>
          <p:nvPr>
            <p:ph type="body" sz="half" idx="2"/>
          </p:nvPr>
        </p:nvSpPr>
        <p:spPr/>
        <p:txBody>
          <a:bodyPr>
            <a:normAutofit fontScale="92500" lnSpcReduction="10000"/>
          </a:bodyPr>
          <a:lstStyle/>
          <a:p>
            <a:r>
              <a:rPr lang="en-US" dirty="0" smtClean="0"/>
              <a:t>"</a:t>
            </a:r>
            <a:r>
              <a:rPr lang="en-US" dirty="0"/>
              <a:t>The Care Plan represents the synthesis and reconciliation of the multiple plans of care produced by each provider to address specific health concerns.  It serves as a blueprint shared by all participants to guide the individual’s care.  As such</a:t>
            </a:r>
            <a:r>
              <a:rPr lang="en-US" b="1" dirty="0"/>
              <a:t>, it provides the structure required to coordinate care across multiple sites, providers and episodes of care.</a:t>
            </a:r>
            <a:r>
              <a:rPr lang="en-US" dirty="0"/>
              <a:t> " </a:t>
            </a:r>
          </a:p>
          <a:p>
            <a:endParaRPr lang="en-US" dirty="0" smtClean="0"/>
          </a:p>
          <a:p>
            <a:r>
              <a:rPr lang="en-US" dirty="0"/>
              <a:t>The care plan "support['s</a:t>
            </a:r>
            <a:r>
              <a:rPr lang="en-US" b="1" dirty="0"/>
              <a:t>] collaboration across care settings and providers</a:t>
            </a:r>
            <a:r>
              <a:rPr lang="en-US" dirty="0"/>
              <a:t>, and allows for </a:t>
            </a:r>
            <a:r>
              <a:rPr lang="en-US" b="1" dirty="0"/>
              <a:t>and can encourage team based care</a:t>
            </a:r>
            <a:r>
              <a:rPr lang="en-US" dirty="0" smtClean="0"/>
              <a:t>."</a:t>
            </a:r>
            <a:endParaRPr lang="en-US" dirty="0"/>
          </a:p>
          <a:p>
            <a:endParaRPr lang="en-US" dirty="0"/>
          </a:p>
          <a:p>
            <a:r>
              <a:rPr lang="en-US" dirty="0" smtClean="0"/>
              <a:t>The "Care </a:t>
            </a:r>
            <a:r>
              <a:rPr lang="en-US" dirty="0"/>
              <a:t>Plan and Plan of Care </a:t>
            </a:r>
            <a:r>
              <a:rPr lang="en-US" b="1" dirty="0"/>
              <a:t>share the universal components</a:t>
            </a:r>
            <a:r>
              <a:rPr lang="en-US" dirty="0"/>
              <a:t>: health concern, goals, instructions, interventions, and team member. </a:t>
            </a:r>
            <a:r>
              <a:rPr lang="en-US" dirty="0" smtClean="0"/>
              <a:t>"</a:t>
            </a:r>
          </a:p>
          <a:p>
            <a:endParaRPr lang="en-US" sz="900" dirty="0" smtClean="0"/>
          </a:p>
          <a:p>
            <a:r>
              <a:rPr lang="en-US" sz="1100" dirty="0"/>
              <a:t>-- </a:t>
            </a:r>
            <a:r>
              <a:rPr lang="en-US" sz="1100" dirty="0" smtClean="0"/>
              <a:t>Reference </a:t>
            </a:r>
            <a:r>
              <a:rPr lang="en-US" sz="1100" b="1" dirty="0" smtClean="0">
                <a:hlinkClick r:id="rId2"/>
              </a:rPr>
              <a:t>S&amp;I </a:t>
            </a:r>
            <a:r>
              <a:rPr lang="en-US" sz="1100" b="1" dirty="0">
                <a:hlinkClick r:id="rId2"/>
              </a:rPr>
              <a:t>LONGITUDINAL COORDINATION OF CARE WORK GROUP (LCCWG) </a:t>
            </a:r>
            <a:r>
              <a:rPr lang="en-US" sz="1100" b="1" dirty="0" err="1">
                <a:hlinkClick r:id="rId2"/>
              </a:rPr>
              <a:t>Gloassary</a:t>
            </a:r>
            <a:r>
              <a:rPr lang="en-US" sz="1100" b="1" dirty="0">
                <a:hlinkClick r:id="rId2"/>
              </a:rPr>
              <a:t> (v24)</a:t>
            </a:r>
            <a:endParaRPr lang="en-US" sz="1100" b="1" dirty="0"/>
          </a:p>
        </p:txBody>
      </p:sp>
      <p:sp>
        <p:nvSpPr>
          <p:cNvPr id="2" name="Date Placeholder 1"/>
          <p:cNvSpPr>
            <a:spLocks noGrp="1"/>
          </p:cNvSpPr>
          <p:nvPr>
            <p:ph type="dt" sz="half" idx="10"/>
          </p:nvPr>
        </p:nvSpPr>
        <p:spPr/>
        <p:txBody>
          <a:bodyPr/>
          <a:lstStyle/>
          <a:p>
            <a:fld id="{7B79774E-8120-471D-AFC5-9A6668BF3EF0}"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4</a:t>
            </a:fld>
            <a:endParaRPr 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5660" y="4343401"/>
            <a:ext cx="5768340" cy="131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08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Plan</a:t>
            </a:r>
            <a:r>
              <a:rPr lang="en-US" dirty="0" smtClean="0"/>
              <a:t> Structure Overview</a:t>
            </a:r>
            <a:endParaRPr lang="en-US" dirty="0"/>
          </a:p>
        </p:txBody>
      </p:sp>
      <p:sp>
        <p:nvSpPr>
          <p:cNvPr id="5" name="Content Placeholder 4"/>
          <p:cNvSpPr>
            <a:spLocks noGrp="1"/>
          </p:cNvSpPr>
          <p:nvPr>
            <p:ph idx="1"/>
          </p:nvPr>
        </p:nvSpPr>
        <p:spPr/>
        <p:txBody>
          <a:bodyPr/>
          <a:lstStyle/>
          <a:p>
            <a:pPr marL="0" indent="0">
              <a:buNone/>
            </a:pPr>
            <a:r>
              <a:rPr lang="en-US" sz="2400" dirty="0" smtClean="0"/>
              <a:t>Top </a:t>
            </a:r>
            <a:r>
              <a:rPr lang="en-US" sz="2400" dirty="0"/>
              <a:t>L</a:t>
            </a:r>
            <a:r>
              <a:rPr lang="en-US" sz="2400" dirty="0" smtClean="0"/>
              <a:t>evel Model Structure </a:t>
            </a:r>
          </a:p>
          <a:p>
            <a:pPr marL="0" indent="0">
              <a:buNone/>
            </a:pPr>
            <a:r>
              <a:rPr lang="en-US" sz="1000" dirty="0" smtClean="0"/>
              <a:t> ** Attributes, some classes and associations hidden for this illustration</a:t>
            </a:r>
          </a:p>
          <a:p>
            <a:endParaRPr lang="en-US" dirty="0"/>
          </a:p>
          <a:p>
            <a:endParaRPr lang="en-US" dirty="0" smtClean="0"/>
          </a:p>
          <a:p>
            <a:pPr marL="0" indent="0">
              <a:buNone/>
            </a:pPr>
            <a:endParaRPr lang="en-US" dirty="0" smtClean="0"/>
          </a:p>
        </p:txBody>
      </p:sp>
      <p:sp>
        <p:nvSpPr>
          <p:cNvPr id="6" name="Text Placeholder 5"/>
          <p:cNvSpPr>
            <a:spLocks noGrp="1"/>
          </p:cNvSpPr>
          <p:nvPr>
            <p:ph type="body" sz="half" idx="2"/>
          </p:nvPr>
        </p:nvSpPr>
        <p:spPr/>
        <p:txBody>
          <a:bodyPr>
            <a:normAutofit fontScale="92500" lnSpcReduction="20000"/>
          </a:bodyPr>
          <a:lstStyle/>
          <a:p>
            <a:r>
              <a:rPr lang="en-US" b="1" i="1" dirty="0" smtClean="0"/>
              <a:t>General Definition</a:t>
            </a:r>
            <a:r>
              <a:rPr lang="en-US" b="1" i="1" dirty="0"/>
              <a:t>: </a:t>
            </a:r>
            <a:r>
              <a:rPr lang="en-US" b="1" i="1" dirty="0" smtClean="0"/>
              <a:t> </a:t>
            </a:r>
            <a:r>
              <a:rPr lang="en-US" i="1" dirty="0" smtClean="0"/>
              <a:t>A </a:t>
            </a:r>
            <a:r>
              <a:rPr lang="en-US" i="1" dirty="0"/>
              <a:t>“list of steps with timing and resources, used to achieve an objective. See also strategy. It is commonly understood as a temporal set of intended actions through which one expects to achieve a goal. </a:t>
            </a:r>
            <a:r>
              <a:rPr lang="en-US" i="1" dirty="0" smtClean="0"/>
              <a:t>“ </a:t>
            </a:r>
            <a:r>
              <a:rPr lang="en-US" sz="1200" i="1" dirty="0" smtClean="0">
                <a:hlinkClick r:id="rId3"/>
              </a:rPr>
              <a:t>Wikipedia</a:t>
            </a:r>
            <a:endParaRPr lang="en-US" sz="1200" i="1" dirty="0" smtClean="0"/>
          </a:p>
          <a:p>
            <a:endParaRPr lang="en-US" sz="700" dirty="0"/>
          </a:p>
          <a:p>
            <a:r>
              <a:rPr lang="en-US" b="1" i="1" dirty="0" smtClean="0"/>
              <a:t>Plan Types:</a:t>
            </a:r>
          </a:p>
          <a:p>
            <a:r>
              <a:rPr lang="en-US" dirty="0" smtClean="0"/>
              <a:t>Care Plans,  Plans of Care, Treatment Plans</a:t>
            </a:r>
          </a:p>
          <a:p>
            <a:r>
              <a:rPr lang="en-US" sz="1300" dirty="0" smtClean="0"/>
              <a:t>** The abstract plan is a modeling technique to represent shared components.</a:t>
            </a:r>
          </a:p>
          <a:p>
            <a:endParaRPr lang="en-US" sz="700" dirty="0"/>
          </a:p>
          <a:p>
            <a:r>
              <a:rPr lang="en-US" b="1" dirty="0" smtClean="0"/>
              <a:t>The Model Captures:</a:t>
            </a:r>
          </a:p>
          <a:p>
            <a:pPr marL="285750" indent="-285750">
              <a:buFont typeface="Arial" pitchFamily="34" charset="0"/>
              <a:buChar char="•"/>
            </a:pPr>
            <a:r>
              <a:rPr lang="en-US" b="1" dirty="0" smtClean="0"/>
              <a:t>Who</a:t>
            </a:r>
            <a:r>
              <a:rPr lang="en-US" dirty="0" smtClean="0"/>
              <a:t> - Patient, Care Team, Family, other Support Individuals...</a:t>
            </a:r>
          </a:p>
          <a:p>
            <a:pPr marL="285750" indent="-285750">
              <a:buFont typeface="Arial" pitchFamily="34" charset="0"/>
              <a:buChar char="•"/>
            </a:pPr>
            <a:endParaRPr lang="en-US" sz="200" dirty="0" smtClean="0"/>
          </a:p>
          <a:p>
            <a:pPr marL="285750" indent="-285750">
              <a:buFont typeface="Arial" pitchFamily="34" charset="0"/>
              <a:buChar char="•"/>
            </a:pPr>
            <a:r>
              <a:rPr lang="en-US" b="1" dirty="0"/>
              <a:t>Why</a:t>
            </a:r>
            <a:r>
              <a:rPr lang="en-US" dirty="0"/>
              <a:t> – Concerns, Risks and </a:t>
            </a:r>
            <a:r>
              <a:rPr lang="en-US" dirty="0" smtClean="0"/>
              <a:t>Goals</a:t>
            </a:r>
          </a:p>
          <a:p>
            <a:pPr marL="285750" indent="-285750">
              <a:buFont typeface="Arial" pitchFamily="34" charset="0"/>
              <a:buChar char="•"/>
            </a:pPr>
            <a:endParaRPr lang="en-US" sz="200" dirty="0" smtClean="0"/>
          </a:p>
          <a:p>
            <a:pPr marL="285750" indent="-285750">
              <a:buFont typeface="Arial" pitchFamily="34" charset="0"/>
              <a:buChar char="•"/>
            </a:pPr>
            <a:r>
              <a:rPr lang="en-US" b="1" dirty="0" smtClean="0"/>
              <a:t>What</a:t>
            </a:r>
            <a:r>
              <a:rPr lang="en-US" dirty="0" smtClean="0"/>
              <a:t> – Proposed and </a:t>
            </a:r>
            <a:r>
              <a:rPr lang="en-US" dirty="0"/>
              <a:t>I</a:t>
            </a:r>
            <a:r>
              <a:rPr lang="en-US" dirty="0" smtClean="0"/>
              <a:t>mplemented Actions, Interventions</a:t>
            </a:r>
            <a:r>
              <a:rPr lang="en-US" smtClean="0"/>
              <a:t>, Instructions, Outcome </a:t>
            </a:r>
            <a:r>
              <a:rPr lang="en-US" dirty="0" smtClean="0"/>
              <a:t>Observations, various types of Reviews</a:t>
            </a:r>
          </a:p>
          <a:p>
            <a:pPr marL="285750" indent="-285750">
              <a:buFont typeface="Arial" pitchFamily="34" charset="0"/>
              <a:buChar char="•"/>
            </a:pPr>
            <a:endParaRPr lang="en-US" sz="200" dirty="0" smtClean="0"/>
          </a:p>
          <a:p>
            <a:pPr marL="285750" indent="-285750">
              <a:buFont typeface="Arial" pitchFamily="34" charset="0"/>
              <a:buChar char="•"/>
            </a:pPr>
            <a:r>
              <a:rPr lang="en-US" b="1" dirty="0" smtClean="0"/>
              <a:t>When</a:t>
            </a:r>
            <a:r>
              <a:rPr lang="en-US" dirty="0" smtClean="0"/>
              <a:t> - Effective times, completion times, update times</a:t>
            </a:r>
          </a:p>
          <a:p>
            <a:pPr marL="285750" indent="-285750">
              <a:buFont typeface="Arial" pitchFamily="34" charset="0"/>
              <a:buChar char="•"/>
            </a:pPr>
            <a:endParaRPr lang="en-US" sz="200" dirty="0" smtClean="0"/>
          </a:p>
          <a:p>
            <a:pPr marL="285750" indent="-285750">
              <a:buFont typeface="Arial" pitchFamily="34" charset="0"/>
              <a:buChar char="•"/>
            </a:pPr>
            <a:r>
              <a:rPr lang="en-US" b="1" dirty="0" smtClean="0"/>
              <a:t>Where</a:t>
            </a:r>
            <a:r>
              <a:rPr lang="en-US" dirty="0" smtClean="0"/>
              <a:t> –Steward organization, place of service for interventions</a:t>
            </a:r>
          </a:p>
        </p:txBody>
      </p:sp>
      <p:sp>
        <p:nvSpPr>
          <p:cNvPr id="2" name="Date Placeholder 1"/>
          <p:cNvSpPr>
            <a:spLocks noGrp="1"/>
          </p:cNvSpPr>
          <p:nvPr>
            <p:ph type="dt" sz="half" idx="10"/>
          </p:nvPr>
        </p:nvSpPr>
        <p:spPr/>
        <p:txBody>
          <a:bodyPr/>
          <a:lstStyle/>
          <a:p>
            <a:fld id="{49756775-1B2F-44BD-8E50-D6BFBE8D0299}"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5</a:t>
            </a:fld>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280" y="1219200"/>
            <a:ext cx="580672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680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 Attributes</a:t>
            </a:r>
            <a:endParaRPr lang="en-US" dirty="0"/>
          </a:p>
        </p:txBody>
      </p:sp>
      <p:sp>
        <p:nvSpPr>
          <p:cNvPr id="5" name="Content Placeholder 4"/>
          <p:cNvSpPr>
            <a:spLocks noGrp="1"/>
          </p:cNvSpPr>
          <p:nvPr>
            <p:ph idx="1"/>
          </p:nvPr>
        </p:nvSpPr>
        <p:spPr/>
        <p:txBody>
          <a:bodyPr>
            <a:normAutofit/>
          </a:bodyPr>
          <a:lstStyle/>
          <a:p>
            <a:pPr marL="0" indent="0">
              <a:buNone/>
            </a:pPr>
            <a:r>
              <a:rPr lang="en-US" sz="1400" b="1" i="1" dirty="0" smtClean="0"/>
              <a:t>Descriptive Attributes</a:t>
            </a:r>
            <a:endParaRPr lang="en-US" sz="1400" dirty="0"/>
          </a:p>
          <a:p>
            <a:r>
              <a:rPr lang="en-US" sz="1400" dirty="0" err="1" smtClean="0"/>
              <a:t>displayName</a:t>
            </a:r>
            <a:r>
              <a:rPr lang="en-US" sz="1400" dirty="0" smtClean="0"/>
              <a:t> – descriptive display name for the plan</a:t>
            </a:r>
            <a:endParaRPr lang="en-US" sz="1400" dirty="0"/>
          </a:p>
          <a:p>
            <a:r>
              <a:rPr lang="en-US" sz="1400" dirty="0" err="1" smtClean="0"/>
              <a:t>clinicalSpecialty</a:t>
            </a:r>
            <a:r>
              <a:rPr lang="en-US" sz="1400" dirty="0" smtClean="0"/>
              <a:t> – specifies zero or more specialties representing the topic of the plan.</a:t>
            </a:r>
            <a:endParaRPr lang="en-US" sz="1400" dirty="0"/>
          </a:p>
          <a:p>
            <a:r>
              <a:rPr lang="en-US" sz="1400" dirty="0"/>
              <a:t>c</a:t>
            </a:r>
            <a:r>
              <a:rPr lang="en-US" sz="1400" dirty="0" smtClean="0"/>
              <a:t>onfidentiality – specifies the plan’s confidentiality level</a:t>
            </a:r>
            <a:endParaRPr lang="en-US" sz="1400" dirty="0"/>
          </a:p>
          <a:p>
            <a:pPr marL="0" indent="0">
              <a:buNone/>
            </a:pPr>
            <a:endParaRPr lang="en-US" sz="800" dirty="0" smtClean="0"/>
          </a:p>
          <a:p>
            <a:pPr marL="0" indent="0">
              <a:buNone/>
            </a:pPr>
            <a:r>
              <a:rPr lang="en-US" sz="1400" b="1" i="1" dirty="0" smtClean="0"/>
              <a:t>State </a:t>
            </a:r>
            <a:r>
              <a:rPr lang="en-US" sz="1400" b="1" i="1" dirty="0"/>
              <a:t>Attributes</a:t>
            </a:r>
          </a:p>
          <a:p>
            <a:r>
              <a:rPr lang="en-US" sz="1400" dirty="0" err="1" smtClean="0"/>
              <a:t>planStatus</a:t>
            </a:r>
            <a:r>
              <a:rPr lang="en-US" sz="1400" dirty="0" smtClean="0"/>
              <a:t> – plan stage lifecycle status</a:t>
            </a:r>
          </a:p>
          <a:p>
            <a:pPr marL="0" indent="0">
              <a:buNone/>
            </a:pPr>
            <a:endParaRPr lang="en-US" sz="800" dirty="0"/>
          </a:p>
          <a:p>
            <a:pPr marL="0" indent="0">
              <a:buNone/>
            </a:pPr>
            <a:r>
              <a:rPr lang="en-US" sz="1400" b="1" i="1" dirty="0" smtClean="0"/>
              <a:t>Temporal </a:t>
            </a:r>
            <a:r>
              <a:rPr lang="en-US" sz="1400" b="1" i="1" dirty="0"/>
              <a:t>Attributes</a:t>
            </a:r>
          </a:p>
          <a:p>
            <a:r>
              <a:rPr lang="en-US" sz="1400" dirty="0" err="1" smtClean="0"/>
              <a:t>createDate</a:t>
            </a:r>
            <a:r>
              <a:rPr lang="en-US" sz="1400" dirty="0" smtClean="0"/>
              <a:t> – specifies when the plan was created</a:t>
            </a:r>
            <a:endParaRPr lang="en-US" sz="1400" dirty="0"/>
          </a:p>
          <a:p>
            <a:r>
              <a:rPr lang="en-US" sz="1400" dirty="0" err="1" smtClean="0"/>
              <a:t>effectiveDate</a:t>
            </a:r>
            <a:r>
              <a:rPr lang="en-US" sz="1400" dirty="0" smtClean="0"/>
              <a:t> – specifies the start of the plan implementation</a:t>
            </a:r>
            <a:endParaRPr lang="en-US" sz="1400" dirty="0"/>
          </a:p>
          <a:p>
            <a:r>
              <a:rPr lang="en-US" sz="1400" dirty="0" err="1" smtClean="0"/>
              <a:t>completeDate</a:t>
            </a:r>
            <a:r>
              <a:rPr lang="en-US" sz="1400" dirty="0" smtClean="0"/>
              <a:t> – specifies when the plan becomes inactive</a:t>
            </a:r>
            <a:endParaRPr lang="en-US" sz="1400" dirty="0"/>
          </a:p>
          <a:p>
            <a:r>
              <a:rPr lang="en-US" sz="1400" dirty="0" err="1" smtClean="0"/>
              <a:t>lastUpdateDate</a:t>
            </a:r>
            <a:r>
              <a:rPr lang="en-US" sz="1400" dirty="0" smtClean="0"/>
              <a:t> – specifies the last date/time the plan was changed</a:t>
            </a:r>
          </a:p>
          <a:p>
            <a:pPr marL="0" indent="0">
              <a:buNone/>
            </a:pPr>
            <a:endParaRPr lang="en-US" sz="800" dirty="0" smtClean="0"/>
          </a:p>
          <a:p>
            <a:pPr marL="0" indent="0">
              <a:buNone/>
            </a:pPr>
            <a:r>
              <a:rPr lang="en-US" sz="1400" b="1" i="1" dirty="0" smtClean="0"/>
              <a:t>Information </a:t>
            </a:r>
            <a:r>
              <a:rPr lang="en-US" sz="1400" b="1" i="1" dirty="0"/>
              <a:t>Management Attributes</a:t>
            </a:r>
          </a:p>
          <a:p>
            <a:r>
              <a:rPr lang="en-US" sz="1400" dirty="0"/>
              <a:t>i</a:t>
            </a:r>
            <a:r>
              <a:rPr lang="en-US" sz="1400" dirty="0" smtClean="0"/>
              <a:t>d – unique </a:t>
            </a:r>
            <a:r>
              <a:rPr lang="en-US" sz="1400" dirty="0"/>
              <a:t>i</a:t>
            </a:r>
            <a:r>
              <a:rPr lang="en-US" sz="1400" dirty="0" smtClean="0"/>
              <a:t>dentifier for the plan</a:t>
            </a:r>
            <a:endParaRPr lang="en-US" sz="1400" dirty="0"/>
          </a:p>
          <a:p>
            <a:r>
              <a:rPr lang="en-US" sz="1400" dirty="0"/>
              <a:t>v</a:t>
            </a:r>
            <a:r>
              <a:rPr lang="en-US" sz="1400" dirty="0" smtClean="0"/>
              <a:t>ersion – change or difference indicator in the defining plan elements (concern, goal, risk, proposed actions)</a:t>
            </a:r>
          </a:p>
          <a:p>
            <a:pPr lvl="1"/>
            <a:r>
              <a:rPr lang="en-US" sz="1000" dirty="0" smtClean="0"/>
              <a:t>Implementation and tracking does not change the version of the plan types</a:t>
            </a:r>
          </a:p>
          <a:p>
            <a:r>
              <a:rPr lang="en-US" sz="1400" dirty="0" err="1" smtClean="0"/>
              <a:t>planClass</a:t>
            </a:r>
            <a:r>
              <a:rPr lang="en-US" sz="1400" dirty="0" smtClean="0"/>
              <a:t> – a class code (Care Plan, Plan of Care, Treatment Plan)</a:t>
            </a:r>
            <a:endParaRPr lang="en-US" sz="1000" dirty="0"/>
          </a:p>
        </p:txBody>
      </p:sp>
      <p:sp>
        <p:nvSpPr>
          <p:cNvPr id="6" name="Text Placeholder 5"/>
          <p:cNvSpPr>
            <a:spLocks noGrp="1"/>
          </p:cNvSpPr>
          <p:nvPr>
            <p:ph type="body" sz="half" idx="2"/>
          </p:nvPr>
        </p:nvSpPr>
        <p:spPr/>
        <p:txBody>
          <a:bodyPr/>
          <a:lstStyle/>
          <a:p>
            <a:r>
              <a:rPr lang="en-US" i="1" dirty="0" smtClean="0"/>
              <a:t>The Plan abstract class is specialized by </a:t>
            </a:r>
            <a:r>
              <a:rPr lang="en-US" i="1" dirty="0" err="1" smtClean="0"/>
              <a:t>CarePlan</a:t>
            </a:r>
            <a:r>
              <a:rPr lang="en-US" i="1" dirty="0" smtClean="0"/>
              <a:t>, </a:t>
            </a:r>
            <a:r>
              <a:rPr lang="en-US" i="1" dirty="0" err="1" smtClean="0"/>
              <a:t>PlanOfCare</a:t>
            </a:r>
            <a:r>
              <a:rPr lang="en-US" i="1" dirty="0" smtClean="0"/>
              <a:t> and </a:t>
            </a:r>
            <a:r>
              <a:rPr lang="en-US" i="1" dirty="0" err="1" smtClean="0"/>
              <a:t>TreatmentPlan</a:t>
            </a:r>
            <a:r>
              <a:rPr lang="en-US" i="1" dirty="0" smtClean="0"/>
              <a:t>. </a:t>
            </a:r>
          </a:p>
          <a:p>
            <a:endParaRPr lang="en-US" i="1" dirty="0" smtClean="0"/>
          </a:p>
          <a:p>
            <a:r>
              <a:rPr lang="en-US" i="1" dirty="0" smtClean="0"/>
              <a:t>The attributes are shared by all subclasses of the Plan.</a:t>
            </a:r>
            <a:endParaRPr lang="en-US" dirty="0"/>
          </a:p>
          <a:p>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895600"/>
            <a:ext cx="3048000" cy="335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332C968-E286-412D-A829-7BBF483ED84F}"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6</a:t>
            </a:fld>
            <a:endParaRPr lang="en-US"/>
          </a:p>
        </p:txBody>
      </p:sp>
    </p:spTree>
    <p:extLst>
      <p:ext uri="{BB962C8B-B14F-4D97-AF65-F5344CB8AC3E}">
        <p14:creationId xmlns:p14="http://schemas.microsoft.com/office/powerpoint/2010/main" val="2891267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 Participants</a:t>
            </a:r>
            <a:br>
              <a:rPr lang="en-US" dirty="0" smtClean="0"/>
            </a:br>
            <a:r>
              <a:rPr lang="en-US" dirty="0"/>
              <a:t> </a:t>
            </a:r>
            <a:r>
              <a:rPr lang="en-US" dirty="0" smtClean="0"/>
              <a:t>- Who is involved?</a:t>
            </a:r>
            <a:endParaRPr lang="en-US" dirty="0"/>
          </a:p>
        </p:txBody>
      </p:sp>
      <p:sp>
        <p:nvSpPr>
          <p:cNvPr id="5" name="Content Placeholder 4"/>
          <p:cNvSpPr>
            <a:spLocks noGrp="1"/>
          </p:cNvSpPr>
          <p:nvPr>
            <p:ph idx="1"/>
          </p:nvPr>
        </p:nvSpPr>
        <p:spPr/>
        <p:txBody>
          <a:bodyPr>
            <a:normAutofit/>
          </a:bodyPr>
          <a:lstStyle/>
          <a:p>
            <a:pPr marL="0" indent="0">
              <a:buNone/>
            </a:pPr>
            <a:r>
              <a:rPr lang="en-US" sz="2000" dirty="0" smtClean="0"/>
              <a:t>The Plan structure directly references principal collaborators guided by a shared care plan. </a:t>
            </a:r>
          </a:p>
          <a:p>
            <a:pPr marL="0" indent="0">
              <a:buNone/>
            </a:pPr>
            <a:endParaRPr lang="en-US" sz="800" dirty="0"/>
          </a:p>
          <a:p>
            <a:pPr marL="0" indent="0">
              <a:buNone/>
            </a:pPr>
            <a:r>
              <a:rPr lang="en-US" sz="1600" dirty="0" smtClean="0"/>
              <a:t>Please note that the </a:t>
            </a:r>
            <a:r>
              <a:rPr lang="en-US" sz="1600" dirty="0" err="1" smtClean="0"/>
              <a:t>PlanAction</a:t>
            </a:r>
            <a:r>
              <a:rPr lang="en-US" sz="1600" dirty="0" smtClean="0"/>
              <a:t> and Communication classes also capture corresponding participants</a:t>
            </a:r>
            <a:r>
              <a:rPr lang="en-US" sz="1600" dirty="0"/>
              <a:t> </a:t>
            </a:r>
            <a:r>
              <a:rPr lang="en-US" sz="1600" dirty="0" smtClean="0"/>
              <a:t>(e.g. an action has a place of service and a communication has participants)</a:t>
            </a:r>
          </a:p>
          <a:p>
            <a:pPr marL="0" indent="0">
              <a:buNone/>
            </a:pPr>
            <a:endParaRPr lang="en-US" sz="800" dirty="0" smtClean="0"/>
          </a:p>
          <a:p>
            <a:pPr marL="0" indent="0">
              <a:buNone/>
            </a:pPr>
            <a:r>
              <a:rPr lang="en-US" sz="1600" dirty="0" smtClean="0"/>
              <a:t>These participations are illustrated later in the action and communication model.</a:t>
            </a:r>
            <a:endParaRPr lang="en-US" sz="1600" dirty="0"/>
          </a:p>
        </p:txBody>
      </p:sp>
      <p:sp>
        <p:nvSpPr>
          <p:cNvPr id="6" name="Text Placeholder 5"/>
          <p:cNvSpPr>
            <a:spLocks noGrp="1"/>
          </p:cNvSpPr>
          <p:nvPr>
            <p:ph type="body" sz="half" idx="2"/>
          </p:nvPr>
        </p:nvSpPr>
        <p:spPr/>
        <p:txBody>
          <a:bodyPr>
            <a:normAutofit fontScale="70000" lnSpcReduction="20000"/>
          </a:bodyPr>
          <a:lstStyle/>
          <a:p>
            <a:r>
              <a:rPr lang="en-US" dirty="0" smtClean="0"/>
              <a:t>The plan is continuously unfolding through the care process.  New participants join to collaborate on care and some leave.</a:t>
            </a:r>
          </a:p>
          <a:p>
            <a:r>
              <a:rPr lang="en-US" dirty="0" smtClean="0"/>
              <a:t>Participants are actively engaged through constant communication which in turns alters the state of the plan’s content.</a:t>
            </a:r>
          </a:p>
          <a:p>
            <a:endParaRPr lang="en-US" dirty="0" smtClean="0"/>
          </a:p>
          <a:p>
            <a:r>
              <a:rPr lang="en-US" b="1" i="1" dirty="0" smtClean="0"/>
              <a:t>Steward Organization:</a:t>
            </a:r>
            <a:r>
              <a:rPr lang="en-US" dirty="0" smtClean="0"/>
              <a:t> Organizations accountable for maintaining some aspect of the care plan. This may be more than one organization as the plan may span the continuum of care.</a:t>
            </a:r>
          </a:p>
          <a:p>
            <a:endParaRPr lang="en-US" dirty="0" smtClean="0"/>
          </a:p>
          <a:p>
            <a:r>
              <a:rPr lang="en-US" b="1" i="1" dirty="0" smtClean="0"/>
              <a:t>Patient</a:t>
            </a:r>
            <a:r>
              <a:rPr lang="en-US" dirty="0" smtClean="0"/>
              <a:t>: the subject of care  is an active participant through the unfolding of the plan. Their preferences are captured and they agree/review proposed care. Cardinality is 1 or more to support group therapy, etc.</a:t>
            </a:r>
          </a:p>
          <a:p>
            <a:endParaRPr lang="en-US" dirty="0" smtClean="0"/>
          </a:p>
          <a:p>
            <a:r>
              <a:rPr lang="en-US" b="1" i="1" dirty="0" smtClean="0"/>
              <a:t>Provider: </a:t>
            </a:r>
            <a:endParaRPr lang="en-US" dirty="0" smtClean="0"/>
          </a:p>
          <a:p>
            <a:r>
              <a:rPr lang="en-US" dirty="0" smtClean="0"/>
              <a:t>Licensed independent practitioner (LIP)  members of the care team such as physicians and nurses.</a:t>
            </a:r>
          </a:p>
          <a:p>
            <a:endParaRPr lang="en-US" dirty="0" smtClean="0"/>
          </a:p>
          <a:p>
            <a:r>
              <a:rPr lang="en-US" b="1" i="1" dirty="0" smtClean="0"/>
              <a:t>Care Giver:</a:t>
            </a:r>
            <a:endParaRPr lang="en-US" dirty="0" smtClean="0"/>
          </a:p>
          <a:p>
            <a:r>
              <a:rPr lang="en-US" dirty="0" smtClean="0"/>
              <a:t>Non-credentialed members of the care team. This may include professional or family members with care responsibilities.</a:t>
            </a:r>
          </a:p>
          <a:p>
            <a:endParaRPr lang="en-US" dirty="0" smtClean="0"/>
          </a:p>
          <a:p>
            <a:r>
              <a:rPr lang="en-US" b="1" i="1" dirty="0" smtClean="0"/>
              <a:t>Supporting Member:</a:t>
            </a:r>
          </a:p>
          <a:p>
            <a:r>
              <a:rPr lang="en-US" dirty="0" smtClean="0"/>
              <a:t>Clerical, administrative or financial support individuals.</a:t>
            </a:r>
          </a:p>
        </p:txBody>
      </p:sp>
      <p:sp>
        <p:nvSpPr>
          <p:cNvPr id="2" name="Date Placeholder 1"/>
          <p:cNvSpPr>
            <a:spLocks noGrp="1"/>
          </p:cNvSpPr>
          <p:nvPr>
            <p:ph type="dt" sz="half" idx="10"/>
          </p:nvPr>
        </p:nvSpPr>
        <p:spPr/>
        <p:txBody>
          <a:bodyPr/>
          <a:lstStyle/>
          <a:p>
            <a:fld id="{D3A2EF28-CC30-4114-A5B5-10CFDA9749AC}" type="datetime1">
              <a:rPr lang="en-US" smtClean="0"/>
              <a:t>3/18/2013</a:t>
            </a:fld>
            <a:endParaRPr lang="en-US"/>
          </a:p>
        </p:txBody>
      </p:sp>
      <p:sp>
        <p:nvSpPr>
          <p:cNvPr id="3" name="Footer Placeholder 2"/>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667000"/>
            <a:ext cx="556609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16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Participant Relationships</a:t>
            </a:r>
            <a:br>
              <a:rPr lang="en-US" dirty="0" smtClean="0"/>
            </a:br>
            <a:r>
              <a:rPr lang="en-US" sz="4000" dirty="0" smtClean="0"/>
              <a:t>Patient, Provider, Caregiver</a:t>
            </a:r>
            <a:endParaRPr lang="en-US" sz="4000" dirty="0"/>
          </a:p>
        </p:txBody>
      </p:sp>
      <p:sp>
        <p:nvSpPr>
          <p:cNvPr id="8" name="Content Placeholder 7"/>
          <p:cNvSpPr>
            <a:spLocks noGrp="1"/>
          </p:cNvSpPr>
          <p:nvPr>
            <p:ph idx="1"/>
          </p:nvPr>
        </p:nvSpPr>
        <p:spPr/>
        <p:txBody>
          <a:bodyPr>
            <a:normAutofit/>
          </a:bodyPr>
          <a:lstStyle/>
          <a:p>
            <a:r>
              <a:rPr lang="en-US" sz="1800" dirty="0" smtClean="0"/>
              <a:t>Roles specify the plan’s interventional and observational action participants</a:t>
            </a:r>
          </a:p>
          <a:p>
            <a:r>
              <a:rPr lang="en-US" sz="1800" dirty="0" smtClean="0"/>
              <a:t>Role relationships represent provider interaction paths and form the patient’s care circle </a:t>
            </a:r>
          </a:p>
          <a:p>
            <a:r>
              <a:rPr lang="en-US" sz="1800" dirty="0"/>
              <a:t>R</a:t>
            </a:r>
            <a:r>
              <a:rPr lang="en-US" sz="1800" dirty="0" smtClean="0"/>
              <a:t>elationships are key for a collaborative view of care coordination (see HL7 CCS) </a:t>
            </a:r>
            <a:r>
              <a:rPr lang="en-US" sz="2000" dirty="0" smtClean="0"/>
              <a:t>	</a:t>
            </a:r>
            <a:endParaRPr lang="en-US" sz="2000" dirty="0"/>
          </a:p>
        </p:txBody>
      </p:sp>
      <p:sp>
        <p:nvSpPr>
          <p:cNvPr id="5" name="Date Placeholder 4"/>
          <p:cNvSpPr>
            <a:spLocks noGrp="1"/>
          </p:cNvSpPr>
          <p:nvPr>
            <p:ph type="dt" sz="half" idx="10"/>
          </p:nvPr>
        </p:nvSpPr>
        <p:spPr/>
        <p:txBody>
          <a:bodyPr/>
          <a:lstStyle/>
          <a:p>
            <a:fld id="{F53AF402-D80F-47E3-99E4-5B47F56A369E}" type="datetime1">
              <a:rPr lang="en-US" smtClean="0"/>
              <a:t>3/18/2013</a:t>
            </a:fld>
            <a:endParaRPr lang="en-US"/>
          </a:p>
        </p:txBody>
      </p:sp>
      <p:sp>
        <p:nvSpPr>
          <p:cNvPr id="6" name="Footer Placeholder 5"/>
          <p:cNvSpPr>
            <a:spLocks noGrp="1"/>
          </p:cNvSpPr>
          <p:nvPr>
            <p:ph type="ftr" sz="quarter" idx="11"/>
          </p:nvPr>
        </p:nvSpPr>
        <p:spPr/>
        <p:txBody>
          <a:bodyPr/>
          <a:lstStyle/>
          <a:p>
            <a:r>
              <a:rPr lang="en-US" smtClean="0"/>
              <a:t>HL7 Patient Care - Care Plan Initiative</a:t>
            </a:r>
            <a:endParaRPr lang="en-US"/>
          </a:p>
        </p:txBody>
      </p:sp>
      <p:sp>
        <p:nvSpPr>
          <p:cNvPr id="7" name="Slide Number Placeholder 6"/>
          <p:cNvSpPr>
            <a:spLocks noGrp="1"/>
          </p:cNvSpPr>
          <p:nvPr>
            <p:ph type="sldNum" sz="quarter" idx="12"/>
          </p:nvPr>
        </p:nvSpPr>
        <p:spPr/>
        <p:txBody>
          <a:bodyPr/>
          <a:lstStyle/>
          <a:p>
            <a:fld id="{5D227022-AB0A-470A-AC92-08F7AA3368CA}" type="slidenum">
              <a:rPr lang="en-US" smtClean="0"/>
              <a:t>8</a:t>
            </a:fld>
            <a:endParaRPr lang="en-US"/>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42260"/>
            <a:ext cx="69073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504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Observations</a:t>
            </a:r>
            <a:endParaRPr lang="en-US" dirty="0"/>
          </a:p>
        </p:txBody>
      </p:sp>
      <p:sp>
        <p:nvSpPr>
          <p:cNvPr id="3" name="Content Placeholder 2"/>
          <p:cNvSpPr>
            <a:spLocks noGrp="1"/>
          </p:cNvSpPr>
          <p:nvPr>
            <p:ph idx="1"/>
          </p:nvPr>
        </p:nvSpPr>
        <p:spPr/>
        <p:txBody>
          <a:bodyPr/>
          <a:lstStyle/>
          <a:p>
            <a:r>
              <a:rPr lang="en-US" sz="1500" dirty="0" smtClean="0"/>
              <a:t>Observations support the Planning process</a:t>
            </a:r>
          </a:p>
          <a:p>
            <a:r>
              <a:rPr lang="en-US" sz="1500" dirty="0" smtClean="0"/>
              <a:t>Observations are made before establishment of the “plan”</a:t>
            </a:r>
          </a:p>
          <a:p>
            <a:pPr lvl="1"/>
            <a:r>
              <a:rPr lang="en-US" sz="1500" dirty="0" smtClean="0"/>
              <a:t>E.g. Subjective and objective observations support assessment and screening processes</a:t>
            </a:r>
          </a:p>
          <a:p>
            <a:r>
              <a:rPr lang="en-US" sz="1500" dirty="0" smtClean="0"/>
              <a:t>Observations are made after establishment of the “plan”</a:t>
            </a:r>
          </a:p>
          <a:p>
            <a:pPr lvl="1"/>
            <a:r>
              <a:rPr lang="en-US" sz="1500" dirty="0" smtClean="0"/>
              <a:t>E.g. Observation outcomes are captured as a result of interventions</a:t>
            </a:r>
          </a:p>
          <a:p>
            <a:pPr lvl="1"/>
            <a:r>
              <a:rPr lang="en-US" sz="1500" dirty="0" smtClean="0"/>
              <a:t>E.g. Observation are captured to determine follow up care</a:t>
            </a:r>
            <a:endParaRPr lang="en-US" dirty="0" smtClean="0"/>
          </a:p>
          <a:p>
            <a:endParaRPr lang="en-US" dirty="0" smtClean="0"/>
          </a:p>
        </p:txBody>
      </p:sp>
      <p:sp>
        <p:nvSpPr>
          <p:cNvPr id="4" name="Date Placeholder 3"/>
          <p:cNvSpPr>
            <a:spLocks noGrp="1"/>
          </p:cNvSpPr>
          <p:nvPr>
            <p:ph type="dt" sz="half" idx="10"/>
          </p:nvPr>
        </p:nvSpPr>
        <p:spPr/>
        <p:txBody>
          <a:bodyPr/>
          <a:lstStyle/>
          <a:p>
            <a:fld id="{37D847C6-D827-4A22-969A-471FFD5E7019}" type="datetime1">
              <a:rPr lang="en-US" smtClean="0"/>
              <a:t>3/18/2013</a:t>
            </a:fld>
            <a:endParaRPr lang="en-US"/>
          </a:p>
        </p:txBody>
      </p:sp>
      <p:sp>
        <p:nvSpPr>
          <p:cNvPr id="5" name="Footer Placeholder 4"/>
          <p:cNvSpPr>
            <a:spLocks noGrp="1"/>
          </p:cNvSpPr>
          <p:nvPr>
            <p:ph type="ftr" sz="quarter" idx="11"/>
          </p:nvPr>
        </p:nvSpPr>
        <p:spPr/>
        <p:txBody>
          <a:bodyPr/>
          <a:lstStyle/>
          <a:p>
            <a:r>
              <a:rPr lang="en-US" smtClean="0"/>
              <a:t>HL7 Patient Care - Care Plan Initiative</a:t>
            </a:r>
            <a:endParaRPr lang="en-US"/>
          </a:p>
        </p:txBody>
      </p:sp>
      <p:sp>
        <p:nvSpPr>
          <p:cNvPr id="6" name="Slide Number Placeholder 5"/>
          <p:cNvSpPr>
            <a:spLocks noGrp="1"/>
          </p:cNvSpPr>
          <p:nvPr>
            <p:ph type="sldNum" sz="quarter" idx="12"/>
          </p:nvPr>
        </p:nvSpPr>
        <p:spPr/>
        <p:txBody>
          <a:bodyPr/>
          <a:lstStyle/>
          <a:p>
            <a:fld id="{5D227022-AB0A-470A-AC92-08F7AA3368CA}" type="slidenum">
              <a:rPr lang="en-US" smtClean="0"/>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76598"/>
            <a:ext cx="7620001" cy="312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465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39785</TotalTime>
  <Words>3421</Words>
  <Application>Microsoft Office PowerPoint</Application>
  <PresentationFormat>On-screen Show (4:3)</PresentationFormat>
  <Paragraphs>428</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HL7 Patient Care Workgroup Care Plan  Domain Analysis Model </vt:lpstr>
      <vt:lpstr>PowerPoint Presentation</vt:lpstr>
      <vt:lpstr>Workgroup Contributors</vt:lpstr>
      <vt:lpstr>Some definitions: Care Plan, Plan Of Care and Treatment Plan</vt:lpstr>
      <vt:lpstr>Plan Structure Overview</vt:lpstr>
      <vt:lpstr>Plan Attributes</vt:lpstr>
      <vt:lpstr>Plan Participants  - Who is involved?</vt:lpstr>
      <vt:lpstr>Plan Participant Relationships Patient, Provider, Caregiver</vt:lpstr>
      <vt:lpstr>Supportive Observations</vt:lpstr>
      <vt:lpstr>General Observations Model</vt:lpstr>
      <vt:lpstr>Reasons for the Plan Why establish a plan?</vt:lpstr>
      <vt:lpstr>Health Concern Attributes</vt:lpstr>
      <vt:lpstr>Health Goal Attributes</vt:lpstr>
      <vt:lpstr>Goal Associations</vt:lpstr>
      <vt:lpstr>Goal Associations</vt:lpstr>
      <vt:lpstr>Health Risk Attributes</vt:lpstr>
      <vt:lpstr>Care Barrier Attributes</vt:lpstr>
      <vt:lpstr>Capturing Patient Preferences</vt:lpstr>
      <vt:lpstr>Plan Reviews</vt:lpstr>
      <vt:lpstr>PowerPoint Presentation</vt:lpstr>
      <vt:lpstr>Plan Communications</vt:lpstr>
      <vt:lpstr>Putting the Conversations in Context</vt:lpstr>
      <vt:lpstr>Conversation in Context</vt:lpstr>
      <vt:lpstr>Plan Actions</vt:lpstr>
      <vt:lpstr>Plan Actions  - Propose  - Implement      Start, Complete, Suspend, Abandon</vt:lpstr>
      <vt:lpstr>Plan Action Attributes</vt:lpstr>
      <vt:lpstr>Plan Action Resources</vt:lpstr>
      <vt:lpstr>Resource Allocation Model</vt:lpstr>
      <vt:lpstr>Detailed Plan actions Model</vt:lpstr>
      <vt:lpstr>PowerPoint Presentation</vt:lpstr>
      <vt:lpstr>Detailed Care plan model</vt:lpstr>
      <vt:lpstr>Full resolution diagram at:  http://wiki.hl7.org/images/2/24/CpDetailedModelImg.png </vt:lpstr>
    </vt:vector>
  </TitlesOfParts>
  <Company>Careflow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HL7 Care Plan Model Supplement for Care Coordination Service</dc:title>
  <dc:creator>Enrique Meneses</dc:creator>
  <cp:lastModifiedBy>emeneses</cp:lastModifiedBy>
  <cp:revision>871</cp:revision>
  <dcterms:created xsi:type="dcterms:W3CDTF">2013-01-28T14:02:52Z</dcterms:created>
  <dcterms:modified xsi:type="dcterms:W3CDTF">2013-03-18T19:17:56Z</dcterms:modified>
</cp:coreProperties>
</file>