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6" r:id="rId8"/>
    <p:sldId id="267" r:id="rId9"/>
    <p:sldId id="261" r:id="rId10"/>
    <p:sldId id="264" r:id="rId11"/>
    <p:sldId id="268" r:id="rId12"/>
    <p:sldId id="269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ziz Boxwala" initials="AB" lastIdx="1" clrIdx="0">
    <p:extLst>
      <p:ext uri="{19B8F6BF-5375-455C-9EA6-DF929625EA0E}">
        <p15:presenceInfo xmlns:p15="http://schemas.microsoft.com/office/powerpoint/2012/main" userId="29217054de5112f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F0F32F0-9E1C-47E1-B4A0-6E336800DB0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7D9C15F-31CD-4833-A3C4-2405ACAA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4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32F0-9E1C-47E1-B4A0-6E336800DB0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C15F-31CD-4833-A3C4-2405ACAA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9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32F0-9E1C-47E1-B4A0-6E336800DB0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C15F-31CD-4833-A3C4-2405ACAA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32F0-9E1C-47E1-B4A0-6E336800DB0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C15F-31CD-4833-A3C4-2405ACAA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5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32F0-9E1C-47E1-B4A0-6E336800DB0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C15F-31CD-4833-A3C4-2405ACAA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4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32F0-9E1C-47E1-B4A0-6E336800DB0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C15F-31CD-4833-A3C4-2405ACAA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9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32F0-9E1C-47E1-B4A0-6E336800DB0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C15F-31CD-4833-A3C4-2405ACAA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32F0-9E1C-47E1-B4A0-6E336800DB0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C15F-31CD-4833-A3C4-2405ACAA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0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32F0-9E1C-47E1-B4A0-6E336800DB0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C15F-31CD-4833-A3C4-2405ACAA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0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32F0-9E1C-47E1-B4A0-6E336800DB0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7D9C15F-31CD-4833-A3C4-2405ACAA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F0F32F0-9E1C-47E1-B4A0-6E336800DB0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7D9C15F-31CD-4833-A3C4-2405ACAA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32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F0F32F0-9E1C-47E1-B4A0-6E336800DB0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7D9C15F-31CD-4833-A3C4-2405ACAA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7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QIDAM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Issues and proposals for a logical model</a:t>
            </a:r>
          </a:p>
          <a:p>
            <a:r>
              <a:rPr lang="en-US" dirty="0" smtClean="0"/>
              <a:t>For discussion during HL7 WG Meeting in Jan 2014</a:t>
            </a:r>
          </a:p>
          <a:p>
            <a:r>
              <a:rPr lang="en-US" dirty="0" smtClean="0"/>
              <a:t>Thursday Q3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6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creating the reasoning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376618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form should the reasoning model take?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Quality Improvement Virtual Record (QIVR)</a:t>
            </a:r>
          </a:p>
          <a:p>
            <a:pPr marL="713232" lvl="1" indent="-457200"/>
            <a:r>
              <a:rPr lang="en-US" dirty="0" smtClean="0"/>
              <a:t>UML model that is a refinement of QIDAM</a:t>
            </a:r>
          </a:p>
          <a:p>
            <a:pPr marL="914400" lvl="2" indent="-457200"/>
            <a:r>
              <a:rPr lang="en-US" dirty="0" smtClean="0"/>
              <a:t>Possibly replaces or refines the </a:t>
            </a:r>
            <a:r>
              <a:rPr lang="en-US" dirty="0" err="1" smtClean="0"/>
              <a:t>vMR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FHIR profile</a:t>
            </a:r>
          </a:p>
          <a:p>
            <a:pPr marL="713232" lvl="1" indent="-457200"/>
            <a:r>
              <a:rPr lang="en-US" dirty="0" smtClean="0"/>
              <a:t>Can this meet the needs of a reasoning model?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RIM refinement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Others?</a:t>
            </a:r>
          </a:p>
          <a:p>
            <a:endParaRPr lang="en-US" dirty="0" smtClean="0"/>
          </a:p>
          <a:p>
            <a:r>
              <a:rPr lang="en-US" dirty="0" smtClean="0"/>
              <a:t>What is the role of templates?</a:t>
            </a:r>
          </a:p>
        </p:txBody>
      </p:sp>
    </p:spTree>
    <p:extLst>
      <p:ext uri="{BB962C8B-B14F-4D97-AF65-F5344CB8AC3E}">
        <p14:creationId xmlns:p14="http://schemas.microsoft.com/office/powerpoint/2010/main" val="257352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FHIR profile from QIDAM</a:t>
            </a:r>
          </a:p>
          <a:p>
            <a:r>
              <a:rPr lang="en-US" dirty="0" smtClean="0"/>
              <a:t>Create a hierarchical logical model equivalent to the FHIR profile</a:t>
            </a:r>
          </a:p>
          <a:p>
            <a:pPr lvl="1"/>
            <a:r>
              <a:rPr lang="en-US" dirty="0" smtClean="0"/>
              <a:t>Used in expressions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Reuse of models/profiles/resources created by other WGs</a:t>
            </a:r>
          </a:p>
          <a:p>
            <a:pPr lvl="2"/>
            <a:r>
              <a:rPr lang="en-US" dirty="0" smtClean="0"/>
              <a:t>E.g., medication-related resource created by Pharmacy</a:t>
            </a:r>
          </a:p>
          <a:p>
            <a:pPr lvl="2"/>
            <a:r>
              <a:rPr lang="en-US" dirty="0" smtClean="0"/>
              <a:t>Avoids creating another model</a:t>
            </a:r>
          </a:p>
          <a:p>
            <a:pPr lvl="1"/>
            <a:r>
              <a:rPr lang="en-US" dirty="0" smtClean="0"/>
              <a:t>Tooling of FHIR</a:t>
            </a:r>
          </a:p>
          <a:p>
            <a:pPr lvl="1"/>
            <a:r>
              <a:rPr lang="en-US" dirty="0" smtClean="0"/>
              <a:t>Mappings of FHIR to CDA family</a:t>
            </a:r>
          </a:p>
          <a:p>
            <a:pPr lvl="1"/>
            <a:r>
              <a:rPr lang="en-US" dirty="0" smtClean="0"/>
              <a:t>RDF mapping – enables CDS</a:t>
            </a:r>
          </a:p>
        </p:txBody>
      </p:sp>
    </p:spTree>
    <p:extLst>
      <p:ext uri="{BB962C8B-B14F-4D97-AF65-F5344CB8AC3E}">
        <p14:creationId xmlns:p14="http://schemas.microsoft.com/office/powerpoint/2010/main" val="356456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45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Model-to-model </a:t>
            </a:r>
            <a:r>
              <a:rPr lang="en-US" dirty="0"/>
              <a:t>mappings may not be </a:t>
            </a:r>
            <a:r>
              <a:rPr lang="en-US" dirty="0" smtClean="0"/>
              <a:t>complete</a:t>
            </a:r>
          </a:p>
          <a:p>
            <a:pPr lvl="1"/>
            <a:r>
              <a:rPr lang="en-US" dirty="0" smtClean="0"/>
              <a:t>Many of the mappings will need to consider specific templates and the associated terminology bindings</a:t>
            </a:r>
          </a:p>
          <a:p>
            <a:r>
              <a:rPr lang="en-US" dirty="0" smtClean="0"/>
              <a:t>How should we represent the mappings?</a:t>
            </a:r>
          </a:p>
          <a:p>
            <a:pPr lvl="1"/>
            <a:r>
              <a:rPr lang="en-US" dirty="0" smtClean="0"/>
              <a:t>In textual form?</a:t>
            </a:r>
          </a:p>
          <a:p>
            <a:pPr lvl="1"/>
            <a:r>
              <a:rPr lang="en-US" dirty="0" smtClean="0"/>
              <a:t>Encoded</a:t>
            </a:r>
          </a:p>
          <a:p>
            <a:pPr lvl="2"/>
            <a:r>
              <a:rPr lang="en-US" dirty="0" smtClean="0"/>
              <a:t>E.g., Use Eclipse Modeling Framework and Atlas Transformation Language</a:t>
            </a:r>
          </a:p>
        </p:txBody>
      </p:sp>
      <p:sp>
        <p:nvSpPr>
          <p:cNvPr id="4" name="TextBox 3"/>
          <p:cNvSpPr txBox="1"/>
          <p:nvPr/>
        </p:nvSpPr>
        <p:spPr>
          <a:xfrm rot="19719792">
            <a:off x="3754972" y="1873181"/>
            <a:ext cx="45970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DEPRECATED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85568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harmonize the “clinical data model” for </a:t>
            </a:r>
          </a:p>
          <a:p>
            <a:pPr lvl="1"/>
            <a:r>
              <a:rPr lang="en-US" dirty="0" smtClean="0"/>
              <a:t>Clinical Decision Support</a:t>
            </a:r>
          </a:p>
          <a:p>
            <a:pPr lvl="1"/>
            <a:r>
              <a:rPr lang="en-US" dirty="0" smtClean="0"/>
              <a:t>Clinical Quality Information</a:t>
            </a:r>
          </a:p>
          <a:p>
            <a:r>
              <a:rPr lang="en-US" dirty="0" smtClean="0"/>
              <a:t>Currently, there are multiple specifications that address these domains</a:t>
            </a:r>
          </a:p>
          <a:p>
            <a:pPr lvl="1"/>
            <a:r>
              <a:rPr lang="en-US" dirty="0" smtClean="0"/>
              <a:t>Virtual Medical Record</a:t>
            </a:r>
          </a:p>
          <a:p>
            <a:pPr lvl="1"/>
            <a:r>
              <a:rPr lang="en-US" dirty="0" smtClean="0"/>
              <a:t>Quality Data Model</a:t>
            </a:r>
          </a:p>
          <a:p>
            <a:pPr lvl="1"/>
            <a:r>
              <a:rPr lang="en-US" dirty="0" smtClean="0"/>
              <a:t>Health Quality Measures Framework (Data request in r2)</a:t>
            </a:r>
          </a:p>
          <a:p>
            <a:pPr lvl="1"/>
            <a:r>
              <a:rPr lang="en-US" dirty="0" smtClean="0"/>
              <a:t>Clinical Statements and associated templates in HQMF, QRDA, CCDA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390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Improvement DAM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model that aims to harmonize the domains</a:t>
            </a:r>
          </a:p>
          <a:p>
            <a:r>
              <a:rPr lang="en-US" dirty="0" smtClean="0"/>
              <a:t>Represented as a UML class diagram</a:t>
            </a:r>
          </a:p>
          <a:p>
            <a:pPr lvl="1"/>
            <a:r>
              <a:rPr lang="en-US" dirty="0" smtClean="0"/>
              <a:t>Concepts modeled mostly by drawing from </a:t>
            </a:r>
            <a:r>
              <a:rPr lang="en-US" dirty="0" err="1" smtClean="0"/>
              <a:t>vMR</a:t>
            </a:r>
            <a:r>
              <a:rPr lang="en-US" dirty="0" smtClean="0"/>
              <a:t>, FHIR, QDM</a:t>
            </a:r>
          </a:p>
          <a:p>
            <a:r>
              <a:rPr lang="en-US" dirty="0" smtClean="0"/>
              <a:t>QIDAM was submitted for ballot for the Jan 2014 cycle</a:t>
            </a:r>
          </a:p>
          <a:p>
            <a:pPr lvl="1"/>
            <a:r>
              <a:rPr lang="en-US" dirty="0" smtClean="0"/>
              <a:t>The scope was incomplete – not all clinical concepts were modeled</a:t>
            </a:r>
          </a:p>
          <a:p>
            <a:pPr lvl="2"/>
            <a:r>
              <a:rPr lang="en-US" dirty="0" smtClean="0"/>
              <a:t>Will add significantly to the scope for the May cycle</a:t>
            </a:r>
          </a:p>
        </p:txBody>
      </p:sp>
    </p:spTree>
    <p:extLst>
      <p:ext uri="{BB962C8B-B14F-4D97-AF65-F5344CB8AC3E}">
        <p14:creationId xmlns:p14="http://schemas.microsoft.com/office/powerpoint/2010/main" val="238119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get to a logical model?</a:t>
            </a:r>
          </a:p>
          <a:p>
            <a:r>
              <a:rPr lang="en-US" dirty="0" smtClean="0"/>
              <a:t>What is the foundation of the logical model?</a:t>
            </a:r>
          </a:p>
          <a:p>
            <a:pPr lvl="1"/>
            <a:r>
              <a:rPr lang="en-US" dirty="0" smtClean="0"/>
              <a:t>V3</a:t>
            </a:r>
          </a:p>
          <a:p>
            <a:pPr lvl="1"/>
            <a:r>
              <a:rPr lang="en-US" dirty="0" smtClean="0"/>
              <a:t>FHIR</a:t>
            </a:r>
          </a:p>
          <a:p>
            <a:pPr lvl="1"/>
            <a:r>
              <a:rPr lang="en-US" dirty="0" smtClean="0"/>
              <a:t>VMR</a:t>
            </a:r>
          </a:p>
          <a:p>
            <a:pPr lvl="1"/>
            <a:r>
              <a:rPr lang="en-US" dirty="0" smtClean="0"/>
              <a:t>Other?</a:t>
            </a:r>
          </a:p>
          <a:p>
            <a:r>
              <a:rPr lang="en-US" dirty="0" smtClean="0"/>
              <a:t>Integration of the logical model into the existing specifications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aspects of CQI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Specifying the knowledge and using it in </a:t>
            </a:r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Knowledge </a:t>
            </a:r>
            <a:r>
              <a:rPr lang="en-US" sz="2000" dirty="0"/>
              <a:t>specifications and </a:t>
            </a:r>
            <a:r>
              <a:rPr lang="en-US" sz="2000" dirty="0" smtClean="0"/>
              <a:t>interoperability</a:t>
            </a:r>
          </a:p>
          <a:p>
            <a:r>
              <a:rPr lang="en-US" sz="2000" dirty="0" smtClean="0"/>
              <a:t>Examples</a:t>
            </a:r>
          </a:p>
          <a:p>
            <a:pPr lvl="1"/>
            <a:r>
              <a:rPr lang="en-US" sz="1700" dirty="0" smtClean="0"/>
              <a:t>Measure </a:t>
            </a:r>
            <a:r>
              <a:rPr lang="en-US" sz="1700" dirty="0"/>
              <a:t>specs: HQMF</a:t>
            </a:r>
          </a:p>
          <a:p>
            <a:pPr lvl="1"/>
            <a:r>
              <a:rPr lang="en-US" sz="1700" dirty="0"/>
              <a:t>CDS artifacts: Knowledge Artifacts (Health eDecisions), Arden Syntax MLMs</a:t>
            </a:r>
          </a:p>
          <a:p>
            <a:r>
              <a:rPr lang="en-US" sz="2000" dirty="0" smtClean="0"/>
              <a:t>Data models</a:t>
            </a:r>
          </a:p>
          <a:p>
            <a:pPr lvl="1"/>
            <a:r>
              <a:rPr lang="en-US" sz="1600" dirty="0" smtClean="0"/>
              <a:t>Used </a:t>
            </a:r>
            <a:r>
              <a:rPr lang="en-US" sz="1600" dirty="0"/>
              <a:t>in expressions about patient data</a:t>
            </a:r>
          </a:p>
          <a:p>
            <a:pPr marL="457200" lvl="2" indent="0">
              <a:buNone/>
            </a:pPr>
            <a:r>
              <a:rPr lang="en-US" sz="1500" dirty="0" smtClean="0"/>
              <a:t>QDM</a:t>
            </a:r>
          </a:p>
          <a:p>
            <a:pPr marL="457200" lvl="2" indent="0">
              <a:buNone/>
            </a:pPr>
            <a:r>
              <a:rPr lang="en-US" sz="1500" dirty="0" smtClean="0"/>
              <a:t>VMR</a:t>
            </a:r>
            <a:endParaRPr lang="en-US" sz="1500" dirty="0"/>
          </a:p>
          <a:p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Applying the knowledge to a </a:t>
            </a:r>
            <a:r>
              <a:rPr lang="en-US" dirty="0" smtClean="0"/>
              <a:t>patient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Patient data </a:t>
            </a:r>
            <a:r>
              <a:rPr lang="en-US" dirty="0"/>
              <a:t>interoperability and </a:t>
            </a:r>
            <a:r>
              <a:rPr lang="en-US" dirty="0" smtClean="0"/>
              <a:t>exchange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Quality </a:t>
            </a:r>
            <a:r>
              <a:rPr lang="en-US" dirty="0"/>
              <a:t>reports: </a:t>
            </a:r>
            <a:r>
              <a:rPr lang="en-US" dirty="0" smtClean="0"/>
              <a:t>QRDA</a:t>
            </a:r>
          </a:p>
          <a:p>
            <a:pPr lvl="1"/>
            <a:r>
              <a:rPr lang="en-US" dirty="0" smtClean="0"/>
              <a:t>Transitions </a:t>
            </a:r>
            <a:r>
              <a:rPr lang="en-US" dirty="0"/>
              <a:t>of care: </a:t>
            </a:r>
            <a:r>
              <a:rPr lang="en-US" dirty="0" smtClean="0"/>
              <a:t>CDA</a:t>
            </a:r>
          </a:p>
          <a:p>
            <a:pPr lvl="1"/>
            <a:r>
              <a:rPr lang="en-US" dirty="0" smtClean="0"/>
              <a:t>CDS</a:t>
            </a:r>
            <a:r>
              <a:rPr lang="en-US" dirty="0"/>
              <a:t>: VMR, </a:t>
            </a:r>
            <a:r>
              <a:rPr lang="en-US" dirty="0" smtClean="0"/>
              <a:t>CDA</a:t>
            </a:r>
          </a:p>
          <a:p>
            <a:r>
              <a:rPr lang="en-US" dirty="0" smtClean="0"/>
              <a:t>Data models</a:t>
            </a:r>
          </a:p>
          <a:p>
            <a:pPr lvl="1"/>
            <a:r>
              <a:rPr lang="en-US" dirty="0"/>
              <a:t>Used in instances of patient data</a:t>
            </a:r>
          </a:p>
          <a:p>
            <a:pPr lvl="2"/>
            <a:r>
              <a:rPr lang="en-US" dirty="0" smtClean="0"/>
              <a:t>Clinical statement and CCDA/QRDA templates</a:t>
            </a:r>
          </a:p>
          <a:p>
            <a:pPr lvl="2"/>
            <a:r>
              <a:rPr lang="en-US" dirty="0" smtClean="0"/>
              <a:t>VMR and templates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43611" y="5973287"/>
            <a:ext cx="3728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Data exchange model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9828" y="6059986"/>
            <a:ext cx="3017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Reasoning model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33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model versus data exchange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Reasoning model requirements/desiderata may be different than for data exchange model</a:t>
            </a:r>
          </a:p>
          <a:p>
            <a:pPr lvl="1"/>
            <a:r>
              <a:rPr lang="en-US" dirty="0" smtClean="0"/>
              <a:t>Important example: a reasoning model must be compact so that expressions in these approaches can be easy to read, write, and implement</a:t>
            </a:r>
          </a:p>
          <a:p>
            <a:r>
              <a:rPr lang="en-US" dirty="0" smtClean="0"/>
              <a:t>Many data exchange models already</a:t>
            </a:r>
          </a:p>
          <a:p>
            <a:pPr lvl="1"/>
            <a:r>
              <a:rPr lang="en-US" dirty="0" smtClean="0"/>
              <a:t>V2</a:t>
            </a:r>
          </a:p>
          <a:p>
            <a:pPr lvl="1"/>
            <a:r>
              <a:rPr lang="en-US" dirty="0" smtClean="0"/>
              <a:t>V3</a:t>
            </a:r>
          </a:p>
          <a:p>
            <a:pPr lvl="2"/>
            <a:r>
              <a:rPr lang="en-US" dirty="0" smtClean="0"/>
              <a:t>QRDA, CCDA</a:t>
            </a:r>
          </a:p>
          <a:p>
            <a:pPr lvl="1"/>
            <a:r>
              <a:rPr lang="en-US" dirty="0" smtClean="0"/>
              <a:t>VMR</a:t>
            </a:r>
          </a:p>
          <a:p>
            <a:pPr lvl="1"/>
            <a:r>
              <a:rPr lang="en-US" dirty="0" smtClean="0"/>
              <a:t>FHIR</a:t>
            </a:r>
          </a:p>
        </p:txBody>
      </p:sp>
    </p:spTree>
    <p:extLst>
      <p:ext uri="{BB962C8B-B14F-4D97-AF65-F5344CB8AC3E}">
        <p14:creationId xmlns:p14="http://schemas.microsoft.com/office/powerpoint/2010/main" val="335089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Expressions in reasoning model and in data exchange model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2042738"/>
            <a:ext cx="4663440" cy="376732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In QDM:</a:t>
            </a:r>
          </a:p>
          <a:p>
            <a:pPr marL="91440" lvl="1" indent="-91440">
              <a:spcBef>
                <a:spcPts val="1300"/>
              </a:spcBef>
            </a:pPr>
            <a:r>
              <a:rPr lang="en-US" sz="2300" dirty="0" smtClean="0"/>
              <a:t>Diagnosis, Active</a:t>
            </a:r>
          </a:p>
          <a:p>
            <a:pPr marL="91440" lvl="1" indent="-91440">
              <a:spcBef>
                <a:spcPts val="1300"/>
              </a:spcBef>
            </a:pPr>
            <a:r>
              <a:rPr lang="en-US" sz="2300" i="0" dirty="0"/>
              <a:t> </a:t>
            </a:r>
            <a:r>
              <a:rPr lang="en-US" sz="2300" i="0" dirty="0" smtClean="0"/>
              <a:t> </a:t>
            </a:r>
            <a:r>
              <a:rPr lang="en-US" sz="2300" dirty="0" smtClean="0"/>
              <a:t>using “</a:t>
            </a:r>
            <a:r>
              <a:rPr lang="en-US" sz="2300" i="0" dirty="0" smtClean="0"/>
              <a:t>Asthma </a:t>
            </a:r>
            <a:r>
              <a:rPr lang="en-US" sz="2300" i="0" dirty="0"/>
              <a:t>Value Set</a:t>
            </a:r>
            <a:r>
              <a:rPr lang="en-US" sz="2300" i="0" dirty="0" smtClean="0"/>
              <a:t>”</a:t>
            </a:r>
            <a:endParaRPr lang="en-US" sz="2300" i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2042738"/>
            <a:ext cx="4663440" cy="376732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In Clinical Statement pattern:</a:t>
            </a:r>
          </a:p>
          <a:p>
            <a:r>
              <a:rPr lang="en-US" dirty="0"/>
              <a:t>Act [</a:t>
            </a:r>
            <a:r>
              <a:rPr lang="en-US" dirty="0" err="1"/>
              <a:t>classCode</a:t>
            </a:r>
            <a:r>
              <a:rPr lang="en-US" dirty="0"/>
              <a:t>=“ACT” and </a:t>
            </a:r>
            <a:r>
              <a:rPr lang="en-US" dirty="0" err="1"/>
              <a:t>moodCode</a:t>
            </a:r>
            <a:r>
              <a:rPr lang="en-US" dirty="0"/>
              <a:t>=“EVN”]</a:t>
            </a:r>
          </a:p>
          <a:p>
            <a:r>
              <a:rPr lang="en-US" dirty="0"/>
              <a:t> code = (“LOINC Code for Problem”) and </a:t>
            </a:r>
          </a:p>
          <a:p>
            <a:r>
              <a:rPr lang="en-US" dirty="0"/>
              <a:t> </a:t>
            </a:r>
            <a:r>
              <a:rPr lang="en-US" dirty="0" err="1"/>
              <a:t>sourceOf</a:t>
            </a:r>
            <a:r>
              <a:rPr lang="en-US" dirty="0"/>
              <a:t>[</a:t>
            </a:r>
            <a:r>
              <a:rPr lang="en-US" dirty="0" err="1"/>
              <a:t>typeCode</a:t>
            </a:r>
            <a:r>
              <a:rPr lang="en-US" dirty="0"/>
              <a:t>=“COMP”]</a:t>
            </a:r>
          </a:p>
          <a:p>
            <a:r>
              <a:rPr lang="en-US" dirty="0"/>
              <a:t>   observation[</a:t>
            </a:r>
            <a:r>
              <a:rPr lang="en-US" dirty="0" err="1"/>
              <a:t>classCode</a:t>
            </a:r>
            <a:r>
              <a:rPr lang="en-US" dirty="0"/>
              <a:t>=“OBS” and </a:t>
            </a:r>
            <a:r>
              <a:rPr lang="en-US" dirty="0" err="1"/>
              <a:t>moodCode</a:t>
            </a:r>
            <a:r>
              <a:rPr lang="en-US" dirty="0"/>
              <a:t>=“EVN”]</a:t>
            </a:r>
          </a:p>
          <a:p>
            <a:r>
              <a:rPr lang="en-US" dirty="0"/>
              <a:t>     code=“SNOMED-CT Code for Problem”</a:t>
            </a:r>
          </a:p>
          <a:p>
            <a:r>
              <a:rPr lang="en-US" dirty="0"/>
              <a:t>    value = “Asthma Value Set”</a:t>
            </a:r>
          </a:p>
          <a:p>
            <a:r>
              <a:rPr lang="en-US" dirty="0"/>
              <a:t>    </a:t>
            </a:r>
            <a:r>
              <a:rPr lang="en-US" dirty="0" err="1"/>
              <a:t>sourceOf</a:t>
            </a:r>
            <a:r>
              <a:rPr lang="en-US" dirty="0"/>
              <a:t>[</a:t>
            </a:r>
            <a:r>
              <a:rPr lang="en-US" dirty="0" err="1"/>
              <a:t>typeCode</a:t>
            </a:r>
            <a:r>
              <a:rPr lang="en-US" dirty="0"/>
              <a:t>=“REFR”]</a:t>
            </a:r>
          </a:p>
          <a:p>
            <a:r>
              <a:rPr lang="en-US" dirty="0"/>
              <a:t>      observation[</a:t>
            </a:r>
            <a:r>
              <a:rPr lang="en-US" dirty="0" err="1"/>
              <a:t>classCode</a:t>
            </a:r>
            <a:r>
              <a:rPr lang="en-US" dirty="0"/>
              <a:t>=“OBS” and </a:t>
            </a:r>
            <a:r>
              <a:rPr lang="en-US" dirty="0" err="1"/>
              <a:t>moodCode</a:t>
            </a:r>
            <a:r>
              <a:rPr lang="en-US" dirty="0"/>
              <a:t>=“EVN”]</a:t>
            </a:r>
          </a:p>
          <a:p>
            <a:r>
              <a:rPr lang="en-US" dirty="0"/>
              <a:t>       code=“LOINC Code for Status”</a:t>
            </a:r>
          </a:p>
          <a:p>
            <a:r>
              <a:rPr lang="en-US" dirty="0"/>
              <a:t>      value=“SNOMED-CT code for Active”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SAIF Model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4" y="1932777"/>
            <a:ext cx="8869501" cy="3880080"/>
          </a:xfrm>
          <a:prstGeom prst="rect">
            <a:avLst/>
          </a:prstGeom>
        </p:spPr>
      </p:pic>
      <p:sp>
        <p:nvSpPr>
          <p:cNvPr id="5" name="Line Callout 1 4"/>
          <p:cNvSpPr/>
          <p:nvPr/>
        </p:nvSpPr>
        <p:spPr>
          <a:xfrm>
            <a:off x="7460167" y="1059366"/>
            <a:ext cx="1248936" cy="602166"/>
          </a:xfrm>
          <a:prstGeom prst="borderCallout1">
            <a:avLst>
              <a:gd name="adj1" fmla="val 35546"/>
              <a:gd name="adj2" fmla="val -2113"/>
              <a:gd name="adj3" fmla="val 302399"/>
              <a:gd name="adj4" fmla="val -143767"/>
            </a:avLst>
          </a:prstGeom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QIDAM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9638236" y="1338146"/>
            <a:ext cx="1903275" cy="925552"/>
          </a:xfrm>
          <a:prstGeom prst="borderCallout1">
            <a:avLst>
              <a:gd name="adj1" fmla="val 35546"/>
              <a:gd name="adj2" fmla="val -2113"/>
              <a:gd name="adj3" fmla="val 279135"/>
              <a:gd name="adj4" fmla="val -212062"/>
            </a:avLst>
          </a:prstGeom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QI Logical Model</a:t>
            </a:r>
            <a:endParaRPr lang="en-US" sz="2400" dirty="0"/>
          </a:p>
        </p:txBody>
      </p:sp>
      <p:sp>
        <p:nvSpPr>
          <p:cNvPr id="7" name="Line Callout 1 6"/>
          <p:cNvSpPr/>
          <p:nvPr/>
        </p:nvSpPr>
        <p:spPr>
          <a:xfrm>
            <a:off x="7460166" y="5895278"/>
            <a:ext cx="2832409" cy="762000"/>
          </a:xfrm>
          <a:prstGeom prst="borderCallout1">
            <a:avLst>
              <a:gd name="adj1" fmla="val 35546"/>
              <a:gd name="adj2" fmla="val -2113"/>
              <a:gd name="adj3" fmla="val -68992"/>
              <a:gd name="adj4" fmla="val -77794"/>
            </a:avLst>
          </a:prstGeom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VMR ITS, CCDA, QRDA, HQMF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10013661" y="4289502"/>
            <a:ext cx="1527850" cy="602166"/>
          </a:xfrm>
          <a:prstGeom prst="borderCallout1">
            <a:avLst>
              <a:gd name="adj1" fmla="val 35546"/>
              <a:gd name="adj2" fmla="val -2113"/>
              <a:gd name="adj3" fmla="val -16119"/>
              <a:gd name="adj4" fmla="val -341981"/>
            </a:avLst>
          </a:prstGeom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VMR Logical Model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10181063" y="3477322"/>
            <a:ext cx="1248936" cy="602166"/>
          </a:xfrm>
          <a:prstGeom prst="borderCallout1">
            <a:avLst>
              <a:gd name="adj1" fmla="val 35546"/>
              <a:gd name="adj2" fmla="val -2113"/>
              <a:gd name="adj3" fmla="val 93918"/>
              <a:gd name="adj4" fmla="val -354714"/>
            </a:avLst>
          </a:prstGeom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Clinical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</a:t>
            </a:r>
            <a:r>
              <a:rPr lang="en-US" dirty="0" smtClean="0"/>
              <a:t>a </a:t>
            </a:r>
            <a:r>
              <a:rPr lang="en-US" dirty="0" smtClean="0"/>
              <a:t>reasoning model</a:t>
            </a:r>
          </a:p>
          <a:p>
            <a:r>
              <a:rPr lang="en-US" dirty="0" smtClean="0"/>
              <a:t>Where there is a need, created mappings between the relevant data exchange model and the reasoning model</a:t>
            </a:r>
          </a:p>
          <a:p>
            <a:pPr lvl="1"/>
            <a:r>
              <a:rPr lang="en-US" dirty="0" smtClean="0"/>
              <a:t>E.g., We must map from QRDA to reasoning model used in HQMF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Addresses the immediate issue in harmonization of HQMF and </a:t>
            </a:r>
            <a:r>
              <a:rPr lang="en-US" dirty="0" err="1" smtClean="0"/>
              <a:t>HeD</a:t>
            </a:r>
            <a:r>
              <a:rPr lang="en-US" dirty="0" smtClean="0"/>
              <a:t> Knowledge artifacts</a:t>
            </a:r>
          </a:p>
          <a:p>
            <a:pPr lvl="1"/>
            <a:r>
              <a:rPr lang="en-US" dirty="0" smtClean="0"/>
              <a:t>Does not create yet another data exchange </a:t>
            </a:r>
            <a:r>
              <a:rPr lang="en-US" dirty="0" smtClean="0"/>
              <a:t>model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02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1588</TotalTime>
  <Words>655</Words>
  <Application>Microsoft Office PowerPoint</Application>
  <PresentationFormat>Widescreen</PresentationFormat>
  <Paragraphs>118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 Light</vt:lpstr>
      <vt:lpstr>Metropolitan</vt:lpstr>
      <vt:lpstr>QIDAM</vt:lpstr>
      <vt:lpstr>Background</vt:lpstr>
      <vt:lpstr>Quality Improvement DAM</vt:lpstr>
      <vt:lpstr>Next steps</vt:lpstr>
      <vt:lpstr>Two aspects of CQI</vt:lpstr>
      <vt:lpstr>Reasoning model versus data exchange model</vt:lpstr>
      <vt:lpstr>Expressions in reasoning model and in data exchange model</vt:lpstr>
      <vt:lpstr>SAIF Model</vt:lpstr>
      <vt:lpstr>Proposal</vt:lpstr>
      <vt:lpstr>Issues in creating the reasoning model</vt:lpstr>
      <vt:lpstr>Recommended approach</vt:lpstr>
      <vt:lpstr>PowerPoint Presentation</vt:lpstr>
      <vt:lpstr>Mappings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QIDAM</dc:title>
  <dc:creator>Aziz Boxwala</dc:creator>
  <cp:lastModifiedBy>Aziz Boxwala</cp:lastModifiedBy>
  <cp:revision>61</cp:revision>
  <dcterms:created xsi:type="dcterms:W3CDTF">2014-01-13T21:20:22Z</dcterms:created>
  <dcterms:modified xsi:type="dcterms:W3CDTF">2014-01-23T21:03:14Z</dcterms:modified>
</cp:coreProperties>
</file>