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9"/>
  </p:notesMasterIdLst>
  <p:sldIdLst>
    <p:sldId id="256" r:id="rId2"/>
    <p:sldId id="262" r:id="rId3"/>
    <p:sldId id="266" r:id="rId4"/>
    <p:sldId id="261" r:id="rId5"/>
    <p:sldId id="267" r:id="rId6"/>
    <p:sldId id="268" r:id="rId7"/>
    <p:sldId id="265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61" autoAdjust="0"/>
    <p:restoredTop sz="94712" autoAdjust="0"/>
  </p:normalViewPr>
  <p:slideViewPr>
    <p:cSldViewPr>
      <p:cViewPr varScale="1">
        <p:scale>
          <a:sx n="87" d="100"/>
          <a:sy n="87" d="100"/>
        </p:scale>
        <p:origin x="176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592D5FE-85CA-40E6-8273-48A5F35DE0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033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EFF599-57A5-464D-BBDE-DD73E3C700F9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37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152400" y="152400"/>
            <a:ext cx="8839200" cy="6477000"/>
            <a:chOff x="240" y="288"/>
            <a:chExt cx="5290" cy="3504"/>
          </a:xfrm>
        </p:grpSpPr>
        <p:sp>
          <p:nvSpPr>
            <p:cNvPr id="33795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796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797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7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3804" name="Rectangle 12"/>
          <p:cNvSpPr>
            <a:spLocks noChangeArrowheads="1"/>
          </p:cNvSpPr>
          <p:nvPr userDrawn="1"/>
        </p:nvSpPr>
        <p:spPr bwMode="auto">
          <a:xfrm>
            <a:off x="381000" y="6629400"/>
            <a:ext cx="5715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600" b="1" dirty="0"/>
              <a:t>© 2016 Health Level Seven ® International. All Rights Reserved. </a:t>
            </a:r>
          </a:p>
          <a:p>
            <a:r>
              <a:rPr lang="en-US" sz="600" b="1" dirty="0"/>
              <a:t>HL7 and Health Level Seven are registered trademarks of Health Level Seven International. Reg. U.S. TM Office.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01/01/2014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8FDF0E-2772-4D89-9F72-F3CB15D8B8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13" name="Picture 12" descr="30thAnniversaryLogo_flamecentric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6400800"/>
            <a:ext cx="329878" cy="457200"/>
          </a:xfrm>
          <a:prstGeom prst="rect">
            <a:avLst/>
          </a:prstGeom>
        </p:spPr>
      </p:pic>
      <p:pic>
        <p:nvPicPr>
          <p:cNvPr id="15" name="Picture 14" descr="30thAnniversaryLogo_flamecentric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53446" y="304800"/>
            <a:ext cx="1209554" cy="1676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43B471-FB90-46FA-8B98-F55B29ABD840}" type="datetime1">
              <a:rPr lang="en-US"/>
              <a:pPr/>
              <a:t>2/1/2018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7DD071-FAF0-42AF-BCBC-4495406D14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73075"/>
            <a:ext cx="2095500" cy="5775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473075"/>
            <a:ext cx="6134100" cy="5775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DD8C03-4B48-4E6D-AEDF-1A9300C7BAEF}" type="datetime1">
              <a:rPr lang="en-US"/>
              <a:pPr/>
              <a:t>2/1/2018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69C5E0-66B6-492B-B5B1-955EA64CE5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955A95-33DE-47FA-8BBF-7739EFDB6290}" type="datetime1">
              <a:rPr lang="en-US" smtClean="0"/>
              <a:pPr/>
              <a:t>2/1/2018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D36790-EF9F-4521-A783-189BE19EE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22CAAC-72B4-49BF-8D8A-B248BD60D0AB}" type="datetime1">
              <a:rPr lang="en-US"/>
              <a:pPr/>
              <a:t>2/1/2018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717A56-5D33-48BC-B612-81C2A448BE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828800"/>
            <a:ext cx="41148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1148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08C14C-5A61-4D4D-B38C-096C9971D9C2}" type="datetime1">
              <a:rPr lang="en-US"/>
              <a:pPr/>
              <a:t>2/1/2018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422542-FAC0-4800-BAC9-80AE50E939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C45C78-7BD8-47C0-88A0-6DA77AB0E0BB}" type="datetime1">
              <a:rPr lang="en-US"/>
              <a:pPr/>
              <a:t>2/1/2018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E51A7F-C561-42D3-BDE2-6604AC35B1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621641-DE6C-4460-BF47-734601E4A699}" type="datetime1">
              <a:rPr lang="en-US"/>
              <a:pPr/>
              <a:t>2/1/2018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29D7E7-1099-47AD-B3F2-624E90DDB7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0E83B5-0457-4AA6-A2AF-7E85AB57C9B7}" type="datetime1">
              <a:rPr lang="en-US"/>
              <a:pPr/>
              <a:t>2/1/2018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098B49-91C9-4AE6-BCDD-3C6B3DE25E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B80F34-8997-452F-82F9-376965C1575F}" type="datetime1">
              <a:rPr lang="en-US"/>
              <a:pPr/>
              <a:t>2/1/2018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501C3C-0F9F-4B82-B0E4-702459263B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570FB-6AC0-4D6C-9E03-450BCCB52573}" type="datetime1">
              <a:rPr lang="en-US"/>
              <a:pPr/>
              <a:t>2/1/2018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11F142-224D-427D-930A-AAAE46FDAB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52400" y="152400"/>
            <a:ext cx="8839200" cy="6477000"/>
          </a:xfrm>
          <a:prstGeom prst="rect">
            <a:avLst/>
          </a:prstGeom>
          <a:solidFill>
            <a:schemeClr val="bg1"/>
          </a:solidFill>
          <a:ln w="444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blackWhite">
          <a:xfrm>
            <a:off x="231775" y="236538"/>
            <a:ext cx="8678863" cy="6289675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461963" y="1600200"/>
            <a:ext cx="8296275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82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2781" name="Rectangle 13"/>
          <p:cNvSpPr>
            <a:spLocks noChangeArrowheads="1"/>
          </p:cNvSpPr>
          <p:nvPr userDrawn="1"/>
        </p:nvSpPr>
        <p:spPr bwMode="auto">
          <a:xfrm>
            <a:off x="381000" y="6629400"/>
            <a:ext cx="4419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600" b="1" dirty="0"/>
              <a:t>© 2016 Health Level Seven ® International. All Rights Reserved. </a:t>
            </a:r>
          </a:p>
          <a:p>
            <a:r>
              <a:rPr lang="en-US" sz="600" b="1" dirty="0"/>
              <a:t>HL7 and Health Level Seven are registered trademarks of Health Level Seven International. Reg. U.S. TM Office.</a:t>
            </a:r>
          </a:p>
        </p:txBody>
      </p:sp>
      <p:sp>
        <p:nvSpPr>
          <p:cNvPr id="3278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77200" y="6629400"/>
            <a:ext cx="838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600"/>
            </a:lvl1pPr>
          </a:lstStyle>
          <a:p>
            <a:r>
              <a:rPr lang="en-US" dirty="0"/>
              <a:t>1/7/2014</a:t>
            </a:r>
          </a:p>
        </p:txBody>
      </p:sp>
      <p:sp>
        <p:nvSpPr>
          <p:cNvPr id="32786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34150"/>
            <a:ext cx="533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/>
            </a:lvl1pPr>
          </a:lstStyle>
          <a:p>
            <a:fld id="{DD8FDF0E-2772-4D89-9F72-F3CB15D8B8AB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2" name="Picture 11" descr="30thAnniversaryLogo_flamecentric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6200" y="6400800"/>
            <a:ext cx="329878" cy="457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/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Ø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1100" y="762000"/>
            <a:ext cx="6781800" cy="2559050"/>
          </a:xfrm>
        </p:spPr>
        <p:txBody>
          <a:bodyPr/>
          <a:lstStyle/>
          <a:p>
            <a:r>
              <a:rPr lang="en-US" dirty="0"/>
              <a:t>Patient Care Workgroup</a:t>
            </a:r>
            <a:br>
              <a:rPr lang="en-US" dirty="0"/>
            </a:br>
            <a:r>
              <a:rPr lang="en-US" dirty="0"/>
              <a:t>Care Plan Topic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62400"/>
            <a:ext cx="8534400" cy="1873250"/>
          </a:xfrm>
        </p:spPr>
        <p:txBody>
          <a:bodyPr/>
          <a:lstStyle/>
          <a:p>
            <a:r>
              <a:rPr lang="en-US" dirty="0"/>
              <a:t>Taking care of health data</a:t>
            </a:r>
          </a:p>
          <a:p>
            <a:r>
              <a:rPr lang="en-US" sz="4800" dirty="0"/>
              <a:t> http://bit.ly/HL7PC_Attendees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B8350-171F-E941-AF8B-6503E867C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72394-C652-E042-8FC8-22D1BD8FB1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1000" y="1828800"/>
            <a:ext cx="8305800" cy="4419600"/>
          </a:xfrm>
        </p:spPr>
        <p:txBody>
          <a:bodyPr/>
          <a:lstStyle/>
          <a:p>
            <a:r>
              <a:rPr lang="en-US" sz="1050" dirty="0"/>
              <a:t>Patient Care Care Plan Project</a:t>
            </a:r>
          </a:p>
          <a:p>
            <a:pPr lvl="1"/>
            <a:r>
              <a:rPr lang="en-US" sz="1000" dirty="0"/>
              <a:t>Care Plan DAM 2.0</a:t>
            </a:r>
          </a:p>
          <a:p>
            <a:pPr lvl="1"/>
            <a:r>
              <a:rPr lang="en-US" sz="1000" dirty="0"/>
              <a:t>HL7 Care Plan DAM 1.0/FHIR Harmonization</a:t>
            </a:r>
          </a:p>
          <a:p>
            <a:pPr lvl="1"/>
            <a:r>
              <a:rPr lang="en-US" sz="1000" dirty="0"/>
              <a:t>Essential Information for Children with Special Healthcare Needs</a:t>
            </a:r>
          </a:p>
          <a:p>
            <a:pPr lvl="1"/>
            <a:r>
              <a:rPr lang="en-US" sz="1000" dirty="0"/>
              <a:t>HL7 FHIR Care Plan Resource</a:t>
            </a:r>
          </a:p>
          <a:p>
            <a:r>
              <a:rPr lang="en-US" sz="1050" dirty="0"/>
              <a:t>Social Services new PSS</a:t>
            </a:r>
          </a:p>
          <a:p>
            <a:r>
              <a:rPr lang="en-US" sz="1050" dirty="0"/>
              <a:t>Evelyn </a:t>
            </a:r>
            <a:r>
              <a:rPr lang="en-US" sz="1050" dirty="0" err="1"/>
              <a:t>Gallego</a:t>
            </a:r>
            <a:endParaRPr lang="en-US" sz="1050" dirty="0"/>
          </a:p>
          <a:p>
            <a:pPr lvl="1"/>
            <a:r>
              <a:rPr lang="en-US" sz="1000" dirty="0"/>
              <a:t>Care Plan Survey - Implementations, pilots, proposals</a:t>
            </a:r>
          </a:p>
          <a:p>
            <a:r>
              <a:rPr lang="en-US" sz="1050" dirty="0"/>
              <a:t>CDA</a:t>
            </a:r>
          </a:p>
          <a:p>
            <a:pPr lvl="1"/>
            <a:r>
              <a:rPr lang="en-US" sz="1000" dirty="0"/>
              <a:t>HL7 C-CDA 2.1 Care Plan Document Template - Lisa Nelson</a:t>
            </a:r>
          </a:p>
          <a:p>
            <a:pPr lvl="1"/>
            <a:r>
              <a:rPr lang="en-US" sz="1000" dirty="0"/>
              <a:t>HL7 CDA R2 Personal Advanced Care Plan Document - Lisa Nelson</a:t>
            </a:r>
          </a:p>
          <a:p>
            <a:pPr lvl="1"/>
            <a:r>
              <a:rPr lang="en-US" sz="1000" dirty="0"/>
              <a:t>IHE QRPH Early Hearing Detection and Intervention (EHDI) Plan of Care- Lisa Nelson</a:t>
            </a:r>
          </a:p>
          <a:p>
            <a:r>
              <a:rPr lang="en-US" sz="1050" dirty="0"/>
              <a:t>IHE PCC</a:t>
            </a:r>
          </a:p>
          <a:p>
            <a:pPr lvl="1"/>
            <a:r>
              <a:rPr lang="en-US" sz="1000" dirty="0"/>
              <a:t>Dynamic Care Planning Profile- EJ</a:t>
            </a:r>
          </a:p>
          <a:p>
            <a:pPr lvl="2"/>
            <a:r>
              <a:rPr lang="en-US" sz="900" dirty="0"/>
              <a:t>Update: </a:t>
            </a:r>
            <a:r>
              <a:rPr lang="en-US" sz="900" dirty="0" err="1"/>
              <a:t>PlanDefinition</a:t>
            </a:r>
            <a:r>
              <a:rPr lang="en-US" sz="900" dirty="0"/>
              <a:t>/</a:t>
            </a:r>
            <a:r>
              <a:rPr lang="en-US" sz="900" dirty="0" err="1"/>
              <a:t>ActivityDefinition</a:t>
            </a:r>
            <a:endParaRPr lang="en-US" sz="900" dirty="0"/>
          </a:p>
          <a:p>
            <a:pPr lvl="1"/>
            <a:r>
              <a:rPr lang="en-US" sz="1000" dirty="0"/>
              <a:t>Care Team </a:t>
            </a:r>
            <a:r>
              <a:rPr lang="en-US" sz="1000" dirty="0" err="1"/>
              <a:t>Managment</a:t>
            </a:r>
            <a:r>
              <a:rPr lang="en-US" sz="1000" dirty="0"/>
              <a:t> Profile - EJ</a:t>
            </a:r>
          </a:p>
          <a:p>
            <a:r>
              <a:rPr lang="en-US" sz="1050" dirty="0"/>
              <a:t>HL7 Clinical Oncology Treatment Plan and Summary - Jeff Brown/Gay Dolin</a:t>
            </a:r>
          </a:p>
          <a:p>
            <a:r>
              <a:rPr lang="en-US" sz="1050" dirty="0"/>
              <a:t>NCPDP/HL7 Pharmacist Care Plan - Shelly Spiro</a:t>
            </a:r>
          </a:p>
          <a:p>
            <a:r>
              <a:rPr lang="en-US" sz="1050" dirty="0"/>
              <a:t>Learning Health Systems</a:t>
            </a:r>
          </a:p>
          <a:p>
            <a:pPr lvl="1"/>
            <a:r>
              <a:rPr lang="en-US" sz="1000" dirty="0"/>
              <a:t>Care team project update (Russ/Laura/Emma)</a:t>
            </a:r>
          </a:p>
          <a:p>
            <a:r>
              <a:rPr lang="en-US" sz="1050" dirty="0"/>
              <a:t>Others</a:t>
            </a:r>
          </a:p>
          <a:p>
            <a:pPr lvl="1"/>
            <a:r>
              <a:rPr lang="en-US" sz="900" dirty="0"/>
              <a:t>Nutrition Care Plan - just balloted</a:t>
            </a:r>
            <a:r>
              <a:rPr lang="en-US" sz="650" dirty="0"/>
              <a:t>. </a:t>
            </a:r>
          </a:p>
          <a:p>
            <a:pPr lvl="1"/>
            <a:r>
              <a:rPr lang="en-US" sz="650" dirty="0"/>
              <a:t>LOINC Code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40B2F9-22C7-254E-90D9-94FAAFB84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C14C-5A61-4D4D-B38C-096C9971D9C2}" type="datetime1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D16A8-B228-AD4E-B797-080DB44618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422542-FAC0-4800-BAC9-80AE50E939A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06ABC3-C027-5048-AA7B-87F7BEEDF728}"/>
              </a:ext>
            </a:extLst>
          </p:cNvPr>
          <p:cNvSpPr txBox="1"/>
          <p:nvPr/>
        </p:nvSpPr>
        <p:spPr>
          <a:xfrm>
            <a:off x="2906395" y="468779"/>
            <a:ext cx="6237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http://</a:t>
            </a:r>
            <a:r>
              <a:rPr lang="en-US" sz="3600" dirty="0" err="1"/>
              <a:t>bit.ly</a:t>
            </a:r>
            <a:r>
              <a:rPr lang="en-US" sz="3600" dirty="0"/>
              <a:t>/HL7PC_Attendees</a:t>
            </a:r>
          </a:p>
        </p:txBody>
      </p:sp>
    </p:spTree>
    <p:extLst>
      <p:ext uri="{BB962C8B-B14F-4D97-AF65-F5344CB8AC3E}">
        <p14:creationId xmlns:p14="http://schemas.microsoft.com/office/powerpoint/2010/main" val="1822910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AFD08AD-F67E-B440-B3A7-617068595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 Dam 2.0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13159BD-B5AF-6545-8280-428B0F51B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/>
              <a:t>Orders  </a:t>
            </a:r>
          </a:p>
          <a:p>
            <a:pPr lvl="0"/>
            <a:r>
              <a:rPr lang="en-US" sz="1800" dirty="0"/>
              <a:t>Advance Directives </a:t>
            </a:r>
          </a:p>
          <a:p>
            <a:pPr lvl="0"/>
            <a:r>
              <a:rPr lang="en-US" sz="1800" dirty="0"/>
              <a:t>Health Concern – updates </a:t>
            </a:r>
          </a:p>
          <a:p>
            <a:pPr lvl="0"/>
            <a:r>
              <a:rPr lang="en-US" sz="1800" dirty="0"/>
              <a:t>Reconciliation – updates</a:t>
            </a:r>
          </a:p>
          <a:p>
            <a:pPr lvl="0"/>
            <a:r>
              <a:rPr lang="en-US" sz="1800" dirty="0"/>
              <a:t>Care Team – updates</a:t>
            </a:r>
          </a:p>
          <a:p>
            <a:pPr lvl="0"/>
            <a:r>
              <a:rPr lang="en-US" sz="1800" dirty="0"/>
              <a:t>Allergies - updates</a:t>
            </a:r>
          </a:p>
          <a:p>
            <a:pPr lvl="0"/>
            <a:r>
              <a:rPr lang="en-US" sz="1800" dirty="0"/>
              <a:t>Social Determinants of Health</a:t>
            </a:r>
          </a:p>
          <a:p>
            <a:pPr lvl="0"/>
            <a:r>
              <a:rPr lang="en-US" sz="1800" dirty="0"/>
              <a:t>Self Care items  </a:t>
            </a:r>
          </a:p>
          <a:p>
            <a:r>
              <a:rPr lang="en-US" sz="1800" dirty="0"/>
              <a:t>Changes to the diagram as learned from the FHIR harmonization.</a:t>
            </a:r>
          </a:p>
          <a:p>
            <a:pPr lvl="1"/>
            <a:r>
              <a:rPr lang="en-US" sz="1300" dirty="0"/>
              <a:t>Address RIM Nuances</a:t>
            </a:r>
          </a:p>
          <a:p>
            <a:pPr lvl="1"/>
            <a:r>
              <a:rPr lang="en-US" sz="1300" dirty="0"/>
              <a:t>Modeling available in FHIR?</a:t>
            </a:r>
          </a:p>
          <a:p>
            <a:pPr lvl="1"/>
            <a:r>
              <a:rPr lang="en-US" sz="1300" dirty="0"/>
              <a:t>FHIM…. </a:t>
            </a:r>
          </a:p>
          <a:p>
            <a:r>
              <a:rPr lang="en-US" sz="1800" dirty="0"/>
              <a:t>CCS </a:t>
            </a:r>
            <a:r>
              <a:rPr lang="en-US" sz="1800"/>
              <a:t>Review – changes? </a:t>
            </a:r>
          </a:p>
          <a:p>
            <a:r>
              <a:rPr lang="en-US" sz="1800" dirty="0"/>
              <a:t>Add Narrative re:  FHIR and the harmonization work.</a:t>
            </a:r>
          </a:p>
          <a:p>
            <a:r>
              <a:rPr lang="en-US" sz="1800" dirty="0"/>
              <a:t>Add Narrative re: CCDA?  Write a paragraph/section to that?  </a:t>
            </a:r>
          </a:p>
          <a:p>
            <a:r>
              <a:rPr lang="en-US" sz="1800" dirty="0"/>
              <a:t> Add:</a:t>
            </a:r>
          </a:p>
          <a:p>
            <a:pPr lvl="1"/>
            <a:r>
              <a:rPr lang="en-US" sz="1800" dirty="0"/>
              <a:t>Definitions of Care Plan, Care Planning (methodology/process/decision making), care coordination….</a:t>
            </a:r>
          </a:p>
          <a:p>
            <a:pPr marL="0" indent="0">
              <a:buNone/>
            </a:pPr>
            <a:endParaRPr lang="en-US" sz="105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7D4F0D-CED9-694E-A8A3-9DFD176BE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C14C-5A61-4D4D-B38C-096C9971D9C2}" type="datetime1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DFDB7-C2FC-6543-AF19-224FD8DDC1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422542-FAC0-4800-BAC9-80AE50E939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72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 Plan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C14C-5A61-4D4D-B38C-096C9971D9C2}" type="datetime1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422542-FAC0-4800-BAC9-80AE50E939A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8305800" cy="4724400"/>
          </a:xfrm>
        </p:spPr>
        <p:txBody>
          <a:bodyPr/>
          <a:lstStyle/>
          <a:p>
            <a:r>
              <a:rPr lang="en-US" sz="2000" dirty="0"/>
              <a:t>Reconciling CP DAM and FHIR resources in (slow) progress</a:t>
            </a:r>
          </a:p>
          <a:p>
            <a:endParaRPr lang="en-US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0A85777-C6EA-6E4F-9B93-9FE74FB15B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271" y="2163575"/>
            <a:ext cx="9144000" cy="430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103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14450"/>
            <a:ext cx="8153400" cy="616744"/>
          </a:xfrm>
        </p:spPr>
        <p:txBody>
          <a:bodyPr/>
          <a:lstStyle/>
          <a:p>
            <a:r>
              <a:rPr lang="en-AU" sz="2700" dirty="0"/>
              <a:t>Essential Information for Children with </a:t>
            </a:r>
            <a:br>
              <a:rPr lang="en-AU" sz="2700" dirty="0"/>
            </a:br>
            <a:r>
              <a:rPr lang="en-AU" sz="2700" dirty="0"/>
              <a:t>Special Healthcare Needs Care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2187177"/>
            <a:ext cx="8582025" cy="3413523"/>
          </a:xfrm>
        </p:spPr>
        <p:txBody>
          <a:bodyPr/>
          <a:lstStyle/>
          <a:p>
            <a:r>
              <a:rPr lang="en-US" sz="2100" dirty="0"/>
              <a:t>Aim to communicate patient preferences/plans in a variety of settings including urgent or emergent care</a:t>
            </a:r>
            <a:endParaRPr lang="en-AU" sz="2100" dirty="0"/>
          </a:p>
          <a:p>
            <a:r>
              <a:rPr lang="en-AU" sz="2100" dirty="0" err="1"/>
              <a:t>Modeling</a:t>
            </a:r>
            <a:r>
              <a:rPr lang="en-AU" sz="2100" dirty="0"/>
              <a:t> selected storyboards in CDA and FHIR</a:t>
            </a:r>
          </a:p>
          <a:p>
            <a:pPr lvl="2"/>
            <a:r>
              <a:rPr lang="en-AU" sz="1350" dirty="0"/>
              <a:t>e.g</a:t>
            </a:r>
            <a:r>
              <a:rPr lang="en-AU" sz="1350" i="1" dirty="0"/>
              <a:t>., 7 </a:t>
            </a:r>
            <a:r>
              <a:rPr lang="en-AU" sz="1350" i="1" dirty="0" err="1"/>
              <a:t>yo</a:t>
            </a:r>
            <a:r>
              <a:rPr lang="en-AU" sz="1350" i="1" dirty="0"/>
              <a:t> with autism, seizure disorder, on ketogenic diet</a:t>
            </a:r>
          </a:p>
          <a:p>
            <a:pPr lvl="1"/>
            <a:r>
              <a:rPr lang="en-AU" dirty="0"/>
              <a:t>Complementary work </a:t>
            </a:r>
          </a:p>
          <a:p>
            <a:pPr lvl="2"/>
            <a:r>
              <a:rPr lang="en-AU" sz="1500" dirty="0"/>
              <a:t>Care Team </a:t>
            </a:r>
            <a:r>
              <a:rPr lang="en-AU" sz="1500" i="1" dirty="0"/>
              <a:t>(input from multiple subspecialists)</a:t>
            </a:r>
          </a:p>
          <a:p>
            <a:pPr lvl="2"/>
            <a:r>
              <a:rPr lang="en-AU" sz="1500" dirty="0"/>
              <a:t>CDA -&gt; FHIR Mapping </a:t>
            </a:r>
          </a:p>
          <a:p>
            <a:pPr lvl="2"/>
            <a:r>
              <a:rPr lang="en-AU" sz="1500" dirty="0"/>
              <a:t>Use cases for the recent Nutrition IG</a:t>
            </a:r>
          </a:p>
          <a:p>
            <a:pPr lvl="2"/>
            <a:r>
              <a:rPr lang="en-AU" sz="1500" dirty="0"/>
              <a:t>Clinicians on FHIR</a:t>
            </a:r>
          </a:p>
          <a:p>
            <a:r>
              <a:rPr lang="en-AU" sz="2100" dirty="0"/>
              <a:t>Working toward an implementation (companion) guide w/ example content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36790-EF9F-4521-A783-189BE19EEE4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24"/>
          <a:stretch/>
        </p:blipFill>
        <p:spPr>
          <a:xfrm>
            <a:off x="7486651" y="3429000"/>
            <a:ext cx="1103417" cy="131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561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1385213"/>
            <a:ext cx="8801100" cy="587441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225"/>
              </a:spcAft>
            </a:pPr>
            <a:r>
              <a:rPr lang="en-AU" sz="2700" dirty="0"/>
              <a:t>Essential Information for CSHN Care Plan</a:t>
            </a:r>
            <a:br>
              <a:rPr lang="en-AU" sz="2700" dirty="0"/>
            </a:br>
            <a:r>
              <a:rPr lang="en-AU" sz="2700" i="1" dirty="0"/>
              <a:t>      Timeline 2018</a:t>
            </a:r>
            <a:endParaRPr lang="en-US" sz="27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2037825"/>
            <a:ext cx="8972550" cy="3334275"/>
          </a:xfrm>
        </p:spPr>
        <p:txBody>
          <a:bodyPr/>
          <a:lstStyle/>
          <a:p>
            <a:r>
              <a:rPr lang="en-US" dirty="0"/>
              <a:t>Progress/feedback on Care Plan calls Wednesday </a:t>
            </a:r>
            <a:r>
              <a:rPr lang="en-US" sz="1500" dirty="0"/>
              <a:t>(5pm Eastern) </a:t>
            </a:r>
          </a:p>
          <a:p>
            <a:pPr lvl="1"/>
            <a:r>
              <a:rPr lang="en-US" dirty="0"/>
              <a:t>Plan to include sub-topics on agenda in advance of call</a:t>
            </a:r>
          </a:p>
          <a:p>
            <a:pPr lvl="1"/>
            <a:r>
              <a:rPr lang="en-US" dirty="0"/>
              <a:t>Upcoming topics:</a:t>
            </a:r>
          </a:p>
          <a:p>
            <a:pPr lvl="2"/>
            <a:r>
              <a:rPr lang="en-US" dirty="0"/>
              <a:t>Seizure Action Plan                  </a:t>
            </a:r>
          </a:p>
          <a:p>
            <a:pPr lvl="2"/>
            <a:r>
              <a:rPr lang="en-US" dirty="0"/>
              <a:t>ED management of metabolic disorder (OTC deficiency)</a:t>
            </a:r>
          </a:p>
          <a:p>
            <a:pPr lvl="2"/>
            <a:r>
              <a:rPr lang="en-US" dirty="0"/>
              <a:t>Nutrition CDA IG assessment &amp; care plan (also reviewed on nutrition call)</a:t>
            </a:r>
          </a:p>
          <a:p>
            <a:r>
              <a:rPr lang="en-US" dirty="0"/>
              <a:t>Aim to complete existing use cases in CDA Section/Entry and FHIR resources through summer, then Document templates</a:t>
            </a:r>
          </a:p>
          <a:p>
            <a:r>
              <a:rPr lang="en-US"/>
              <a:t>Decide on type Implementation Guide by this fall</a:t>
            </a:r>
          </a:p>
          <a:p>
            <a:r>
              <a:rPr lang="en-US"/>
              <a:t>Test </a:t>
            </a:r>
            <a:r>
              <a:rPr lang="en-US" dirty="0"/>
              <a:t>examples in Clinicians on FHIR at upcoming WGMs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36790-EF9F-4521-A783-189BE19EEE4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54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301 Moved Permanentl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4474059"/>
            <a:ext cx="1729391" cy="17645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dirty="0"/>
              <a:t>PCWG            Resources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sz="1500" dirty="0" err="1"/>
              <a:t>AdverseEvent</a:t>
            </a:r>
            <a:r>
              <a:rPr lang="en-AU" sz="1500" dirty="0"/>
              <a:t> (Thurs Q3)</a:t>
            </a:r>
          </a:p>
          <a:p>
            <a:r>
              <a:rPr lang="en-AU" sz="1500" dirty="0" err="1"/>
              <a:t>AllergyIntolerance</a:t>
            </a:r>
            <a:r>
              <a:rPr lang="en-AU" sz="1500" dirty="0"/>
              <a:t> (Tues Q2/Q3)</a:t>
            </a:r>
          </a:p>
          <a:p>
            <a:r>
              <a:rPr lang="en-AU" sz="1800" b="1" dirty="0" err="1">
                <a:solidFill>
                  <a:srgbClr val="FFC000"/>
                </a:solidFill>
              </a:rPr>
              <a:t>CarePlan</a:t>
            </a:r>
            <a:r>
              <a:rPr lang="en-AU" sz="1800" b="1" dirty="0">
                <a:solidFill>
                  <a:srgbClr val="FFC000"/>
                </a:solidFill>
              </a:rPr>
              <a:t> (Tues Q2/Q3, Thurs Q1)</a:t>
            </a:r>
          </a:p>
          <a:p>
            <a:r>
              <a:rPr lang="en-AU" sz="1800" b="1" dirty="0" err="1">
                <a:solidFill>
                  <a:srgbClr val="FFC000"/>
                </a:solidFill>
              </a:rPr>
              <a:t>CareTeam</a:t>
            </a:r>
            <a:r>
              <a:rPr lang="en-AU" sz="1800" b="1" dirty="0">
                <a:solidFill>
                  <a:srgbClr val="FFC000"/>
                </a:solidFill>
              </a:rPr>
              <a:t> (Thurs Q4)</a:t>
            </a:r>
          </a:p>
          <a:p>
            <a:r>
              <a:rPr lang="en-AU" sz="1500" dirty="0"/>
              <a:t>ClinicalImpression (Mon Q2)</a:t>
            </a:r>
          </a:p>
          <a:p>
            <a:r>
              <a:rPr lang="en-AU" sz="1500" dirty="0"/>
              <a:t>Communication</a:t>
            </a:r>
          </a:p>
          <a:p>
            <a:r>
              <a:rPr lang="en-AU" sz="1500" dirty="0" err="1"/>
              <a:t>CommunicationRequest</a:t>
            </a:r>
            <a:endParaRPr lang="en-AU" sz="1500" dirty="0"/>
          </a:p>
          <a:p>
            <a:r>
              <a:rPr lang="en-AU" sz="1500" dirty="0"/>
              <a:t>Condition (Tues Q2/Q3)</a:t>
            </a:r>
          </a:p>
          <a:p>
            <a:pPr eaLnBrk="1" hangingPunct="1"/>
            <a:r>
              <a:rPr lang="en-AU" sz="1500" dirty="0" err="1"/>
              <a:t>FamilyMemberHistory</a:t>
            </a:r>
            <a:r>
              <a:rPr lang="en-AU" sz="1500" dirty="0"/>
              <a:t> (Tues Q2/Q3)</a:t>
            </a:r>
          </a:p>
          <a:p>
            <a:pPr eaLnBrk="1" hangingPunct="1"/>
            <a:r>
              <a:rPr lang="en-AU" sz="1500" dirty="0"/>
              <a:t>Flag</a:t>
            </a:r>
          </a:p>
          <a:p>
            <a:pPr eaLnBrk="1" hangingPunct="1"/>
            <a:r>
              <a:rPr lang="en-AU" sz="1800" b="1" dirty="0">
                <a:solidFill>
                  <a:srgbClr val="FFC000"/>
                </a:solidFill>
              </a:rPr>
              <a:t>Goal (Tues Q2/Q3)</a:t>
            </a:r>
          </a:p>
          <a:p>
            <a:pPr eaLnBrk="1" hangingPunct="1"/>
            <a:r>
              <a:rPr lang="en-AU" sz="1500" dirty="0"/>
              <a:t>Linkage (Mon Q2)</a:t>
            </a:r>
          </a:p>
          <a:p>
            <a:pPr eaLnBrk="1" hangingPunct="1"/>
            <a:r>
              <a:rPr lang="en-AU" sz="1500" dirty="0"/>
              <a:t>Procedure (Wed Q1)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140EC4-3109-B24E-836F-5D9315F169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114800" cy="2895600"/>
          </a:xfrm>
        </p:spPr>
        <p:txBody>
          <a:bodyPr/>
          <a:lstStyle/>
          <a:p>
            <a:r>
              <a:rPr lang="en-US" sz="2000" dirty="0"/>
              <a:t>FHIR care plan and related resources:</a:t>
            </a:r>
          </a:p>
          <a:p>
            <a:pPr lvl="1"/>
            <a:r>
              <a:rPr lang="en-US" sz="1800" dirty="0" err="1"/>
              <a:t>Connectathon</a:t>
            </a:r>
            <a:r>
              <a:rPr lang="en-US" sz="1800" dirty="0"/>
              <a:t> track on Saturday and Sunday before WGM week</a:t>
            </a:r>
          </a:p>
          <a:p>
            <a:pPr lvl="1"/>
            <a:r>
              <a:rPr lang="en-US" sz="1800" dirty="0" err="1"/>
              <a:t>ClinFHIR</a:t>
            </a:r>
            <a:r>
              <a:rPr lang="en-US" sz="1800" dirty="0"/>
              <a:t> on Friday of WGM week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36790-EF9F-4521-A783-189BE19EEE4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2200" y="507522"/>
            <a:ext cx="1200150" cy="712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067411"/>
      </p:ext>
    </p:extLst>
  </p:cSld>
  <p:clrMapOvr>
    <a:masterClrMapping/>
  </p:clrMapOvr>
</p:sld>
</file>

<file path=ppt/theme/theme1.xml><?xml version="1.0" encoding="utf-8"?>
<a:theme xmlns:a="http://schemas.openxmlformats.org/drawingml/2006/main" name="Refined">
  <a:themeElements>
    <a:clrScheme name="Refined 6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CC3300"/>
      </a:accent1>
      <a:accent2>
        <a:srgbClr val="666699"/>
      </a:accent2>
      <a:accent3>
        <a:srgbClr val="FFFFFF"/>
      </a:accent3>
      <a:accent4>
        <a:srgbClr val="000000"/>
      </a:accent4>
      <a:accent5>
        <a:srgbClr val="E2ADAA"/>
      </a:accent5>
      <a:accent6>
        <a:srgbClr val="5C5C8A"/>
      </a:accent6>
      <a:hlink>
        <a:srgbClr val="999900"/>
      </a:hlink>
      <a:folHlink>
        <a:srgbClr val="4D4D4D"/>
      </a:folHlink>
    </a:clrScheme>
    <a:fontScheme name="Refined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11195</TotalTime>
  <Words>469</Words>
  <Application>Microsoft Office PowerPoint</Application>
  <PresentationFormat>On-screen Show (4:3)</PresentationFormat>
  <Paragraphs>95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Verdana</vt:lpstr>
      <vt:lpstr>Wingdings</vt:lpstr>
      <vt:lpstr>Refined</vt:lpstr>
      <vt:lpstr>Patient Care Workgroup Care Plan Topic</vt:lpstr>
      <vt:lpstr>Agenda</vt:lpstr>
      <vt:lpstr>CP Dam 2.0</vt:lpstr>
      <vt:lpstr>Care Plan</vt:lpstr>
      <vt:lpstr>Essential Information for Children with  Special Healthcare Needs Care Plan</vt:lpstr>
      <vt:lpstr>Essential Information for CSHN Care Plan       Timeline 2018</vt:lpstr>
      <vt:lpstr>PCWG            Resources Update</vt:lpstr>
    </vt:vector>
  </TitlesOfParts>
  <Company>Stewardshop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Shelly Ross</dc:creator>
  <cp:lastModifiedBy>Jones, Emma</cp:lastModifiedBy>
  <cp:revision>45</cp:revision>
  <dcterms:created xsi:type="dcterms:W3CDTF">2008-01-21T06:12:12Z</dcterms:created>
  <dcterms:modified xsi:type="dcterms:W3CDTF">2018-02-01T18:30:18Z</dcterms:modified>
</cp:coreProperties>
</file>