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2" r:id="rId3"/>
    <p:sldId id="257" r:id="rId4"/>
    <p:sldId id="301" r:id="rId5"/>
    <p:sldId id="289" r:id="rId6"/>
    <p:sldId id="303" r:id="rId7"/>
    <p:sldId id="312" r:id="rId8"/>
    <p:sldId id="307" r:id="rId9"/>
    <p:sldId id="294" r:id="rId10"/>
    <p:sldId id="31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 Hufnagel" initials="SH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25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F49ED2-3CBA-4D4D-92A8-ED32E18EFED4}" type="datetimeFigureOut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89C221A-C0CF-4216-BE44-6FC47F565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20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C221A-C0CF-4216-BE44-6FC47F565E0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1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9C221A-C0CF-4216-BE44-6FC47F565E0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1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FB10F-782B-40BC-8D67-6E207F29FA23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67A67-0488-438B-B90A-F0E70D1A6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B6EDF-D852-42B9-A0C1-1566451CA616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20FC-D7A2-4CAF-85BD-534F7FA76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C99E0-ACA0-49B8-B244-1A55A509FE2D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494F8-62A0-4501-A0AD-239695FBC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77001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788E4-D98E-4BAD-B4F6-60B9EF37E7B0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54A6A-0F0E-4D61-8B34-8AFEBEED5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276A3-5FB1-468F-A110-8E6F365B117F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68F80-680B-44C5-AC37-D575BF806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941A-3234-48C4-AFBA-DFAE74D04C20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EEB54-DD8D-46C6-9917-1349D6714D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15712-3B23-46F1-8DD8-EFEDA1EE6583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89AB4-5A4C-405B-81E6-D4C0B4383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E4E59-E6F3-4DCD-A450-CC465235A885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DAE4D-658E-401A-AD5D-2C57E6E89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C6824-A049-4A43-BB35-6FDC14FE9378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399E7-43BD-403E-96C3-E6E39692A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5E791-C54F-45F6-BBC6-C2E6FEDFC35D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D9113-38E8-4AC8-9412-8FE698317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EE2F8-F6CB-4927-BCB6-84CDD64D0B7F}" type="datetime1">
              <a:rPr lang="en-US"/>
              <a:pPr>
                <a:defRPr/>
              </a:pPr>
              <a:t>1/31/2012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F241-C008-4535-A726-C7AE1AFF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5B3D6A-E27A-41F6-9B4E-C9AA719B41A0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D806EB9-47B8-4C9E-8A79-2094CCA9D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 Narrow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hl7.org/index.php?title=EHR_Interoperability_WG" TargetMode="External"/><Relationship Id="rId2" Type="http://schemas.openxmlformats.org/officeDocument/2006/relationships/hyperlink" Target="mailto:Stephen.Hufnagel@tma.osd.mi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152400" y="76200"/>
            <a:ext cx="8991600" cy="3200400"/>
          </a:xfrm>
        </p:spPr>
        <p:txBody>
          <a:bodyPr/>
          <a:lstStyle/>
          <a:p>
            <a:pPr eaLnBrk="1" hangingPunct="1"/>
            <a:r>
              <a:rPr lang="en-US" sz="3200" dirty="0"/>
              <a:t>EHR System Function </a:t>
            </a:r>
            <a:br>
              <a:rPr lang="en-US" sz="3200" dirty="0"/>
            </a:br>
            <a:r>
              <a:rPr lang="en-US" sz="3200" dirty="0"/>
              <a:t>and Information Model </a:t>
            </a:r>
            <a:br>
              <a:rPr lang="en-US" sz="3200" dirty="0"/>
            </a:br>
            <a:r>
              <a:rPr lang="en-US" sz="3200" dirty="0"/>
              <a:t>(EHR-S FIM is based on EHR-S FM R2.0)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br>
              <a:rPr lang="en-US" sz="3200" b="1" dirty="0" smtClean="0"/>
            </a:br>
            <a:r>
              <a:rPr lang="en-US" sz="3200" dirty="0">
                <a:solidFill>
                  <a:srgbClr val="0000CC"/>
                </a:solidFill>
              </a:rPr>
              <a:t>AS.4.1 </a:t>
            </a:r>
            <a:r>
              <a:rPr lang="en-US" sz="3200" dirty="0" smtClean="0">
                <a:solidFill>
                  <a:srgbClr val="0000CC"/>
                </a:solidFill>
              </a:rPr>
              <a:t>Manage </a:t>
            </a:r>
            <a:r>
              <a:rPr lang="en-US" sz="3200" dirty="0">
                <a:solidFill>
                  <a:srgbClr val="0000CC"/>
                </a:solidFill>
              </a:rPr>
              <a:t>Registry </a:t>
            </a:r>
            <a:r>
              <a:rPr lang="en-US" sz="3200" dirty="0" smtClean="0">
                <a:solidFill>
                  <a:srgbClr val="0000CC"/>
                </a:solidFill>
              </a:rPr>
              <a:t>Communication</a:t>
            </a:r>
            <a:br>
              <a:rPr lang="en-US" sz="3200" dirty="0" smtClean="0">
                <a:solidFill>
                  <a:srgbClr val="0000CC"/>
                </a:solidFill>
              </a:rPr>
            </a:br>
            <a:r>
              <a:rPr lang="en-US" sz="3200" dirty="0">
                <a:solidFill>
                  <a:srgbClr val="0000CC"/>
                </a:solidFill>
              </a:rPr>
              <a:t>aka S.1.1 in EHR-S FM R1.1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-1" y="3388093"/>
            <a:ext cx="9125575" cy="2772075"/>
          </a:xfrm>
        </p:spPr>
        <p:txBody>
          <a:bodyPr/>
          <a:lstStyle/>
          <a:p>
            <a:pPr eaLnBrk="1" hangingPunct="1"/>
            <a:r>
              <a:rPr lang="en-US" sz="3000" dirty="0" smtClean="0">
                <a:solidFill>
                  <a:srgbClr val="898989"/>
                </a:solidFill>
                <a:hlinkClick r:id="rId2"/>
              </a:rPr>
              <a:t>Stephen.Hufnagel@tma.osd.mil</a:t>
            </a:r>
            <a:r>
              <a:rPr lang="en-US" sz="3000" dirty="0" smtClean="0">
                <a:solidFill>
                  <a:srgbClr val="898989"/>
                </a:solidFill>
              </a:rPr>
              <a:t> , facilitator</a:t>
            </a:r>
          </a:p>
          <a:p>
            <a:pPr eaLnBrk="1" hangingPunct="1"/>
            <a:r>
              <a:rPr lang="en-US" sz="1800" dirty="0">
                <a:solidFill>
                  <a:srgbClr val="898989"/>
                </a:solidFill>
                <a:latin typeface="Arial Narrow" pitchFamily="34" charset="0"/>
                <a:hlinkClick r:id="rId3"/>
              </a:rPr>
              <a:t>http://wiki.hl7.org/index.php?title=EHR_Interoperability_WG</a:t>
            </a:r>
            <a:r>
              <a:rPr lang="en-US" sz="1800" dirty="0">
                <a:solidFill>
                  <a:srgbClr val="898989"/>
                </a:solidFill>
                <a:latin typeface="Arial Narrow" pitchFamily="34" charset="0"/>
              </a:rPr>
              <a:t>  - for most current version</a:t>
            </a:r>
          </a:p>
          <a:p>
            <a:pPr eaLnBrk="1" hangingPunct="1"/>
            <a:r>
              <a:rPr lang="en-US" sz="3000" dirty="0" smtClean="0">
                <a:solidFill>
                  <a:srgbClr val="898989"/>
                </a:solidFill>
              </a:rPr>
              <a:t>January </a:t>
            </a:r>
            <a:r>
              <a:rPr lang="en-US" sz="3000" dirty="0" smtClean="0">
                <a:solidFill>
                  <a:srgbClr val="898989"/>
                </a:solidFill>
              </a:rPr>
              <a:t>27, 2012 - original</a:t>
            </a:r>
          </a:p>
          <a:p>
            <a:pPr eaLnBrk="1" hangingPunct="1"/>
            <a:r>
              <a:rPr lang="en-US" sz="3000" dirty="0" smtClean="0">
                <a:solidFill>
                  <a:srgbClr val="898989"/>
                </a:solidFill>
              </a:rPr>
              <a:t>January 29, 2012 - last updated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>
              <a:defRPr/>
            </a:pPr>
            <a:fld id="{1E0288CD-4F2C-449B-AF58-49110641B3C3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DBFCCA51-7E5E-4B1D-BC0F-1BC7B06D981F}" type="slidenum">
              <a:rPr lang="en-US"/>
              <a:pPr>
                <a:defRPr/>
              </a:pPr>
              <a:t>1</a:t>
            </a:fld>
            <a:endParaRPr lang="en-US"/>
          </a:p>
        </p:txBody>
      </p:sp>
      <p:pic>
        <p:nvPicPr>
          <p:cNvPr id="14342" name="Picture 13" descr="HL7 International 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15913" y="16050"/>
            <a:ext cx="1109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Line 5"/>
          <p:cNvSpPr>
            <a:spLocks noChangeShapeType="1"/>
          </p:cNvSpPr>
          <p:nvPr/>
        </p:nvSpPr>
        <p:spPr bwMode="auto">
          <a:xfrm>
            <a:off x="461963" y="3276600"/>
            <a:ext cx="82962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Verb Hierarches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629400"/>
            <a:ext cx="2133600" cy="228600"/>
          </a:xfrm>
        </p:spPr>
        <p:txBody>
          <a:bodyPr/>
          <a:lstStyle/>
          <a:p>
            <a:pPr>
              <a:defRPr/>
            </a:pPr>
            <a:fld id="{B81788E4-D98E-4BAD-B4F6-60B9EF37E7B0}" type="datetime1">
              <a:rPr lang="en-US" smtClean="0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DRAFT WORKING DOCUMENT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28600"/>
          </a:xfrm>
        </p:spPr>
        <p:txBody>
          <a:bodyPr/>
          <a:lstStyle/>
          <a:p>
            <a:pPr>
              <a:defRPr/>
            </a:pPr>
            <a:fld id="{3DD54A6A-0F0E-4D61-8B34-8AFEBEED5A2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979200"/>
              </p:ext>
            </p:extLst>
          </p:nvPr>
        </p:nvGraphicFramePr>
        <p:xfrm>
          <a:off x="2" y="1219200"/>
          <a:ext cx="9143997" cy="488184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56803"/>
                <a:gridCol w="719595"/>
                <a:gridCol w="1076425"/>
                <a:gridCol w="750771"/>
                <a:gridCol w="712269"/>
                <a:gridCol w="737135"/>
                <a:gridCol w="838200"/>
                <a:gridCol w="914400"/>
                <a:gridCol w="762000"/>
                <a:gridCol w="685800"/>
                <a:gridCol w="990599"/>
              </a:tblGrid>
              <a:tr h="345479">
                <a:tc gridSpan="1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800" dirty="0">
                          <a:effectLst/>
                        </a:rPr>
                        <a:t>Manage (Data)</a:t>
                      </a:r>
                      <a:endParaRPr lang="en-US" sz="36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25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Capture</a:t>
                      </a:r>
                      <a:endParaRPr lang="en-US" sz="2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Maintain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Render</a:t>
                      </a:r>
                      <a:endParaRPr lang="en-US" sz="2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Exchange</a:t>
                      </a:r>
                      <a:endParaRPr lang="en-US" sz="2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effectLst/>
                        </a:rPr>
                        <a:t>Determine</a:t>
                      </a:r>
                      <a:endParaRPr lang="en-US" sz="2000" b="1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effectLst/>
                        </a:rPr>
                        <a:t>Manage-Data-Visibility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876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Auto-Populate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Enter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Import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Receive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Store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Update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Remove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Extract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Present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Transmit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Export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Import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Receive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Transmit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Analyze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Decide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De-Identify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Hide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Mask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Re-Identify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Unhide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Unmask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0938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Archive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Backup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Decrypt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Encrypt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Recover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Restore</a:t>
                      </a:r>
                      <a:endParaRPr lang="en-US" sz="14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Save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Annotate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Attest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Edit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Harmonize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Integrate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Link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Tag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Delete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Purge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7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9067800" cy="838200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endParaRPr lang="en-US" sz="2800" b="1" dirty="0">
              <a:solidFill>
                <a:srgbClr val="0000CC"/>
              </a:solidFill>
              <a:latin typeface="Arial Narrow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>
              <a:defRPr/>
            </a:pPr>
            <a:fld id="{0AE0901C-85C9-47E6-B6B1-6A00C64E8494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979990B5-52E7-47B4-8C9D-492A6DD6077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461963" y="990600"/>
            <a:ext cx="82962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" y="1273076"/>
            <a:ext cx="9067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 Narrow" pitchFamily="34" charset="0"/>
              </a:rPr>
              <a:t>Statement</a:t>
            </a:r>
            <a:r>
              <a:rPr lang="en-US" sz="2000" dirty="0">
                <a:latin typeface="Arial Narrow" pitchFamily="34" charset="0"/>
              </a:rPr>
              <a:t>: </a:t>
            </a:r>
            <a:r>
              <a:rPr lang="en-US" sz="2000" b="1" dirty="0" smtClean="0">
                <a:solidFill>
                  <a:srgbClr val="0000CC"/>
                </a:solidFill>
                <a:latin typeface="Arial Narrow" pitchFamily="34" charset="0"/>
              </a:rPr>
              <a:t>The purpose of this function is to </a:t>
            </a:r>
            <a:r>
              <a:rPr lang="en-US" sz="2000" dirty="0" smtClean="0">
                <a:latin typeface="Arial Narrow" pitchFamily="34" charset="0"/>
              </a:rPr>
              <a:t>enable </a:t>
            </a:r>
            <a:r>
              <a:rPr lang="en-US" sz="2000" dirty="0">
                <a:latin typeface="Arial Narrow" pitchFamily="34" charset="0"/>
              </a:rPr>
              <a:t>the exchange of structured demographic and clinical information with registries (e.g., local disease-specific, </a:t>
            </a:r>
            <a:r>
              <a:rPr lang="en-US" sz="2000" dirty="0" err="1">
                <a:latin typeface="Arial Narrow" pitchFamily="34" charset="0"/>
              </a:rPr>
              <a:t>notifiable</a:t>
            </a:r>
            <a:r>
              <a:rPr lang="en-US" sz="2000" dirty="0">
                <a:latin typeface="Arial Narrow" pitchFamily="34" charset="0"/>
              </a:rPr>
              <a:t>, patient, provider, organization, and health services registries) for patient monitoring and subsequent epidemiological analysis</a:t>
            </a:r>
            <a:r>
              <a:rPr lang="en-US" sz="2000" dirty="0" smtClean="0">
                <a:latin typeface="Arial Narrow" pitchFamily="34" charset="0"/>
              </a:rPr>
              <a:t>.</a:t>
            </a:r>
          </a:p>
          <a:p>
            <a:endParaRPr lang="en-US" sz="2000" b="1" dirty="0" smtClean="0">
              <a:latin typeface="Arial Narrow" pitchFamily="34" charset="0"/>
            </a:endParaRPr>
          </a:p>
          <a:p>
            <a:r>
              <a:rPr lang="en-US" sz="2000" b="1" dirty="0" smtClean="0">
                <a:latin typeface="Arial Narrow" pitchFamily="34" charset="0"/>
              </a:rPr>
              <a:t>Description</a:t>
            </a:r>
            <a:r>
              <a:rPr lang="en-US" sz="2000" dirty="0">
                <a:latin typeface="Arial Narrow" pitchFamily="34" charset="0"/>
              </a:rPr>
              <a:t>: The system can provide for automated or user-initiated exchange of individuals' health information to disease-specific registries or other </a:t>
            </a:r>
            <a:r>
              <a:rPr lang="en-US" sz="2000" dirty="0" err="1">
                <a:latin typeface="Arial Narrow" pitchFamily="34" charset="0"/>
              </a:rPr>
              <a:t>notifiable</a:t>
            </a:r>
            <a:r>
              <a:rPr lang="en-US" sz="2000" dirty="0">
                <a:latin typeface="Arial Narrow" pitchFamily="34" charset="0"/>
              </a:rPr>
              <a:t> registries (such as immunization registries).  These exchanges should use standard data transfer protocols or messages. The systems should allow for updating and configuration of communication with new registries</a:t>
            </a:r>
            <a:r>
              <a:rPr lang="en-US" sz="2000" dirty="0" smtClean="0">
                <a:latin typeface="Arial Narrow" pitchFamily="34" charset="0"/>
              </a:rPr>
              <a:t>.</a:t>
            </a:r>
          </a:p>
          <a:p>
            <a:endParaRPr lang="en-US" sz="2000" b="1" dirty="0" smtClean="0">
              <a:solidFill>
                <a:srgbClr val="0000CC"/>
              </a:solidFill>
              <a:latin typeface="Arial Narrow" pitchFamily="34" charset="0"/>
            </a:endParaRPr>
          </a:p>
          <a:p>
            <a:r>
              <a:rPr lang="en-US" sz="2000" b="1" dirty="0" smtClean="0">
                <a:solidFill>
                  <a:srgbClr val="0000CC"/>
                </a:solidFill>
                <a:latin typeface="Arial Narrow" pitchFamily="34" charset="0"/>
              </a:rPr>
              <a:t>Example</a:t>
            </a:r>
            <a:r>
              <a:rPr lang="en-US" sz="2000" dirty="0">
                <a:solidFill>
                  <a:srgbClr val="0000CC"/>
                </a:solidFill>
                <a:latin typeface="Arial Narrow" pitchFamily="34" charset="0"/>
              </a:rPr>
              <a:t>: </a:t>
            </a:r>
            <a:r>
              <a:rPr lang="en-US" sz="2000" dirty="0" smtClean="0">
                <a:solidFill>
                  <a:srgbClr val="0000CC"/>
                </a:solidFill>
                <a:latin typeface="Arial Narrow" pitchFamily="34" charset="0"/>
              </a:rPr>
              <a:t>(Notional Scenario</a:t>
            </a:r>
            <a:r>
              <a:rPr lang="en-US" sz="2000" dirty="0">
                <a:solidFill>
                  <a:srgbClr val="0000CC"/>
                </a:solidFill>
                <a:latin typeface="Arial Narrow" pitchFamily="34" charset="0"/>
              </a:rPr>
              <a:t>) During an encounter, clinicians manage </a:t>
            </a:r>
            <a:r>
              <a:rPr lang="en-US" sz="2000" dirty="0" smtClean="0">
                <a:solidFill>
                  <a:srgbClr val="0000CC"/>
                </a:solidFill>
                <a:latin typeface="Arial Narrow" pitchFamily="34" charset="0"/>
              </a:rPr>
              <a:t>registry information, including patient, provider organization, demographic information, disease specific clinical and epidemiological information. The EHR system  tags information, which has been reviewed by clinicians. </a:t>
            </a:r>
            <a:endParaRPr lang="en-US" sz="2000" dirty="0">
              <a:solidFill>
                <a:srgbClr val="0000CC"/>
              </a:solidFill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38955" y="6488668"/>
            <a:ext cx="3200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: delete, </a:t>
            </a:r>
            <a:r>
              <a:rPr lang="en-US" dirty="0" smtClean="0">
                <a:solidFill>
                  <a:srgbClr val="0000CC"/>
                </a:solidFill>
              </a:rPr>
              <a:t>Blue</a:t>
            </a:r>
            <a:r>
              <a:rPr lang="en-US" dirty="0" smtClean="0"/>
              <a:t>: insert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0" y="6553200"/>
            <a:ext cx="2133600" cy="365125"/>
          </a:xfrm>
        </p:spPr>
        <p:txBody>
          <a:bodyPr/>
          <a:lstStyle/>
          <a:p>
            <a:pPr>
              <a:defRPr/>
            </a:pPr>
            <a:fld id="{9AA5803A-C54C-45CF-9D31-DD3EF279C821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19AC79AF-36C2-4145-B24E-A7377A790B8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>
                <a:latin typeface="Arial Narrow" pitchFamily="34" charset="0"/>
              </a:rPr>
              <a:t>Requirements / Conformance Criteria </a:t>
            </a: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6200" y="914400"/>
            <a:ext cx="9067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Arial Narrow" pitchFamily="34" charset="0"/>
              </a:rPr>
              <a:t>1. </a:t>
            </a:r>
            <a:r>
              <a:rPr lang="en-US" dirty="0">
                <a:latin typeface="Arial Narrow" pitchFamily="34" charset="0"/>
              </a:rPr>
              <a:t>The system SHOULD provide the ability to exchange structured demographic and clinical information with registries (e.g., local, disease-specific, </a:t>
            </a:r>
            <a:r>
              <a:rPr lang="en-US" dirty="0" err="1">
                <a:latin typeface="Arial Narrow" pitchFamily="34" charset="0"/>
              </a:rPr>
              <a:t>notifiable</a:t>
            </a:r>
            <a:r>
              <a:rPr lang="en-US" dirty="0">
                <a:latin typeface="Arial Narrow" pitchFamily="34" charset="0"/>
              </a:rPr>
              <a:t>,  patient, provider, organization, or health services registries).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 Narrow" pitchFamily="34" charset="0"/>
              </a:rPr>
              <a:t>The system MAY provide the ability to render and tag registry information as reviewed and the information's related assessment of validity or applicability for clinical, financial or administrative activities.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 Narrow" pitchFamily="34" charset="0"/>
              </a:rPr>
              <a:t>The system SHOULD  provide the ability to maintain information received from registries (e.g., local, disease-specific, </a:t>
            </a:r>
            <a:r>
              <a:rPr lang="en-US" dirty="0" err="1">
                <a:latin typeface="Arial Narrow" pitchFamily="34" charset="0"/>
              </a:rPr>
              <a:t>notifiable</a:t>
            </a:r>
            <a:r>
              <a:rPr lang="en-US" dirty="0">
                <a:latin typeface="Arial Narrow" pitchFamily="34" charset="0"/>
              </a:rPr>
              <a:t>,  patient, provider, organization, or health services registries).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  <a:latin typeface="Arial Narrow" pitchFamily="34" charset="0"/>
              </a:rPr>
              <a:t>2. </a:t>
            </a:r>
            <a:r>
              <a:rPr lang="en-US" dirty="0">
                <a:latin typeface="Arial Narrow" pitchFamily="34" charset="0"/>
              </a:rPr>
              <a:t>The system MAY  provide the ability to receive structured demographic and clinical information from registries.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 Narrow" pitchFamily="34" charset="0"/>
              </a:rPr>
              <a:t>The system SHOULD provide the ability to harmonize system information with registry information.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8955" y="6488668"/>
            <a:ext cx="3200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: delete, </a:t>
            </a:r>
            <a:r>
              <a:rPr lang="en-US" dirty="0" smtClean="0">
                <a:solidFill>
                  <a:srgbClr val="0000CC"/>
                </a:solidFill>
              </a:rPr>
              <a:t>Blue</a:t>
            </a:r>
            <a:r>
              <a:rPr lang="en-US" dirty="0" smtClean="0"/>
              <a:t>: insert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>
                <a:latin typeface="Arial Narrow" pitchFamily="34" charset="0"/>
              </a:rPr>
              <a:t>Activity Model </a:t>
            </a:r>
            <a:endParaRPr lang="en-US" sz="2800" b="1" dirty="0" smtClean="0">
              <a:solidFill>
                <a:srgbClr val="0000CC"/>
              </a:solidFill>
              <a:latin typeface="Arial Narrow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0" y="6629400"/>
            <a:ext cx="2133600" cy="228600"/>
          </a:xfrm>
        </p:spPr>
        <p:txBody>
          <a:bodyPr/>
          <a:lstStyle/>
          <a:p>
            <a:pPr>
              <a:defRPr/>
            </a:pPr>
            <a:fld id="{0AE0901C-85C9-47E6-B6B1-6A00C64E8494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28600"/>
          </a:xfrm>
        </p:spPr>
        <p:txBody>
          <a:bodyPr/>
          <a:lstStyle/>
          <a:p>
            <a:pPr>
              <a:defRPr/>
            </a:pPr>
            <a:fld id="{979990B5-52E7-47B4-8C9D-492A6DD6077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18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/>
              <a:t>Conceptual Information Model (CIM)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>
              <a:defRPr/>
            </a:pPr>
            <a:fld id="{6BD98FEB-5F35-4773-8716-8B508CF9F68C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0B9465D5-9439-49AB-BB2B-103200E6A02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/>
              <a:t>Conceptual Data Model (CDM)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pPr>
              <a:defRPr/>
            </a:pPr>
            <a:fld id="{6BD98FEB-5F35-4773-8716-8B508CF9F68C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DRAFT WORKING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0B9465D5-9439-49AB-BB2B-103200E6A02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4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0" y="6629400"/>
            <a:ext cx="2133600" cy="228600"/>
          </a:xfrm>
        </p:spPr>
        <p:txBody>
          <a:bodyPr/>
          <a:lstStyle/>
          <a:p>
            <a:pPr>
              <a:defRPr/>
            </a:pPr>
            <a:fld id="{9AA5803A-C54C-45CF-9D31-DD3EF279C821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12725"/>
          </a:xfrm>
        </p:spPr>
        <p:txBody>
          <a:bodyPr/>
          <a:lstStyle/>
          <a:p>
            <a:pPr>
              <a:defRPr/>
            </a:pPr>
            <a:fld id="{19AC79AF-36C2-4145-B24E-A7377A790B8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8075"/>
            <a:ext cx="91440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>
                <a:latin typeface="Arial Narrow" pitchFamily="34" charset="0"/>
              </a:rPr>
              <a:t>Requirements-Traceability to Activities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0076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0" y="6629400"/>
            <a:ext cx="2133600" cy="228600"/>
          </a:xfrm>
        </p:spPr>
        <p:txBody>
          <a:bodyPr/>
          <a:lstStyle/>
          <a:p>
            <a:pPr>
              <a:defRPr/>
            </a:pPr>
            <a:fld id="{9AA5803A-C54C-45CF-9D31-DD3EF279C821}" type="datetime1">
              <a:rPr lang="en-US"/>
              <a:pPr>
                <a:defRPr/>
              </a:pPr>
              <a:t>1/31/2012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US" dirty="0"/>
              <a:t>DRAFT WORKING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629400"/>
            <a:ext cx="2133600" cy="212725"/>
          </a:xfrm>
        </p:spPr>
        <p:txBody>
          <a:bodyPr/>
          <a:lstStyle/>
          <a:p>
            <a:pPr>
              <a:defRPr/>
            </a:pPr>
            <a:fld id="{19AC79AF-36C2-4145-B24E-A7377A790B8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b="1" dirty="0" smtClean="0">
                <a:latin typeface="Arial Narrow" pitchFamily="34" charset="0"/>
              </a:rPr>
              <a:t>Requirements-Traceability to Data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795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0" y="57750"/>
            <a:ext cx="9144000" cy="74114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0000CC"/>
                </a:solidFill>
              </a:rPr>
              <a:t>AS.4.1 Manage Registry Communication</a:t>
            </a:r>
            <a:r>
              <a:rPr lang="en-US" sz="2800" dirty="0">
                <a:latin typeface="Arial Narrow" pitchFamily="34" charset="0"/>
              </a:rPr>
              <a:t/>
            </a:r>
            <a:br>
              <a:rPr lang="en-US" sz="2800" dirty="0">
                <a:latin typeface="Arial Narrow" pitchFamily="34" charset="0"/>
              </a:rPr>
            </a:br>
            <a:r>
              <a:rPr lang="en-US" sz="2800" dirty="0" smtClean="0">
                <a:latin typeface="Arial Narrow" pitchFamily="34" charset="0"/>
              </a:rPr>
              <a:t>See Also “</a:t>
            </a:r>
            <a:r>
              <a:rPr lang="en-US" sz="2800" b="1" dirty="0" smtClean="0">
                <a:latin typeface="Arial Narrow" pitchFamily="34" charset="0"/>
              </a:rPr>
              <a:t>Dependencies”</a:t>
            </a:r>
            <a:endParaRPr lang="en-US" sz="2000" b="1" dirty="0" smtClean="0">
              <a:latin typeface="Arial Narrow" pitchFamily="34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457200" y="1068404"/>
            <a:ext cx="8229600" cy="532277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 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dirty="0" smtClean="0">
                <a:latin typeface="Arial Narrow" pitchFamily="34" charset="0"/>
              </a:rPr>
              <a:t>OVERARCHING</a:t>
            </a:r>
            <a:r>
              <a:rPr lang="en-US" sz="2000" dirty="0" smtClean="0">
                <a:latin typeface="Arial Narrow" pitchFamily="34" charset="0"/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latin typeface="Arial Narrow" pitchFamily="34" charset="0"/>
              </a:rPr>
              <a:t>Trust Infrastructure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>
                <a:latin typeface="Arial Narrow" pitchFamily="34" charset="0"/>
              </a:rPr>
              <a:t>Record 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6303</TotalTime>
  <Words>455</Words>
  <Application>Microsoft Office PowerPoint</Application>
  <PresentationFormat>On-screen Show (4:3)</PresentationFormat>
  <Paragraphs>105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EHR System Function  and Information Model  (EHR-S FIM is based on EHR-S FM R2.0)   AS.4.1 Manage Registry Communication aka S.1.1 in EHR-S FM R1.1</vt:lpstr>
      <vt:lpstr>AS.4.1 Manage Registry Communication</vt:lpstr>
      <vt:lpstr>AS.4.1 Manage Registry Communication Requirements / Conformance Criteria </vt:lpstr>
      <vt:lpstr>AS.4.1 Manage Registry Communication Activity Model </vt:lpstr>
      <vt:lpstr>AS.4.1 Manage Registry Communication Conceptual Information Model (CIM)</vt:lpstr>
      <vt:lpstr>AS.4.1 Manage Registry Communication Conceptual Data Model (CDM)</vt:lpstr>
      <vt:lpstr>AS.4.1 Manage Registry Communication Requirements-Traceability to Activities </vt:lpstr>
      <vt:lpstr>AS.4.1 Manage Registry Communication Requirements-Traceability to Data </vt:lpstr>
      <vt:lpstr>AS.4.1 Manage Registry Communication See Also “Dependencies”</vt:lpstr>
      <vt:lpstr>Action Verb Hierarches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Hufnagel</dc:creator>
  <cp:lastModifiedBy>Steve Hufnagel</cp:lastModifiedBy>
  <cp:revision>192</cp:revision>
  <dcterms:created xsi:type="dcterms:W3CDTF">2011-11-03T13:07:09Z</dcterms:created>
  <dcterms:modified xsi:type="dcterms:W3CDTF">2012-01-31T17:36:37Z</dcterms:modified>
</cp:coreProperties>
</file>