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74" r:id="rId6"/>
    <p:sldId id="263" r:id="rId7"/>
    <p:sldId id="259" r:id="rId8"/>
    <p:sldId id="267" r:id="rId9"/>
    <p:sldId id="269" r:id="rId10"/>
    <p:sldId id="272" r:id="rId11"/>
    <p:sldId id="273" r:id="rId12"/>
    <p:sldId id="276" r:id="rId13"/>
    <p:sldId id="265" r:id="rId14"/>
    <p:sldId id="266" r:id="rId15"/>
    <p:sldId id="275" r:id="rId16"/>
    <p:sldId id="260" r:id="rId17"/>
    <p:sldId id="261" r:id="rId18"/>
    <p:sldId id="270" r:id="rId19"/>
    <p:sldId id="271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4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3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3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7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4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6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8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9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E0B92-C705-485C-A96F-112415671F88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B70B-3B04-480E-B39F-9F651DCE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uild.fhir.org/conceptmap.html" TargetMode="External"/><Relationship Id="rId2" Type="http://schemas.openxmlformats.org/officeDocument/2006/relationships/hyperlink" Target="http://build.fhir.org/activitydefinition.html#resource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LIVD on FHIR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Draft Discussion</a:t>
            </a:r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JANENE: WE ARE ON A SEPARATE PHONE LINE:</a:t>
            </a:r>
          </a:p>
          <a:p>
            <a:r>
              <a:rPr lang="en-US" b="1" dirty="0"/>
              <a:t>+1 770 6579270  passcode: 398652#</a:t>
            </a:r>
          </a:p>
        </p:txBody>
      </p:sp>
    </p:spTree>
    <p:extLst>
      <p:ext uri="{BB962C8B-B14F-4D97-AF65-F5344CB8AC3E}">
        <p14:creationId xmlns:p14="http://schemas.microsoft.com/office/powerpoint/2010/main" val="1739707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Data Model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4560" y="1503440"/>
            <a:ext cx="1539631" cy="1047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IVD Test Code</a:t>
            </a:r>
          </a:p>
        </p:txBody>
      </p:sp>
      <p:sp>
        <p:nvSpPr>
          <p:cNvPr id="5" name="Rectangle 4"/>
          <p:cNvSpPr/>
          <p:nvPr/>
        </p:nvSpPr>
        <p:spPr>
          <a:xfrm>
            <a:off x="8149500" y="1503440"/>
            <a:ext cx="1539631" cy="1047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LOINC</a:t>
            </a:r>
          </a:p>
        </p:txBody>
      </p:sp>
      <p:sp>
        <p:nvSpPr>
          <p:cNvPr id="6" name="Rectangle 5"/>
          <p:cNvSpPr/>
          <p:nvPr/>
        </p:nvSpPr>
        <p:spPr>
          <a:xfrm>
            <a:off x="6734919" y="2550701"/>
            <a:ext cx="37057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dirty="0"/>
              <a:t>LOINC Code</a:t>
            </a:r>
          </a:p>
          <a:p>
            <a:pPr lvl="3"/>
            <a:r>
              <a:rPr lang="en-US" dirty="0"/>
              <a:t>LOINC Long Name</a:t>
            </a:r>
          </a:p>
          <a:p>
            <a:pPr lvl="3"/>
            <a:r>
              <a:rPr lang="en-US" dirty="0"/>
              <a:t>Component</a:t>
            </a:r>
          </a:p>
          <a:p>
            <a:pPr lvl="3"/>
            <a:r>
              <a:rPr lang="en-US" dirty="0"/>
              <a:t>Property</a:t>
            </a:r>
          </a:p>
          <a:p>
            <a:pPr lvl="3"/>
            <a:r>
              <a:rPr lang="en-US" dirty="0"/>
              <a:t>Time</a:t>
            </a:r>
          </a:p>
          <a:p>
            <a:pPr lvl="3"/>
            <a:r>
              <a:rPr lang="en-US" dirty="0"/>
              <a:t>System</a:t>
            </a:r>
          </a:p>
          <a:p>
            <a:pPr lvl="3"/>
            <a:r>
              <a:rPr lang="en-US" dirty="0"/>
              <a:t>Scale</a:t>
            </a:r>
          </a:p>
          <a:p>
            <a:pPr lvl="3"/>
            <a:r>
              <a:rPr lang="en-US" dirty="0"/>
              <a:t>Method</a:t>
            </a:r>
          </a:p>
        </p:txBody>
      </p:sp>
      <p:sp>
        <p:nvSpPr>
          <p:cNvPr id="7" name="Rectangle 6"/>
          <p:cNvSpPr/>
          <p:nvPr/>
        </p:nvSpPr>
        <p:spPr>
          <a:xfrm>
            <a:off x="192007" y="2614867"/>
            <a:ext cx="34811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/>
              <a:t>Vendor Analyte Code</a:t>
            </a:r>
          </a:p>
          <a:p>
            <a:pPr lvl="2"/>
            <a:r>
              <a:rPr lang="en-US" dirty="0"/>
              <a:t>Vendor Analyte Name</a:t>
            </a:r>
          </a:p>
          <a:p>
            <a:pPr lvl="2"/>
            <a:r>
              <a:rPr lang="en-US" dirty="0"/>
              <a:t>Vendor Reference ID</a:t>
            </a:r>
          </a:p>
        </p:txBody>
      </p:sp>
      <p:sp>
        <p:nvSpPr>
          <p:cNvPr id="8" name="Rectangle 7"/>
          <p:cNvSpPr/>
          <p:nvPr/>
        </p:nvSpPr>
        <p:spPr>
          <a:xfrm>
            <a:off x="2808459" y="2027070"/>
            <a:ext cx="45957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dirty="0"/>
              <a:t>Vendor Specimen Description</a:t>
            </a:r>
          </a:p>
          <a:p>
            <a:pPr lvl="3"/>
            <a:r>
              <a:rPr lang="en-US" dirty="0"/>
              <a:t>Vendor Result Description</a:t>
            </a:r>
          </a:p>
          <a:p>
            <a:pPr lvl="3"/>
            <a:r>
              <a:rPr lang="en-US" dirty="0"/>
              <a:t>Vendor Comment</a:t>
            </a:r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2724191" y="2027071"/>
            <a:ext cx="54253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73484" y="172100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0:N</a:t>
            </a:r>
          </a:p>
        </p:txBody>
      </p:sp>
    </p:spTree>
    <p:extLst>
      <p:ext uri="{BB962C8B-B14F-4D97-AF65-F5344CB8AC3E}">
        <p14:creationId xmlns:p14="http://schemas.microsoft.com/office/powerpoint/2010/main" val="839118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ConceptMap</a:t>
            </a:r>
            <a:r>
              <a:rPr lang="en-US" dirty="0"/>
              <a:t> - LIVD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ConceptMap.identifier</a:t>
            </a:r>
            <a:r>
              <a:rPr lang="en-US" dirty="0"/>
              <a:t> </a:t>
            </a:r>
          </a:p>
          <a:p>
            <a:r>
              <a:rPr lang="en-US" dirty="0" err="1"/>
              <a:t>ConceptMap.status</a:t>
            </a:r>
            <a:endParaRPr lang="en-US" dirty="0"/>
          </a:p>
          <a:p>
            <a:r>
              <a:rPr lang="en-US" dirty="0" err="1"/>
              <a:t>ConceptMap.source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ConceptMap.target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ConceptMap.group.source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ConceptMap.group.sourceVersion</a:t>
            </a:r>
            <a:endParaRPr lang="en-US" dirty="0"/>
          </a:p>
          <a:p>
            <a:r>
              <a:rPr lang="en-US" dirty="0" err="1"/>
              <a:t>ConceptMap.group.target</a:t>
            </a:r>
            <a:endParaRPr lang="en-US" dirty="0"/>
          </a:p>
          <a:p>
            <a:r>
              <a:rPr lang="en-US" dirty="0" err="1"/>
              <a:t>ConceptMap.group.targetVersion</a:t>
            </a:r>
            <a:endParaRPr lang="en-US" dirty="0"/>
          </a:p>
          <a:p>
            <a:r>
              <a:rPr lang="en-US" dirty="0" err="1"/>
              <a:t>ConceptMap.group.element.code</a:t>
            </a:r>
            <a:endParaRPr lang="en-US" dirty="0"/>
          </a:p>
          <a:p>
            <a:r>
              <a:rPr lang="en-US" dirty="0" err="1"/>
              <a:t>ConceptMap.group.element.target.code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EXT:ConceptMap.group.element.target.dependsOn.criterionType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EXT:ConceptMap.group.element.target.dependsOn.criterion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Not necessary at the moment, maybe future.</a:t>
            </a:r>
          </a:p>
          <a:p>
            <a:r>
              <a:rPr lang="en-US" dirty="0">
                <a:solidFill>
                  <a:srgbClr val="FF0000"/>
                </a:solidFill>
              </a:rPr>
              <a:t>Set to active.</a:t>
            </a:r>
          </a:p>
          <a:p>
            <a:r>
              <a:rPr lang="en-US" dirty="0">
                <a:solidFill>
                  <a:srgbClr val="FF0000"/>
                </a:solidFill>
              </a:rPr>
              <a:t>Not necessary at the moment since it is contained for the foreseeable future.  Maybe in the future.</a:t>
            </a:r>
          </a:p>
          <a:p>
            <a:r>
              <a:rPr lang="en-US" dirty="0">
                <a:solidFill>
                  <a:srgbClr val="FF0000"/>
                </a:solidFill>
              </a:rPr>
              <a:t>Not necessary at the moment since it is contained for the foreseeable future.  Maybe in the future.</a:t>
            </a:r>
          </a:p>
          <a:p>
            <a:r>
              <a:rPr lang="en-US" dirty="0"/>
              <a:t>URI to the code system that contains the vendor’s IVD Test Codes</a:t>
            </a:r>
          </a:p>
          <a:p>
            <a:r>
              <a:rPr lang="en-US" dirty="0"/>
              <a:t>Version of the vendor’s code system</a:t>
            </a:r>
          </a:p>
          <a:p>
            <a:r>
              <a:rPr lang="en-US" dirty="0"/>
              <a:t>URI to the LOINC code system</a:t>
            </a:r>
          </a:p>
          <a:p>
            <a:r>
              <a:rPr lang="en-US" dirty="0"/>
              <a:t>Version of LOINC</a:t>
            </a:r>
          </a:p>
          <a:p>
            <a:r>
              <a:rPr lang="en-US" dirty="0"/>
              <a:t>Vendor Analyte Code</a:t>
            </a:r>
          </a:p>
          <a:p>
            <a:r>
              <a:rPr lang="en-US" dirty="0"/>
              <a:t>LOINC Code</a:t>
            </a:r>
          </a:p>
          <a:p>
            <a:r>
              <a:rPr lang="en-US" dirty="0"/>
              <a:t>Values: Vendor Specimen Description, Vendor Result Description, Vendor Comment</a:t>
            </a:r>
          </a:p>
          <a:p>
            <a:r>
              <a:rPr lang="en-US" dirty="0"/>
              <a:t>The actual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55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IVD Analyte</a:t>
            </a:r>
          </a:p>
          <a:p>
            <a:pPr lvl="1"/>
            <a:r>
              <a:rPr lang="en-US" dirty="0" err="1"/>
              <a:t>CodeSystem.uri</a:t>
            </a:r>
            <a:endParaRPr lang="en-US" dirty="0"/>
          </a:p>
          <a:p>
            <a:pPr lvl="1"/>
            <a:r>
              <a:rPr lang="en-US" dirty="0" err="1"/>
              <a:t>CodeSystem.version</a:t>
            </a:r>
            <a:endParaRPr lang="en-US" dirty="0"/>
          </a:p>
          <a:p>
            <a:pPr lvl="1"/>
            <a:r>
              <a:rPr lang="en-US" dirty="0" err="1"/>
              <a:t>CodeSystem</a:t>
            </a:r>
            <a:r>
              <a:rPr lang="en-US" dirty="0"/>
              <a:t>….Various others perhaps</a:t>
            </a:r>
          </a:p>
          <a:p>
            <a:pPr lvl="1"/>
            <a:r>
              <a:rPr lang="en-US" dirty="0" err="1"/>
              <a:t>CodeSystem.concept.code</a:t>
            </a:r>
            <a:r>
              <a:rPr lang="en-US" dirty="0"/>
              <a:t> = Vendor Analyte Code</a:t>
            </a:r>
          </a:p>
          <a:p>
            <a:pPr lvl="1"/>
            <a:r>
              <a:rPr lang="en-US" dirty="0" err="1"/>
              <a:t>CodeSystem.concept.display</a:t>
            </a:r>
            <a:r>
              <a:rPr lang="en-US" dirty="0"/>
              <a:t> = Vendor Analyte Name</a:t>
            </a:r>
          </a:p>
          <a:p>
            <a:pPr lvl="1"/>
            <a:r>
              <a:rPr lang="en-US" dirty="0" err="1"/>
              <a:t>CodeSystem.concept.designation.use</a:t>
            </a:r>
            <a:r>
              <a:rPr lang="en-US" dirty="0"/>
              <a:t> = “Vendor Reference ID”</a:t>
            </a:r>
          </a:p>
          <a:p>
            <a:pPr lvl="1"/>
            <a:r>
              <a:rPr lang="en-US" dirty="0" err="1"/>
              <a:t>CodeSystem.concept.designation.value</a:t>
            </a:r>
            <a:r>
              <a:rPr lang="en-US" dirty="0"/>
              <a:t> = the value of the vendor reference ID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LOINC (Get this from elsewhere as probably already done – just need to profile if down further)</a:t>
            </a:r>
          </a:p>
          <a:p>
            <a:pPr lvl="1"/>
            <a:r>
              <a:rPr lang="en-US" sz="2800" dirty="0" err="1"/>
              <a:t>CodeSystem.uri</a:t>
            </a:r>
            <a:endParaRPr lang="en-US" sz="2800" dirty="0"/>
          </a:p>
          <a:p>
            <a:pPr lvl="1"/>
            <a:r>
              <a:rPr lang="en-US" sz="2800" dirty="0" err="1"/>
              <a:t>CodeSystem.version</a:t>
            </a:r>
            <a:endParaRPr lang="en-US" sz="2800" dirty="0"/>
          </a:p>
          <a:p>
            <a:pPr lvl="1"/>
            <a:r>
              <a:rPr lang="en-US" sz="2800" dirty="0" err="1"/>
              <a:t>CodeSystem</a:t>
            </a:r>
            <a:r>
              <a:rPr lang="en-US" sz="2800" dirty="0"/>
              <a:t>…Various others perhaps</a:t>
            </a:r>
          </a:p>
          <a:p>
            <a:pPr lvl="1"/>
            <a:r>
              <a:rPr lang="en-US" sz="2800" dirty="0" err="1"/>
              <a:t>CodeSystem.concept.code</a:t>
            </a:r>
            <a:r>
              <a:rPr lang="en-US" sz="2800" dirty="0"/>
              <a:t> = LOINC Code</a:t>
            </a:r>
          </a:p>
          <a:p>
            <a:pPr lvl="1"/>
            <a:r>
              <a:rPr lang="en-US" sz="2800" dirty="0" err="1"/>
              <a:t>CodeSystem.concept.display</a:t>
            </a:r>
            <a:r>
              <a:rPr lang="en-US" sz="2800" dirty="0"/>
              <a:t> = LOINC Long Name</a:t>
            </a:r>
          </a:p>
          <a:p>
            <a:pPr lvl="1"/>
            <a:r>
              <a:rPr lang="en-US" sz="2800" dirty="0" err="1"/>
              <a:t>CodeSystem.concept.property</a:t>
            </a: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(this likely already is profiled for LOINC)</a:t>
            </a:r>
          </a:p>
          <a:p>
            <a:pPr lvl="2"/>
            <a:r>
              <a:rPr lang="en-US" sz="2400" dirty="0"/>
              <a:t>Component</a:t>
            </a:r>
          </a:p>
          <a:p>
            <a:pPr lvl="2"/>
            <a:r>
              <a:rPr lang="en-US" sz="2400" dirty="0"/>
              <a:t>Property</a:t>
            </a:r>
          </a:p>
          <a:p>
            <a:pPr lvl="2"/>
            <a:r>
              <a:rPr lang="en-US" sz="2400" dirty="0"/>
              <a:t>Time</a:t>
            </a:r>
          </a:p>
          <a:p>
            <a:pPr lvl="2"/>
            <a:r>
              <a:rPr lang="en-US" sz="2400" dirty="0"/>
              <a:t>System</a:t>
            </a:r>
          </a:p>
          <a:p>
            <a:pPr lvl="2"/>
            <a:r>
              <a:rPr lang="en-US" sz="2400" dirty="0"/>
              <a:t>Scale</a:t>
            </a:r>
          </a:p>
          <a:p>
            <a:pPr lvl="2"/>
            <a:r>
              <a:rPr lang="en-US" sz="2400" dirty="0"/>
              <a:t>Method</a:t>
            </a:r>
          </a:p>
          <a:p>
            <a:pPr lvl="2"/>
            <a:r>
              <a:rPr lang="en-US" sz="2400" dirty="0"/>
              <a:t>http://build.fhir.org/loinc.html</a:t>
            </a:r>
          </a:p>
        </p:txBody>
      </p:sp>
    </p:spTree>
    <p:extLst>
      <p:ext uri="{BB962C8B-B14F-4D97-AF65-F5344CB8AC3E}">
        <p14:creationId xmlns:p14="http://schemas.microsoft.com/office/powerpoint/2010/main" val="111890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Considerations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constraints from whitepaper where 0..1 or 0..* become “RE”.</a:t>
            </a:r>
          </a:p>
          <a:p>
            <a:r>
              <a:rPr lang="en-US" dirty="0"/>
              <a:t>Bind </a:t>
            </a:r>
            <a:r>
              <a:rPr lang="en-US" dirty="0" err="1"/>
              <a:t>ActivityDefinition.mappingReference</a:t>
            </a:r>
            <a:r>
              <a:rPr lang="en-US" dirty="0"/>
              <a:t> (</a:t>
            </a:r>
            <a:r>
              <a:rPr lang="en-US" dirty="0" err="1"/>
              <a:t>ActivityDefinition.identifier</a:t>
            </a:r>
            <a:r>
              <a:rPr lang="en-US" dirty="0"/>
              <a:t>) to LOINC</a:t>
            </a:r>
          </a:p>
          <a:p>
            <a:r>
              <a:rPr lang="en-US" dirty="0"/>
              <a:t>Do we need a bundle/composition/something to tie the entire “catalog” together?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1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Guide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87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Slides not used for now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1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IVD Test Result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IVD Test Result</a:t>
            </a:r>
          </a:p>
          <a:p>
            <a:pPr lvl="1"/>
            <a:r>
              <a:rPr lang="en-US" dirty="0"/>
              <a:t>Vendor Analyte Code</a:t>
            </a:r>
          </a:p>
          <a:p>
            <a:pPr lvl="1"/>
            <a:r>
              <a:rPr lang="en-US" dirty="0"/>
              <a:t>Vendor Analyte Name</a:t>
            </a:r>
          </a:p>
          <a:p>
            <a:pPr lvl="1"/>
            <a:r>
              <a:rPr lang="en-US" dirty="0"/>
              <a:t>Vendor Specimen Description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Vendor Result Description</a:t>
            </a:r>
          </a:p>
          <a:p>
            <a:pPr lvl="1"/>
            <a:r>
              <a:rPr lang="en-US" dirty="0"/>
              <a:t>Vendor Reference ID</a:t>
            </a:r>
          </a:p>
          <a:p>
            <a:pPr lvl="1"/>
            <a:r>
              <a:rPr lang="en-US" dirty="0"/>
              <a:t>Vendor Comment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FHIR Resource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>
            <a:normAutofit/>
          </a:bodyPr>
          <a:lstStyle/>
          <a:p>
            <a:r>
              <a:rPr lang="en-US" dirty="0" err="1"/>
              <a:t>ActivityDefinition</a:t>
            </a:r>
            <a:endParaRPr lang="en-US" dirty="0"/>
          </a:p>
          <a:p>
            <a:pPr lvl="1"/>
            <a:r>
              <a:rPr lang="en-US" dirty="0" err="1"/>
              <a:t>ActivityDefinition.identifier</a:t>
            </a:r>
            <a:endParaRPr lang="en-US" dirty="0"/>
          </a:p>
          <a:p>
            <a:pPr lvl="1"/>
            <a:r>
              <a:rPr lang="en-US" dirty="0"/>
              <a:t>ActivityDefinition.name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ActivityDefinition.specimenDefinitionReference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SpecimenDefinition.description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lvl="1"/>
            <a:r>
              <a:rPr lang="en-US" dirty="0" err="1"/>
              <a:t>ActivityDefinition.description</a:t>
            </a:r>
            <a:endParaRPr lang="en-US" dirty="0"/>
          </a:p>
          <a:p>
            <a:pPr lvl="1"/>
            <a:r>
              <a:rPr lang="en-US" dirty="0" err="1"/>
              <a:t>ActivityDefinition.relatedArtifact</a:t>
            </a:r>
            <a:endParaRPr lang="en-US" dirty="0"/>
          </a:p>
          <a:p>
            <a:pPr lvl="1"/>
            <a:r>
              <a:rPr lang="en-US" dirty="0" err="1"/>
              <a:t>ActivityDefinition.description</a:t>
            </a:r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ActivityDefinition.mappingReference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ActivityDefinition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36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LOINC Codes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LOINC</a:t>
            </a:r>
          </a:p>
          <a:p>
            <a:pPr lvl="1"/>
            <a:r>
              <a:rPr lang="en-US" sz="2200" dirty="0"/>
              <a:t>LOINC Code</a:t>
            </a:r>
          </a:p>
          <a:p>
            <a:pPr lvl="1"/>
            <a:r>
              <a:rPr lang="en-US" sz="2200" dirty="0"/>
              <a:t>LOINC Long Name</a:t>
            </a:r>
          </a:p>
          <a:p>
            <a:pPr lvl="1"/>
            <a:r>
              <a:rPr lang="en-US" sz="2200" dirty="0"/>
              <a:t>Component</a:t>
            </a:r>
          </a:p>
          <a:p>
            <a:pPr lvl="1"/>
            <a:r>
              <a:rPr lang="en-US" sz="2200" dirty="0"/>
              <a:t>Property</a:t>
            </a:r>
          </a:p>
          <a:p>
            <a:pPr lvl="1"/>
            <a:r>
              <a:rPr lang="en-US" sz="2200" dirty="0"/>
              <a:t>Time</a:t>
            </a:r>
          </a:p>
          <a:p>
            <a:pPr lvl="1"/>
            <a:r>
              <a:rPr lang="en-US" sz="2200" dirty="0"/>
              <a:t>System</a:t>
            </a:r>
          </a:p>
          <a:p>
            <a:pPr lvl="1"/>
            <a:r>
              <a:rPr lang="en-US" sz="2200" dirty="0"/>
              <a:t>Scale</a:t>
            </a:r>
          </a:p>
          <a:p>
            <a:pPr lvl="1"/>
            <a:r>
              <a:rPr lang="en-US" sz="2200" dirty="0"/>
              <a:t>Method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FHIR Resource - Proposed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ActivityDefinition</a:t>
            </a:r>
            <a:endParaRPr lang="en-US" dirty="0"/>
          </a:p>
          <a:p>
            <a:pPr lvl="1"/>
            <a:r>
              <a:rPr lang="en-US" dirty="0" err="1"/>
              <a:t>ActivityDefinition.identifier</a:t>
            </a:r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ActivityDefinition.LOINC.longName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ActivityDefinition.LOINC.component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ActivityDefinition.LOINC.Property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ActivityDefinition.LOINC.Time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ActivityDefinition.LOINC.System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ActivityDefinition.LOINC.Scale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ActivityDefinition.LOINC.Method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ActivityDefinition.mappingReference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ActivityDefinition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40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IVD Test Result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IVD Test Result</a:t>
            </a:r>
          </a:p>
          <a:p>
            <a:pPr lvl="1"/>
            <a:r>
              <a:rPr lang="en-US" dirty="0"/>
              <a:t>Vendor Analyte Code</a:t>
            </a:r>
          </a:p>
          <a:p>
            <a:pPr lvl="1"/>
            <a:r>
              <a:rPr lang="en-US" dirty="0"/>
              <a:t>Vendor Analyte Name</a:t>
            </a:r>
          </a:p>
          <a:p>
            <a:pPr lvl="1"/>
            <a:r>
              <a:rPr lang="en-US" dirty="0"/>
              <a:t>Vendor Specimen Description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Vendor Result Description</a:t>
            </a:r>
          </a:p>
          <a:p>
            <a:pPr lvl="1"/>
            <a:r>
              <a:rPr lang="en-US" dirty="0"/>
              <a:t>Vendor Reference ID</a:t>
            </a:r>
          </a:p>
          <a:p>
            <a:pPr lvl="1"/>
            <a:r>
              <a:rPr lang="en-US" dirty="0"/>
              <a:t>Vendor Comment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FHIR Resource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>
            <a:normAutofit/>
          </a:bodyPr>
          <a:lstStyle/>
          <a:p>
            <a:r>
              <a:rPr lang="en-US" dirty="0" err="1"/>
              <a:t>ConceptMap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3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LOINC Codes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LOINC</a:t>
            </a:r>
          </a:p>
          <a:p>
            <a:pPr lvl="1"/>
            <a:r>
              <a:rPr lang="en-US" sz="2200" dirty="0"/>
              <a:t>LOINC Code</a:t>
            </a:r>
          </a:p>
          <a:p>
            <a:pPr lvl="1"/>
            <a:r>
              <a:rPr lang="en-US" sz="2200" dirty="0"/>
              <a:t>LOINC Long Name</a:t>
            </a:r>
          </a:p>
          <a:p>
            <a:pPr lvl="1"/>
            <a:r>
              <a:rPr lang="en-US" sz="2200" dirty="0"/>
              <a:t>Component</a:t>
            </a:r>
          </a:p>
          <a:p>
            <a:pPr lvl="1"/>
            <a:r>
              <a:rPr lang="en-US" sz="2200" dirty="0"/>
              <a:t>Property</a:t>
            </a:r>
          </a:p>
          <a:p>
            <a:pPr lvl="1"/>
            <a:r>
              <a:rPr lang="en-US" sz="2200" dirty="0"/>
              <a:t>Time</a:t>
            </a:r>
          </a:p>
          <a:p>
            <a:pPr lvl="1"/>
            <a:r>
              <a:rPr lang="en-US" sz="2200" dirty="0"/>
              <a:t>System</a:t>
            </a:r>
          </a:p>
          <a:p>
            <a:pPr lvl="1"/>
            <a:r>
              <a:rPr lang="en-US" sz="2200" dirty="0"/>
              <a:t>Scale</a:t>
            </a:r>
          </a:p>
          <a:p>
            <a:pPr lvl="1"/>
            <a:r>
              <a:rPr lang="en-US" sz="2200" dirty="0"/>
              <a:t>Method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FHIR Resource - Proposed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ConceptMap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2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Mapping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Publication</a:t>
            </a:r>
          </a:p>
          <a:p>
            <a:pPr lvl="1"/>
            <a:r>
              <a:rPr lang="en-US" dirty="0"/>
              <a:t>--</a:t>
            </a:r>
          </a:p>
          <a:p>
            <a:pPr lvl="2"/>
            <a:r>
              <a:rPr lang="en-US" sz="2400" dirty="0"/>
              <a:t>Equipment</a:t>
            </a:r>
          </a:p>
          <a:p>
            <a:pPr lvl="3"/>
            <a:r>
              <a:rPr lang="en-US" sz="2400" dirty="0"/>
              <a:t>IVD Test Result Code</a:t>
            </a:r>
          </a:p>
          <a:p>
            <a:pPr lvl="3"/>
            <a:r>
              <a:rPr lang="en-US" sz="2400" dirty="0"/>
              <a:t>LOINC Code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FHIR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LIVDCatalogProfile</a:t>
            </a:r>
            <a:r>
              <a:rPr lang="en-US" dirty="0">
                <a:solidFill>
                  <a:srgbClr val="00B050"/>
                </a:solidFill>
              </a:rPr>
              <a:t> (Composition)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LIVDCatalogEntryProfile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CatalogEntry</a:t>
            </a:r>
            <a:r>
              <a:rPr lang="en-US" dirty="0">
                <a:solidFill>
                  <a:srgbClr val="FF0000"/>
                </a:solidFill>
              </a:rPr>
              <a:t> - R4)</a:t>
            </a:r>
          </a:p>
          <a:p>
            <a:pPr lvl="2"/>
            <a:r>
              <a:rPr lang="en-US" sz="2400" dirty="0" err="1">
                <a:solidFill>
                  <a:srgbClr val="00B050"/>
                </a:solidFill>
              </a:rPr>
              <a:t>DeviceDefinitionProfile</a:t>
            </a:r>
            <a:r>
              <a:rPr lang="en-US" sz="2400" dirty="0">
                <a:solidFill>
                  <a:srgbClr val="00B050"/>
                </a:solidFill>
              </a:rPr>
              <a:t> (Device)</a:t>
            </a:r>
          </a:p>
          <a:p>
            <a:pPr lvl="3"/>
            <a:r>
              <a:rPr lang="en-US" sz="2200" dirty="0"/>
              <a:t>Choices: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>
                <a:hlinkClick r:id="rId2"/>
              </a:rPr>
              <a:t>“</a:t>
            </a:r>
            <a:r>
              <a:rPr lang="en-US" dirty="0" err="1">
                <a:hlinkClick r:id="rId2"/>
              </a:rPr>
              <a:t>ActivityDefinition</a:t>
            </a:r>
            <a:r>
              <a:rPr lang="en-US" dirty="0"/>
              <a:t>” </a:t>
            </a:r>
            <a:r>
              <a:rPr lang="en-US" dirty="0" err="1"/>
              <a:t>codeable</a:t>
            </a:r>
            <a:r>
              <a:rPr lang="en-US" dirty="0"/>
              <a:t> concept (one entry with multiple codes)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>
                <a:hlinkClick r:id="rId2"/>
              </a:rPr>
              <a:t>“</a:t>
            </a:r>
            <a:r>
              <a:rPr lang="en-US" dirty="0" err="1">
                <a:hlinkClick r:id="rId2"/>
              </a:rPr>
              <a:t>ActivityDefinition</a:t>
            </a:r>
            <a:r>
              <a:rPr lang="en-US" dirty="0"/>
              <a:t>” multiple instances and mapped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/>
              <a:t>Catalog Entry mapping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sz="2600" b="1" dirty="0" err="1">
                <a:hlinkClick r:id="rId3"/>
              </a:rPr>
              <a:t>ConceptMap</a:t>
            </a:r>
            <a:endParaRPr lang="en-US" sz="2600" b="1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Bundle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Bundle.type</a:t>
            </a:r>
            <a:r>
              <a:rPr lang="en-US" dirty="0"/>
              <a:t> = document</a:t>
            </a:r>
          </a:p>
          <a:p>
            <a:r>
              <a:rPr lang="en-US" dirty="0" err="1"/>
              <a:t>Bundle.entry.resource</a:t>
            </a:r>
            <a:r>
              <a:rPr lang="en-US" dirty="0"/>
              <a:t> – The resource instances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Seems to terse and no opportunity to organize the instances into section, nor give the overall package a title.</a:t>
            </a:r>
          </a:p>
        </p:txBody>
      </p:sp>
    </p:spTree>
    <p:extLst>
      <p:ext uri="{BB962C8B-B14F-4D97-AF65-F5344CB8AC3E}">
        <p14:creationId xmlns:p14="http://schemas.microsoft.com/office/powerpoint/2010/main" val="207225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 Resources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5791" y="1915277"/>
            <a:ext cx="16002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LIVDCatalogProfile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5991" y="327293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LIVDCatalog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EntryProfile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0592" y="3272930"/>
            <a:ext cx="16002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DeviceDefinitionProfile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>
            <a:stCxn id="8" idx="3"/>
            <a:endCxn id="9" idx="1"/>
          </p:cNvCxnSpPr>
          <p:nvPr/>
        </p:nvCxnSpPr>
        <p:spPr>
          <a:xfrm>
            <a:off x="5406191" y="3730130"/>
            <a:ext cx="9144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/>
          <p:cNvCxnSpPr>
            <a:stCxn id="7" idx="2"/>
            <a:endCxn id="8" idx="1"/>
          </p:cNvCxnSpPr>
          <p:nvPr/>
        </p:nvCxnSpPr>
        <p:spPr>
          <a:xfrm rot="16200000" flipH="1">
            <a:off x="2955715" y="2879853"/>
            <a:ext cx="900453" cy="800100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920792" y="4957345"/>
            <a:ext cx="16002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IVD Test Result</a:t>
            </a:r>
          </a:p>
        </p:txBody>
      </p:sp>
      <p:cxnSp>
        <p:nvCxnSpPr>
          <p:cNvPr id="38" name="Connector: Elbow 37"/>
          <p:cNvCxnSpPr>
            <a:stCxn id="9" idx="2"/>
            <a:endCxn id="15" idx="1"/>
          </p:cNvCxnSpPr>
          <p:nvPr/>
        </p:nvCxnSpPr>
        <p:spPr>
          <a:xfrm rot="16200000" flipH="1">
            <a:off x="6907135" y="4400887"/>
            <a:ext cx="1227215" cy="800100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47739" y="373013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1:*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41124" y="53903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1:*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15081" y="509821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0:*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56902" y="3730460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1:1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4491" y="2112477"/>
            <a:ext cx="1230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490" y="3545464"/>
            <a:ext cx="120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Equipment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6805" y="5229879"/>
            <a:ext cx="178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Analyte Mapping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1184" y="1791138"/>
            <a:ext cx="27335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IVD Test Code may </a:t>
            </a:r>
          </a:p>
          <a:p>
            <a:r>
              <a:rPr lang="en-US" sz="1200" dirty="0"/>
              <a:t>not have a LOINC code (yet)</a:t>
            </a:r>
          </a:p>
          <a:p>
            <a:r>
              <a:rPr lang="en-US" sz="1200" dirty="0"/>
              <a:t>Need to support </a:t>
            </a:r>
            <a:r>
              <a:rPr lang="en-US" sz="1200" dirty="0" err="1"/>
              <a:t>nullflavor</a:t>
            </a:r>
            <a:r>
              <a:rPr lang="en-US" sz="1200" dirty="0"/>
              <a:t> </a:t>
            </a:r>
          </a:p>
          <a:p>
            <a:r>
              <a:rPr lang="en-US" sz="1200" dirty="0"/>
              <a:t>of “unknown”</a:t>
            </a:r>
          </a:p>
          <a:p>
            <a:r>
              <a:rPr lang="en-US" sz="1200" dirty="0"/>
              <a:t>Need to support that an IVD Test Code</a:t>
            </a:r>
            <a:br>
              <a:rPr lang="en-US" sz="1200" dirty="0"/>
            </a:br>
            <a:r>
              <a:rPr lang="en-US" sz="1200" dirty="0"/>
              <a:t>can be represented by multiple LOINC</a:t>
            </a:r>
            <a:br>
              <a:rPr lang="en-US" sz="1200" dirty="0"/>
            </a:br>
            <a:r>
              <a:rPr lang="en-US" sz="1200" dirty="0"/>
              <a:t>codes.</a:t>
            </a:r>
          </a:p>
          <a:p>
            <a:r>
              <a:rPr lang="en-US" sz="1200" dirty="0"/>
              <a:t>Where there are multiple LOINCs for one</a:t>
            </a:r>
            <a:br>
              <a:rPr lang="en-US" sz="1200" dirty="0"/>
            </a:br>
            <a:r>
              <a:rPr lang="en-US" sz="1200" dirty="0"/>
              <a:t>IVD Test Code, individual guidance etc.</a:t>
            </a:r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559455" y="4826539"/>
            <a:ext cx="9845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IVD Test Code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316207" y="4957344"/>
            <a:ext cx="16002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LOINC Code</a:t>
            </a:r>
          </a:p>
        </p:txBody>
      </p:sp>
      <p:cxnSp>
        <p:nvCxnSpPr>
          <p:cNvPr id="20" name="Straight Connector 19"/>
          <p:cNvCxnSpPr>
            <a:stCxn id="15" idx="3"/>
            <a:endCxn id="21" idx="1"/>
          </p:cNvCxnSpPr>
          <p:nvPr/>
        </p:nvCxnSpPr>
        <p:spPr>
          <a:xfrm flipV="1">
            <a:off x="9520992" y="5414544"/>
            <a:ext cx="795215" cy="1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478228" y="538025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0:*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24959" y="497305"/>
            <a:ext cx="5688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test device that it is performed on</a:t>
            </a:r>
          </a:p>
          <a:p>
            <a:r>
              <a:rPr lang="en-US" dirty="0"/>
              <a:t>Does not take into account reagent – future scope perhaps</a:t>
            </a:r>
          </a:p>
        </p:txBody>
      </p:sp>
    </p:spTree>
    <p:extLst>
      <p:ext uri="{BB962C8B-B14F-4D97-AF65-F5344CB8AC3E}">
        <p14:creationId xmlns:p14="http://schemas.microsoft.com/office/powerpoint/2010/main" val="161448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Publication: Catalog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Publication</a:t>
            </a:r>
          </a:p>
          <a:p>
            <a:pPr lvl="1"/>
            <a:r>
              <a:rPr lang="en-US" dirty="0"/>
              <a:t>--</a:t>
            </a:r>
          </a:p>
          <a:p>
            <a:pPr lvl="1"/>
            <a:r>
              <a:rPr lang="en-US" dirty="0"/>
              <a:t>--</a:t>
            </a:r>
          </a:p>
          <a:p>
            <a:pPr lvl="1"/>
            <a:r>
              <a:rPr lang="en-US" dirty="0"/>
              <a:t>Publisher</a:t>
            </a:r>
          </a:p>
          <a:p>
            <a:pPr lvl="1"/>
            <a:r>
              <a:rPr lang="en-US" dirty="0"/>
              <a:t>Publication Version ID</a:t>
            </a:r>
          </a:p>
          <a:p>
            <a:pPr lvl="1"/>
            <a:r>
              <a:rPr lang="en-US" dirty="0"/>
              <a:t>LOINC Version ID</a:t>
            </a:r>
          </a:p>
          <a:p>
            <a:pPr lvl="1"/>
            <a:r>
              <a:rPr lang="en-US" dirty="0"/>
              <a:t>LOINC Copyright</a:t>
            </a:r>
          </a:p>
          <a:p>
            <a:pPr lvl="1"/>
            <a:r>
              <a:rPr lang="en-US" dirty="0"/>
              <a:t>Localization</a:t>
            </a:r>
          </a:p>
          <a:p>
            <a:pPr lvl="1"/>
            <a:r>
              <a:rPr lang="en-US" dirty="0"/>
              <a:t>Region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FHIR Profile on Composition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LIVDCatalogProfile</a:t>
            </a:r>
            <a:endParaRPr lang="en-US" dirty="0"/>
          </a:p>
          <a:p>
            <a:pPr lvl="1"/>
            <a:r>
              <a:rPr lang="en-US" dirty="0" err="1"/>
              <a:t>Catalog.identifier</a:t>
            </a:r>
            <a:r>
              <a:rPr lang="en-US" dirty="0"/>
              <a:t> (1..1)</a:t>
            </a:r>
          </a:p>
          <a:p>
            <a:pPr lvl="1"/>
            <a:r>
              <a:rPr lang="en-US" dirty="0"/>
              <a:t>Catalog.name (0..1)</a:t>
            </a:r>
          </a:p>
          <a:p>
            <a:pPr lvl="1"/>
            <a:r>
              <a:rPr lang="en-US" dirty="0" err="1"/>
              <a:t>Catalog.publisher</a:t>
            </a:r>
            <a:r>
              <a:rPr lang="en-US" dirty="0"/>
              <a:t> (1..1)</a:t>
            </a:r>
          </a:p>
          <a:p>
            <a:pPr lvl="1"/>
            <a:r>
              <a:rPr lang="en-US" dirty="0" err="1"/>
              <a:t>Catalog.version</a:t>
            </a:r>
            <a:r>
              <a:rPr lang="en-US" dirty="0"/>
              <a:t> (1..1) </a:t>
            </a:r>
          </a:p>
          <a:p>
            <a:pPr lvl="2"/>
            <a:r>
              <a:rPr lang="en-US" dirty="0"/>
              <a:t>format to be defined by publisher.</a:t>
            </a:r>
          </a:p>
          <a:p>
            <a:pPr lvl="2"/>
            <a:r>
              <a:rPr lang="en-US" dirty="0"/>
              <a:t>Ask for </a:t>
            </a:r>
            <a:r>
              <a:rPr lang="en-US" dirty="0" err="1"/>
              <a:t>Composition.version</a:t>
            </a:r>
            <a:endParaRPr lang="en-US" dirty="0"/>
          </a:p>
          <a:p>
            <a:pPr lvl="1"/>
            <a:r>
              <a:rPr lang="en-US" dirty="0" err="1"/>
              <a:t>Catalog.LOINCVersionIdentifier</a:t>
            </a:r>
            <a:r>
              <a:rPr lang="en-US" dirty="0"/>
              <a:t> (1..1)</a:t>
            </a:r>
          </a:p>
          <a:p>
            <a:pPr lvl="2"/>
            <a:r>
              <a:rPr lang="en-US" dirty="0"/>
              <a:t>Consider </a:t>
            </a:r>
            <a:r>
              <a:rPr lang="en-US" dirty="0" err="1"/>
              <a:t>ConceptMap</a:t>
            </a:r>
            <a:endParaRPr lang="en-US" dirty="0"/>
          </a:p>
          <a:p>
            <a:pPr lvl="2"/>
            <a:r>
              <a:rPr lang="en-US" dirty="0"/>
              <a:t>Would yield a change in </a:t>
            </a:r>
            <a:r>
              <a:rPr lang="en-US" dirty="0" err="1"/>
              <a:t>Catalog.identifier</a:t>
            </a:r>
            <a:endParaRPr lang="en-US" dirty="0"/>
          </a:p>
          <a:p>
            <a:pPr lvl="1"/>
            <a:r>
              <a:rPr lang="en-US" dirty="0" err="1"/>
              <a:t>Catalog.LOINCCopyright</a:t>
            </a:r>
            <a:r>
              <a:rPr lang="en-US" dirty="0"/>
              <a:t> (1..1)</a:t>
            </a:r>
          </a:p>
          <a:p>
            <a:pPr lvl="2"/>
            <a:r>
              <a:rPr lang="en-US" dirty="0"/>
              <a:t>Consider </a:t>
            </a:r>
            <a:r>
              <a:rPr lang="en-US" dirty="0" err="1"/>
              <a:t>ConceptMap</a:t>
            </a:r>
            <a:endParaRPr lang="en-US" dirty="0"/>
          </a:p>
          <a:p>
            <a:pPr lvl="2"/>
            <a:r>
              <a:rPr lang="en-US" dirty="0"/>
              <a:t>Text + URL to terms of use</a:t>
            </a:r>
          </a:p>
          <a:p>
            <a:pPr lvl="1"/>
            <a:r>
              <a:rPr lang="en-US" dirty="0" err="1"/>
              <a:t>Catalog.language</a:t>
            </a:r>
            <a:r>
              <a:rPr lang="en-US" dirty="0"/>
              <a:t> (1..1)</a:t>
            </a:r>
          </a:p>
          <a:p>
            <a:pPr lvl="2"/>
            <a:r>
              <a:rPr lang="en-US" dirty="0"/>
              <a:t>RFC 5646 (</a:t>
            </a:r>
            <a:r>
              <a:rPr lang="en-US" dirty="0">
                <a:solidFill>
                  <a:srgbClr val="FF0000"/>
                </a:solidFill>
              </a:rPr>
              <a:t>doublecheck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Extension.  Ask for one on Catalog</a:t>
            </a:r>
          </a:p>
          <a:p>
            <a:pPr lvl="1"/>
            <a:r>
              <a:rPr lang="en-US" dirty="0" err="1"/>
              <a:t>Catalog.region</a:t>
            </a:r>
            <a:r>
              <a:rPr lang="en-US" dirty="0"/>
              <a:t> (0..1)</a:t>
            </a:r>
          </a:p>
          <a:p>
            <a:pPr lvl="2"/>
            <a:r>
              <a:rPr lang="en-US" dirty="0"/>
              <a:t>Ask for </a:t>
            </a:r>
            <a:r>
              <a:rPr lang="en-US" dirty="0" err="1"/>
              <a:t>Composition.context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7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“Package”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Composition.status</a:t>
            </a:r>
            <a:endParaRPr lang="en-US" dirty="0"/>
          </a:p>
          <a:p>
            <a:r>
              <a:rPr lang="en-US" dirty="0" err="1"/>
              <a:t>Composition.type</a:t>
            </a:r>
            <a:r>
              <a:rPr lang="en-US" dirty="0"/>
              <a:t> - Could request a LOINC for LIVD Catalog, although we can make up our own.</a:t>
            </a:r>
          </a:p>
          <a:p>
            <a:r>
              <a:rPr lang="en-US" dirty="0" err="1"/>
              <a:t>Composition.subject</a:t>
            </a:r>
            <a:r>
              <a:rPr lang="en-US" dirty="0"/>
              <a:t> = </a:t>
            </a:r>
            <a:r>
              <a:rPr lang="en-US" dirty="0" err="1"/>
              <a:t>LIVDCatalogProfile</a:t>
            </a:r>
            <a:endParaRPr lang="en-US" dirty="0"/>
          </a:p>
          <a:p>
            <a:r>
              <a:rPr lang="en-US" dirty="0" err="1"/>
              <a:t>Composition.date</a:t>
            </a:r>
            <a:endParaRPr lang="en-US" dirty="0"/>
          </a:p>
          <a:p>
            <a:r>
              <a:rPr lang="en-US" dirty="0" err="1"/>
              <a:t>Composition.author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Requires Organization to be an allowable reference.</a:t>
            </a:r>
          </a:p>
          <a:p>
            <a:r>
              <a:rPr lang="en-US" dirty="0" err="1"/>
              <a:t>Composition.title</a:t>
            </a:r>
            <a:r>
              <a:rPr lang="en-US" dirty="0"/>
              <a:t> – Name of the file?</a:t>
            </a:r>
          </a:p>
          <a:p>
            <a:r>
              <a:rPr lang="en-US" dirty="0" err="1"/>
              <a:t>Composition.section.title</a:t>
            </a:r>
            <a:r>
              <a:rPr lang="en-US" dirty="0"/>
              <a:t> = Perhaps: </a:t>
            </a:r>
            <a:r>
              <a:rPr lang="en-US" dirty="0" err="1"/>
              <a:t>CatalogEntry</a:t>
            </a:r>
            <a:r>
              <a:rPr lang="en-US" dirty="0"/>
              <a:t>, Device, </a:t>
            </a:r>
            <a:r>
              <a:rPr lang="en-US" dirty="0" err="1"/>
              <a:t>ConceptMap</a:t>
            </a:r>
            <a:r>
              <a:rPr lang="en-US" dirty="0"/>
              <a:t>, </a:t>
            </a:r>
            <a:r>
              <a:rPr lang="en-US" dirty="0" err="1"/>
              <a:t>CodingSystem</a:t>
            </a:r>
            <a:r>
              <a:rPr lang="en-US" dirty="0"/>
              <a:t>  - We can have nested sections, so have some choices.</a:t>
            </a:r>
          </a:p>
          <a:p>
            <a:r>
              <a:rPr lang="en-US" dirty="0" err="1"/>
              <a:t>Composition.section.entry</a:t>
            </a:r>
            <a:r>
              <a:rPr lang="en-US" dirty="0"/>
              <a:t> = </a:t>
            </a:r>
            <a:r>
              <a:rPr lang="en-US" dirty="0" err="1"/>
              <a:t>CatalogEntry</a:t>
            </a:r>
            <a:r>
              <a:rPr lang="en-US" dirty="0"/>
              <a:t> instances, Device instances, </a:t>
            </a:r>
            <a:r>
              <a:rPr lang="en-US" dirty="0" err="1"/>
              <a:t>ConceptMap</a:t>
            </a:r>
            <a:r>
              <a:rPr lang="en-US" dirty="0"/>
              <a:t> instances, </a:t>
            </a:r>
            <a:r>
              <a:rPr lang="en-US" dirty="0" err="1"/>
              <a:t>CodingSystem</a:t>
            </a:r>
            <a:r>
              <a:rPr lang="en-US" dirty="0"/>
              <a:t> instances</a:t>
            </a:r>
          </a:p>
        </p:txBody>
      </p:sp>
    </p:spTree>
    <p:extLst>
      <p:ext uri="{BB962C8B-B14F-4D97-AF65-F5344CB8AC3E}">
        <p14:creationId xmlns:p14="http://schemas.microsoft.com/office/powerpoint/2010/main" val="332283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 Line Item: Catalog Entry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--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FHIR Resource – Proposal Pending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CatalogEntry</a:t>
            </a:r>
            <a:endParaRPr lang="en-US" dirty="0"/>
          </a:p>
          <a:p>
            <a:pPr lvl="1"/>
            <a:r>
              <a:rPr lang="en-US" dirty="0" err="1"/>
              <a:t>CatalogEntry.identifier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Need to find out how far we can go with balloting without this being in R4.  Is presence in a build o.k. for a Comment ballot?</a:t>
            </a:r>
          </a:p>
        </p:txBody>
      </p:sp>
    </p:spTree>
    <p:extLst>
      <p:ext uri="{BB962C8B-B14F-4D97-AF65-F5344CB8AC3E}">
        <p14:creationId xmlns:p14="http://schemas.microsoft.com/office/powerpoint/2010/main" val="17389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Equipment: Device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Equipment</a:t>
            </a:r>
          </a:p>
          <a:p>
            <a:pPr lvl="1"/>
            <a:r>
              <a:rPr lang="en-US" dirty="0"/>
              <a:t>Manufacturer</a:t>
            </a:r>
          </a:p>
          <a:p>
            <a:pPr lvl="1"/>
            <a:r>
              <a:rPr lang="en-US" dirty="0"/>
              <a:t>Model</a:t>
            </a:r>
          </a:p>
          <a:p>
            <a:pPr lvl="1"/>
            <a:r>
              <a:rPr lang="en-US" dirty="0"/>
              <a:t>UID (device identifier component)</a:t>
            </a:r>
          </a:p>
          <a:p>
            <a:pPr lvl="1"/>
            <a:r>
              <a:rPr lang="en-US" dirty="0"/>
              <a:t>UID Type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FHIR Resource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DeviceDefinitionProfile</a:t>
            </a:r>
            <a:endParaRPr lang="en-US" dirty="0"/>
          </a:p>
          <a:p>
            <a:pPr lvl="1"/>
            <a:r>
              <a:rPr lang="en-US" dirty="0" err="1"/>
              <a:t>Device.manufacturer</a:t>
            </a:r>
            <a:r>
              <a:rPr lang="en-US" dirty="0"/>
              <a:t> (1..1)</a:t>
            </a:r>
          </a:p>
          <a:p>
            <a:pPr lvl="1"/>
            <a:r>
              <a:rPr lang="en-US" dirty="0" err="1"/>
              <a:t>Device.model</a:t>
            </a:r>
            <a:r>
              <a:rPr lang="en-US" dirty="0"/>
              <a:t> (1..1)</a:t>
            </a:r>
          </a:p>
          <a:p>
            <a:pPr lvl="1"/>
            <a:r>
              <a:rPr lang="en-US" dirty="0" err="1"/>
              <a:t>Device.udi.deviceIdentifier</a:t>
            </a:r>
            <a:r>
              <a:rPr lang="en-US" dirty="0"/>
              <a:t> (0..1)</a:t>
            </a:r>
          </a:p>
          <a:p>
            <a:pPr lvl="1"/>
            <a:r>
              <a:rPr lang="en-US" dirty="0" err="1"/>
              <a:t>Device.udi.issuer</a:t>
            </a:r>
            <a:r>
              <a:rPr lang="en-US" dirty="0"/>
              <a:t> (0..1)</a:t>
            </a:r>
          </a:p>
          <a:p>
            <a:pPr lvl="2"/>
            <a:r>
              <a:rPr lang="en-US" dirty="0"/>
              <a:t>Condition: if </a:t>
            </a:r>
            <a:r>
              <a:rPr lang="en-US" dirty="0" err="1"/>
              <a:t>Device.udi.deviceIdentifier</a:t>
            </a:r>
            <a:r>
              <a:rPr lang="en-US" dirty="0"/>
              <a:t> is present.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0060" y="5934670"/>
            <a:ext cx="8095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 it looks like it is o.k. to have just one device identifier for a publication</a:t>
            </a:r>
          </a:p>
          <a:p>
            <a:r>
              <a:rPr lang="en-US" dirty="0"/>
              <a:t>For other use cases it may be necessary to have multiple UDIs for one Device.  To be </a:t>
            </a:r>
          </a:p>
          <a:p>
            <a:r>
              <a:rPr lang="en-US" dirty="0"/>
              <a:t>Considered separately.  </a:t>
            </a:r>
            <a:r>
              <a:rPr lang="en-US" dirty="0">
                <a:solidFill>
                  <a:srgbClr val="FF0000"/>
                </a:solidFill>
              </a:rPr>
              <a:t>Not in our scope for now.</a:t>
            </a:r>
          </a:p>
        </p:txBody>
      </p:sp>
    </p:spTree>
    <p:extLst>
      <p:ext uri="{BB962C8B-B14F-4D97-AF65-F5344CB8AC3E}">
        <p14:creationId xmlns:p14="http://schemas.microsoft.com/office/powerpoint/2010/main" val="750605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concept for mapping?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ObservationDefinition</a:t>
            </a:r>
            <a:endParaRPr lang="en-US" dirty="0"/>
          </a:p>
          <a:p>
            <a:pPr lvl="1"/>
            <a:r>
              <a:rPr lang="en-US" dirty="0"/>
              <a:t>Sounds reasonable, but need to be strictly definition of course</a:t>
            </a:r>
          </a:p>
          <a:p>
            <a:pPr lvl="1"/>
            <a:r>
              <a:rPr lang="en-US" dirty="0"/>
              <a:t>How do you related observation A with observation B?  Component construct?</a:t>
            </a:r>
          </a:p>
          <a:p>
            <a:pPr lvl="1"/>
            <a:r>
              <a:rPr lang="en-US" dirty="0"/>
              <a:t>Concern that LOINC pre-coordinates various resources it is not great to use of those to represent this.</a:t>
            </a:r>
          </a:p>
          <a:p>
            <a:r>
              <a:rPr lang="en-US" dirty="0" err="1"/>
              <a:t>ActivityDefinition</a:t>
            </a:r>
            <a:endParaRPr lang="en-US" dirty="0"/>
          </a:p>
          <a:p>
            <a:pPr lvl="1"/>
            <a:r>
              <a:rPr lang="en-US" dirty="0"/>
              <a:t>To some this sounds more like process steps rather than core tests.  For others it could cover tests as well.</a:t>
            </a:r>
          </a:p>
          <a:p>
            <a:pPr lvl="1"/>
            <a:r>
              <a:rPr lang="en-US" dirty="0"/>
              <a:t>Still a problem how to map.</a:t>
            </a:r>
          </a:p>
          <a:p>
            <a:pPr lvl="1"/>
            <a:r>
              <a:rPr lang="en-US" dirty="0"/>
              <a:t>Missing data for IVD Test codes and LOINC codes.</a:t>
            </a:r>
          </a:p>
          <a:p>
            <a:r>
              <a:rPr lang="en-US" dirty="0" err="1"/>
              <a:t>ProcedureDefinition</a:t>
            </a:r>
            <a:endParaRPr lang="en-US" dirty="0"/>
          </a:p>
          <a:p>
            <a:pPr lvl="1"/>
            <a:r>
              <a:rPr lang="en-US" dirty="0"/>
              <a:t>Could work, but similar challenges as Observation.</a:t>
            </a:r>
          </a:p>
          <a:p>
            <a:pPr lvl="1"/>
            <a:r>
              <a:rPr lang="en-US" dirty="0"/>
              <a:t>Term is not used within Lab settings, so does not sound right.  Perhaps on the order side.</a:t>
            </a:r>
          </a:p>
          <a:p>
            <a:r>
              <a:rPr lang="en-US" dirty="0" err="1"/>
              <a:t>DataElement</a:t>
            </a:r>
            <a:r>
              <a:rPr lang="en-US" dirty="0"/>
              <a:t> =&gt; </a:t>
            </a:r>
            <a:r>
              <a:rPr lang="en-US" dirty="0" err="1"/>
              <a:t>StructureDefinition</a:t>
            </a:r>
            <a:endParaRPr lang="en-US" dirty="0"/>
          </a:p>
          <a:p>
            <a:r>
              <a:rPr lang="en-US" dirty="0" err="1"/>
              <a:t>ConceptMap</a:t>
            </a:r>
            <a:endParaRPr lang="en-US" dirty="0"/>
          </a:p>
          <a:p>
            <a:pPr lvl="1"/>
            <a:r>
              <a:rPr lang="en-US" dirty="0"/>
              <a:t>Neutral and has mapping.</a:t>
            </a:r>
          </a:p>
          <a:p>
            <a:pPr lvl="1"/>
            <a:r>
              <a:rPr lang="en-US" dirty="0"/>
              <a:t>Does not appear to have everything need.</a:t>
            </a:r>
          </a:p>
          <a:p>
            <a:pPr lvl="1"/>
            <a:r>
              <a:rPr lang="en-US" dirty="0"/>
              <a:t>Need to understand where what goes.</a:t>
            </a:r>
          </a:p>
        </p:txBody>
      </p:sp>
    </p:spTree>
    <p:extLst>
      <p:ext uri="{BB962C8B-B14F-4D97-AF65-F5344CB8AC3E}">
        <p14:creationId xmlns:p14="http://schemas.microsoft.com/office/powerpoint/2010/main" val="427542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 Resources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5791" y="1915277"/>
            <a:ext cx="16002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LIVDCatalogProfile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5991" y="327293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LIVDCatalog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EntryProfile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0592" y="3272930"/>
            <a:ext cx="16002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LIVDDeviceDefinitionProfile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>
            <a:stCxn id="8" idx="3"/>
            <a:endCxn id="9" idx="1"/>
          </p:cNvCxnSpPr>
          <p:nvPr/>
        </p:nvCxnSpPr>
        <p:spPr>
          <a:xfrm>
            <a:off x="5406191" y="3730130"/>
            <a:ext cx="9144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/>
          <p:cNvCxnSpPr>
            <a:stCxn id="7" idx="2"/>
            <a:endCxn id="8" idx="1"/>
          </p:cNvCxnSpPr>
          <p:nvPr/>
        </p:nvCxnSpPr>
        <p:spPr>
          <a:xfrm rot="16200000" flipH="1">
            <a:off x="2955715" y="2879853"/>
            <a:ext cx="900453" cy="800100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47739" y="373013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1:*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56902" y="3730460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1:1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4491" y="2112477"/>
            <a:ext cx="1230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490" y="3545464"/>
            <a:ext cx="120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Equipment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6805" y="5229879"/>
            <a:ext cx="178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Analyte Mapping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06191" y="4789380"/>
            <a:ext cx="3461584" cy="19603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LIVCConceptMapProfile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>
            <a:stCxn id="9" idx="2"/>
            <a:endCxn id="25" idx="0"/>
          </p:cNvCxnSpPr>
          <p:nvPr/>
        </p:nvCxnSpPr>
        <p:spPr>
          <a:xfrm>
            <a:off x="7120692" y="4187330"/>
            <a:ext cx="16291" cy="6020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120692" y="4275198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1:1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75927" y="5543550"/>
            <a:ext cx="16002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Source: IVD Test Code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180328" y="5543550"/>
            <a:ext cx="16002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Target: LOINC Code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673391" y="5317792"/>
            <a:ext cx="16002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LIVDCodeSystemProfile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6825" y="2094331"/>
            <a:ext cx="324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Bundle or Composition or both?</a:t>
            </a:r>
          </a:p>
        </p:txBody>
      </p:sp>
      <p:cxnSp>
        <p:nvCxnSpPr>
          <p:cNvPr id="26" name="Straight Arrow Connector 25"/>
          <p:cNvCxnSpPr>
            <a:stCxn id="20" idx="1"/>
            <a:endCxn id="25" idx="3"/>
          </p:cNvCxnSpPr>
          <p:nvPr/>
        </p:nvCxnSpPr>
        <p:spPr>
          <a:xfrm flipH="1" flipV="1">
            <a:off x="8867775" y="5769572"/>
            <a:ext cx="805616" cy="5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37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1218</Words>
  <Application>Microsoft Office PowerPoint</Application>
  <PresentationFormat>Widescreen</PresentationFormat>
  <Paragraphs>283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LIVD on FHIR</vt:lpstr>
      <vt:lpstr>Concept Mapping</vt:lpstr>
      <vt:lpstr>FHIR Resources</vt:lpstr>
      <vt:lpstr>Publication: Catalog</vt:lpstr>
      <vt:lpstr>“Package” Composition</vt:lpstr>
      <vt:lpstr>Publication Line Item: Catalog Entry</vt:lpstr>
      <vt:lpstr>Equipment: Device</vt:lpstr>
      <vt:lpstr>What concept for mapping?</vt:lpstr>
      <vt:lpstr>FHIR Resources</vt:lpstr>
      <vt:lpstr>Map Data Model</vt:lpstr>
      <vt:lpstr>ConceptMap - LIVD</vt:lpstr>
      <vt:lpstr>Code System</vt:lpstr>
      <vt:lpstr>Profile Considerations</vt:lpstr>
      <vt:lpstr>Implementation Guide Considerations</vt:lpstr>
      <vt:lpstr>Other Slides not used for now</vt:lpstr>
      <vt:lpstr>IVD Test Result</vt:lpstr>
      <vt:lpstr>LOINC Codes</vt:lpstr>
      <vt:lpstr>IVD Test Result</vt:lpstr>
      <vt:lpstr>LOINC Codes</vt:lpstr>
      <vt:lpstr>Bundle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LIVD FHIR Mapping</dc:title>
  <dc:creator>Buitendijk,Hans</dc:creator>
  <cp:lastModifiedBy>Buitendijk,Hans</cp:lastModifiedBy>
  <cp:revision>69</cp:revision>
  <dcterms:created xsi:type="dcterms:W3CDTF">2017-05-05T21:39:42Z</dcterms:created>
  <dcterms:modified xsi:type="dcterms:W3CDTF">2017-09-10T23:32:54Z</dcterms:modified>
</cp:coreProperties>
</file>