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2" r:id="rId3"/>
    <p:sldId id="301" r:id="rId4"/>
    <p:sldId id="289" r:id="rId5"/>
    <p:sldId id="303" r:id="rId6"/>
    <p:sldId id="307" r:id="rId7"/>
    <p:sldId id="294" r:id="rId8"/>
    <p:sldId id="311" r:id="rId9"/>
    <p:sldId id="318" r:id="rId10"/>
    <p:sldId id="315" r:id="rId11"/>
    <p:sldId id="316" r:id="rId12"/>
    <p:sldId id="257" r:id="rId13"/>
    <p:sldId id="317" r:id="rId14"/>
    <p:sldId id="312"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Hufnagel" initials="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1205" y="-7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EF49ED2-3CBA-4D4D-92A8-ED32E18EFED4}" type="datetimeFigureOut">
              <a:rPr lang="en-US"/>
              <a:pPr>
                <a:defRPr/>
              </a:pPr>
              <a:t>2/11/2012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89C221A-C0CF-4216-BE44-6FC47F565E08}" type="slidenum">
              <a:rPr lang="en-US"/>
              <a:pPr>
                <a:defRPr/>
              </a:pPr>
              <a:t>‹#›</a:t>
            </a:fld>
            <a:endParaRPr lang="en-US"/>
          </a:p>
        </p:txBody>
      </p:sp>
    </p:spTree>
    <p:extLst>
      <p:ext uri="{BB962C8B-B14F-4D97-AF65-F5344CB8AC3E}">
        <p14:creationId xmlns:p14="http://schemas.microsoft.com/office/powerpoint/2010/main" val="345612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2</a:t>
            </a:fld>
            <a:endParaRPr lang="en-US"/>
          </a:p>
        </p:txBody>
      </p:sp>
    </p:spTree>
    <p:extLst>
      <p:ext uri="{BB962C8B-B14F-4D97-AF65-F5344CB8AC3E}">
        <p14:creationId xmlns:p14="http://schemas.microsoft.com/office/powerpoint/2010/main" val="89921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3</a:t>
            </a:fld>
            <a:endParaRPr lang="en-US"/>
          </a:p>
        </p:txBody>
      </p:sp>
    </p:spTree>
    <p:extLst>
      <p:ext uri="{BB962C8B-B14F-4D97-AF65-F5344CB8AC3E}">
        <p14:creationId xmlns:p14="http://schemas.microsoft.com/office/powerpoint/2010/main" val="89921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5AFB10F-782B-40BC-8D67-6E207F29FA23}"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0FC67A67-0488-438B-B90A-F0E70D1A6D6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DB6EDF-D852-42B9-A0C1-1566451CA616}"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A4F920FC-D7A2-4CAF-85BD-534F7FA767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C99E0-ACA0-49B8-B244-1A55A509FE2D}"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968494F8-62A0-4501-A0AD-239695FBCF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sz="2800">
                <a:latin typeface="Arial Narrow"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570037"/>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0" y="6477001"/>
            <a:ext cx="2133600" cy="381000"/>
          </a:xfrm>
        </p:spPr>
        <p:txBody>
          <a:bodyPr/>
          <a:lstStyle>
            <a:lvl1pPr>
              <a:defRPr/>
            </a:lvl1pPr>
          </a:lstStyle>
          <a:p>
            <a:pPr>
              <a:defRPr/>
            </a:pPr>
            <a:fld id="{B81788E4-D98E-4BAD-B4F6-60B9EF37E7B0}" type="datetime1">
              <a:rPr lang="en-US"/>
              <a:pPr>
                <a:defRPr/>
              </a:pPr>
              <a:t>2/11/2012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lvl1pPr>
              <a:defRPr/>
            </a:lvl1pPr>
          </a:lstStyle>
          <a:p>
            <a:pPr>
              <a:defRPr/>
            </a:pPr>
            <a:fld id="{3DD54A6A-0F0E-4D61-8B34-8AFEBEED5A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8276A3-5FB1-468F-A110-8E6F365B117F}"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EE768F80-680B-44C5-AC37-D575BF806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9B941A-3234-48C4-AFBA-DFAE74D04C20}"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924EEB54-DD8D-46C6-9917-1349D6714D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DA15712-3B23-46F1-8DD8-EFEDA1EE6583}" type="datetime1">
              <a:rPr lang="en-US"/>
              <a:pPr>
                <a:defRPr/>
              </a:pPr>
              <a:t>2/11/2012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9" name="Slide Number Placeholder 5"/>
          <p:cNvSpPr>
            <a:spLocks noGrp="1"/>
          </p:cNvSpPr>
          <p:nvPr>
            <p:ph type="sldNum" sz="quarter" idx="12"/>
          </p:nvPr>
        </p:nvSpPr>
        <p:spPr/>
        <p:txBody>
          <a:bodyPr/>
          <a:lstStyle>
            <a:lvl1pPr>
              <a:defRPr/>
            </a:lvl1pPr>
          </a:lstStyle>
          <a:p>
            <a:pPr>
              <a:defRPr/>
            </a:pPr>
            <a:fld id="{CDC89AB4-5A4C-405B-81E6-D4C0B43835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5E4E59-E6F3-4DCD-A450-CC465235A885}" type="datetime1">
              <a:rPr lang="en-US"/>
              <a:pPr>
                <a:defRPr/>
              </a:pPr>
              <a:t>2/11/2012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5" name="Slide Number Placeholder 5"/>
          <p:cNvSpPr>
            <a:spLocks noGrp="1"/>
          </p:cNvSpPr>
          <p:nvPr>
            <p:ph type="sldNum" sz="quarter" idx="12"/>
          </p:nvPr>
        </p:nvSpPr>
        <p:spPr/>
        <p:txBody>
          <a:bodyPr/>
          <a:lstStyle>
            <a:lvl1pPr>
              <a:defRPr/>
            </a:lvl1pPr>
          </a:lstStyle>
          <a:p>
            <a:pPr>
              <a:defRPr/>
            </a:pPr>
            <a:fld id="{A00DAE4D-658E-401A-AD5D-2C57E6E893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8C6824-A049-4A43-BB35-6FDC14FE9378}" type="datetime1">
              <a:rPr lang="en-US"/>
              <a:pPr>
                <a:defRPr/>
              </a:pPr>
              <a:t>2/11/2012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4" name="Slide Number Placeholder 5"/>
          <p:cNvSpPr>
            <a:spLocks noGrp="1"/>
          </p:cNvSpPr>
          <p:nvPr>
            <p:ph type="sldNum" sz="quarter" idx="12"/>
          </p:nvPr>
        </p:nvSpPr>
        <p:spPr/>
        <p:txBody>
          <a:bodyPr/>
          <a:lstStyle>
            <a:lvl1pPr>
              <a:defRPr/>
            </a:lvl1pPr>
          </a:lstStyle>
          <a:p>
            <a:pPr>
              <a:defRPr/>
            </a:pPr>
            <a:fld id="{A3F399E7-43BD-403E-96C3-E6E39692A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5E791-C54F-45F6-BBC6-C2E6FEDFC35D}"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383D9113-38E8-4AC8-9412-8FE6983177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EEE2F8-F6CB-4927-BCB6-84CDD64D0B7F}"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FD6DF241-C008-4535-A726-C7AE1AFF56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5B3D6A-E27A-41F6-9B4E-C9AA719B41A0}" type="datetime1">
              <a:rPr lang="en-US"/>
              <a:pPr>
                <a:defRPr/>
              </a:pPr>
              <a:t>2/11/2012</a:t>
            </a:fld>
            <a:endParaRPr lang="en-US" dirty="0"/>
          </a:p>
        </p:txBody>
      </p:sp>
      <p:sp>
        <p:nvSpPr>
          <p:cNvPr id="5" name="Footer Placeholder 4"/>
          <p:cNvSpPr>
            <a:spLocks noGrp="1"/>
          </p:cNvSpPr>
          <p:nvPr>
            <p:ph type="ftr" sz="quarter" idx="3"/>
          </p:nvPr>
        </p:nvSpPr>
        <p:spPr>
          <a:xfrm>
            <a:off x="3124200" y="6629400"/>
            <a:ext cx="2895600" cy="2286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a:t>DRAFT WORKING DOCUMENT</a:t>
            </a:r>
          </a:p>
        </p:txBody>
      </p:sp>
      <p:sp>
        <p:nvSpPr>
          <p:cNvPr id="6" name="Slide Number Placeholder 5"/>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D806EB9-47B8-4C9E-8A79-2094CCA9D0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2800" b="1" kern="1200">
          <a:solidFill>
            <a:schemeClr val="tx1"/>
          </a:solidFill>
          <a:latin typeface="Arial Narrow"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tephen.Hufnagel@tma.osd.mil" TargetMode="External"/><Relationship Id="rId1" Type="http://schemas.openxmlformats.org/officeDocument/2006/relationships/slideLayout" Target="../slideLayouts/slideLayout1.xml"/><Relationship Id="rId4" Type="http://schemas.openxmlformats.org/officeDocument/2006/relationships/hyperlink" Target="http://wiki.hl7.org/index.php?title=EHR_Interoperability_W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52400" y="76200"/>
            <a:ext cx="8991600" cy="3200400"/>
          </a:xfrm>
        </p:spPr>
        <p:txBody>
          <a:bodyPr/>
          <a:lstStyle/>
          <a:p>
            <a:pPr eaLnBrk="1" hangingPunct="1"/>
            <a:r>
              <a:rPr lang="en-US" sz="3200" dirty="0"/>
              <a:t>EHR System Function </a:t>
            </a:r>
            <a:br>
              <a:rPr lang="en-US" sz="3200" dirty="0"/>
            </a:br>
            <a:r>
              <a:rPr lang="en-US" sz="3200" dirty="0"/>
              <a:t>and Information Model </a:t>
            </a:r>
            <a:br>
              <a:rPr lang="en-US" sz="3200" dirty="0"/>
            </a:br>
            <a:r>
              <a:rPr lang="en-US" sz="3200" dirty="0"/>
              <a:t>(EHR-S FIM </a:t>
            </a:r>
            <a:r>
              <a:rPr lang="en-US" sz="3200" dirty="0" smtClean="0"/>
              <a:t>is based </a:t>
            </a:r>
            <a:r>
              <a:rPr lang="en-US" sz="3200" dirty="0"/>
              <a:t>on EHR-S FM R2.0)</a:t>
            </a:r>
            <a:r>
              <a:rPr lang="en-US" sz="3200" b="1" dirty="0" smtClean="0"/>
              <a:t/>
            </a:r>
            <a:br>
              <a:rPr lang="en-US" sz="3200" b="1" dirty="0" smtClean="0"/>
            </a:br>
            <a:r>
              <a:rPr lang="en-US" sz="3200" b="1" dirty="0" smtClean="0"/>
              <a:t> </a:t>
            </a:r>
            <a:br>
              <a:rPr lang="en-US" sz="3200" b="1" dirty="0" smtClean="0"/>
            </a:br>
            <a:r>
              <a:rPr lang="en-US" sz="3200" dirty="0">
                <a:solidFill>
                  <a:srgbClr val="0000CC"/>
                </a:solidFill>
              </a:rPr>
              <a:t>CPS.1.7.2 	Manage Patient Advance </a:t>
            </a:r>
            <a:r>
              <a:rPr lang="en-US" sz="3200" dirty="0" smtClean="0">
                <a:solidFill>
                  <a:srgbClr val="0000CC"/>
                </a:solidFill>
              </a:rPr>
              <a:t>Directives</a:t>
            </a:r>
            <a:br>
              <a:rPr lang="en-US" sz="3200" dirty="0" smtClean="0">
                <a:solidFill>
                  <a:srgbClr val="0000CC"/>
                </a:solidFill>
              </a:rPr>
            </a:br>
            <a:r>
              <a:rPr lang="en-US" sz="3200" dirty="0">
                <a:solidFill>
                  <a:srgbClr val="0000CC"/>
                </a:solidFill>
              </a:rPr>
              <a:t>aka DC.1.3.2 in EHR-S FM R1.1</a:t>
            </a:r>
          </a:p>
        </p:txBody>
      </p:sp>
      <p:sp>
        <p:nvSpPr>
          <p:cNvPr id="14338" name="Subtitle 2"/>
          <p:cNvSpPr>
            <a:spLocks noGrp="1"/>
          </p:cNvSpPr>
          <p:nvPr>
            <p:ph type="subTitle" idx="1"/>
          </p:nvPr>
        </p:nvSpPr>
        <p:spPr>
          <a:xfrm>
            <a:off x="0" y="3397718"/>
            <a:ext cx="9144000" cy="1722922"/>
          </a:xfrm>
        </p:spPr>
        <p:txBody>
          <a:bodyPr/>
          <a:lstStyle/>
          <a:p>
            <a:pPr eaLnBrk="1" hangingPunct="1"/>
            <a:r>
              <a:rPr lang="en-US" sz="3000" dirty="0" smtClean="0">
                <a:solidFill>
                  <a:srgbClr val="898989"/>
                </a:solidFill>
                <a:hlinkClick r:id="rId2"/>
              </a:rPr>
              <a:t>Stephen.Hufnagel@tma.osd.mil</a:t>
            </a:r>
            <a:r>
              <a:rPr lang="en-US" sz="3000" dirty="0" smtClean="0">
                <a:solidFill>
                  <a:srgbClr val="898989"/>
                </a:solidFill>
              </a:rPr>
              <a:t> , facilitator</a:t>
            </a:r>
          </a:p>
          <a:p>
            <a:pPr eaLnBrk="1" hangingPunct="1"/>
            <a:r>
              <a:rPr lang="en-US" sz="3000" dirty="0" smtClean="0">
                <a:solidFill>
                  <a:srgbClr val="898989"/>
                </a:solidFill>
              </a:rPr>
              <a:t>January 25, 2012, original</a:t>
            </a:r>
          </a:p>
          <a:p>
            <a:pPr eaLnBrk="1" hangingPunct="1"/>
            <a:r>
              <a:rPr lang="en-US" sz="3000" dirty="0" smtClean="0">
                <a:solidFill>
                  <a:srgbClr val="898989"/>
                </a:solidFill>
              </a:rPr>
              <a:t> </a:t>
            </a:r>
            <a:r>
              <a:rPr lang="en-US" sz="3000" smtClean="0">
                <a:solidFill>
                  <a:srgbClr val="898989"/>
                </a:solidFill>
              </a:rPr>
              <a:t>February </a:t>
            </a:r>
            <a:r>
              <a:rPr lang="en-US" sz="3000" smtClean="0">
                <a:solidFill>
                  <a:srgbClr val="898989"/>
                </a:solidFill>
              </a:rPr>
              <a:t>11</a:t>
            </a:r>
            <a:r>
              <a:rPr lang="en-US" sz="3000" smtClean="0">
                <a:solidFill>
                  <a:srgbClr val="898989"/>
                </a:solidFill>
              </a:rPr>
              <a:t>, </a:t>
            </a:r>
            <a:r>
              <a:rPr lang="en-US" sz="3000" dirty="0" smtClean="0">
                <a:solidFill>
                  <a:srgbClr val="898989"/>
                </a:solidFill>
              </a:rPr>
              <a:t>2012, last updated</a:t>
            </a:r>
          </a:p>
        </p:txBody>
      </p:sp>
      <p:sp>
        <p:nvSpPr>
          <p:cNvPr id="4" name="Date Placeholder 3"/>
          <p:cNvSpPr>
            <a:spLocks noGrp="1"/>
          </p:cNvSpPr>
          <p:nvPr>
            <p:ph type="dt" sz="quarter" idx="10"/>
          </p:nvPr>
        </p:nvSpPr>
        <p:spPr>
          <a:xfrm>
            <a:off x="0" y="6492875"/>
            <a:ext cx="2133600" cy="365125"/>
          </a:xfrm>
        </p:spPr>
        <p:txBody>
          <a:bodyPr/>
          <a:lstStyle/>
          <a:p>
            <a:pPr>
              <a:defRPr/>
            </a:pPr>
            <a:fld id="{1E0288CD-4F2C-449B-AF58-49110641B3C3}" type="datetime1">
              <a:rPr lang="en-US"/>
              <a:pPr>
                <a:defRPr/>
              </a:pPr>
              <a:t>2/11/2012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DBFCCA51-7E5E-4B1D-BC0F-1BC7B06D981F}" type="slidenum">
              <a:rPr lang="en-US"/>
              <a:pPr>
                <a:defRPr/>
              </a:pPr>
              <a:t>1</a:t>
            </a:fld>
            <a:endParaRPr lang="en-US"/>
          </a:p>
        </p:txBody>
      </p:sp>
      <p:pic>
        <p:nvPicPr>
          <p:cNvPr id="14342" name="Picture 13" descr="HL7 International Logo"/>
          <p:cNvPicPr>
            <a:picLocks noChangeAspect="1" noChangeArrowheads="1"/>
          </p:cNvPicPr>
          <p:nvPr/>
        </p:nvPicPr>
        <p:blipFill>
          <a:blip r:embed="rId3"/>
          <a:srcRect/>
          <a:stretch>
            <a:fillRect/>
          </a:stretch>
        </p:blipFill>
        <p:spPr bwMode="auto">
          <a:xfrm>
            <a:off x="7996663" y="73800"/>
            <a:ext cx="1109662" cy="1143000"/>
          </a:xfrm>
          <a:prstGeom prst="rect">
            <a:avLst/>
          </a:prstGeom>
          <a:noFill/>
          <a:ln w="9525">
            <a:noFill/>
            <a:miter lim="800000"/>
            <a:headEnd/>
            <a:tailEnd/>
          </a:ln>
        </p:spPr>
      </p:pic>
      <p:sp>
        <p:nvSpPr>
          <p:cNvPr id="14343" name="Line 5"/>
          <p:cNvSpPr>
            <a:spLocks noChangeShapeType="1"/>
          </p:cNvSpPr>
          <p:nvPr/>
        </p:nvSpPr>
        <p:spPr bwMode="auto">
          <a:xfrm>
            <a:off x="461963" y="3276600"/>
            <a:ext cx="8296275" cy="0"/>
          </a:xfrm>
          <a:prstGeom prst="line">
            <a:avLst/>
          </a:prstGeom>
          <a:noFill/>
          <a:ln w="38100">
            <a:solidFill>
              <a:srgbClr val="FF0000"/>
            </a:solidFill>
            <a:round/>
            <a:headEnd/>
            <a:tailEnd/>
          </a:ln>
        </p:spPr>
        <p:txBody>
          <a:bodyPr/>
          <a:lstStyle/>
          <a:p>
            <a:endParaRPr lang="en-US"/>
          </a:p>
        </p:txBody>
      </p:sp>
      <p:sp>
        <p:nvSpPr>
          <p:cNvPr id="9" name="TextBox 8"/>
          <p:cNvSpPr txBox="1"/>
          <p:nvPr/>
        </p:nvSpPr>
        <p:spPr>
          <a:xfrm>
            <a:off x="0" y="5518475"/>
            <a:ext cx="9144000" cy="1015663"/>
          </a:xfrm>
          <a:prstGeom prst="rect">
            <a:avLst/>
          </a:prstGeom>
          <a:noFill/>
        </p:spPr>
        <p:txBody>
          <a:bodyPr wrap="square" rtlCol="0">
            <a:spAutoFit/>
          </a:bodyPr>
          <a:lstStyle/>
          <a:p>
            <a:pPr algn="ctr"/>
            <a:r>
              <a:rPr lang="en-US" dirty="0" smtClean="0">
                <a:solidFill>
                  <a:srgbClr val="0000CC"/>
                </a:solidFill>
                <a:latin typeface="Comic Sans MS" pitchFamily="66" charset="0"/>
              </a:rPr>
              <a:t>Call for Participation</a:t>
            </a:r>
          </a:p>
          <a:p>
            <a:pPr algn="ctr"/>
            <a:r>
              <a:rPr lang="en-US" sz="1400" dirty="0" smtClean="0">
                <a:latin typeface="Arial" pitchFamily="34" charset="0"/>
                <a:cs typeface="Arial" pitchFamily="34" charset="0"/>
              </a:rPr>
              <a:t>This work is being done by the HL7 EHR Interoperability Work-group, </a:t>
            </a:r>
          </a:p>
          <a:p>
            <a:pPr algn="ctr"/>
            <a:r>
              <a:rPr lang="en-US" sz="1400" dirty="0" smtClean="0">
                <a:latin typeface="Arial" pitchFamily="34" charset="0"/>
                <a:cs typeface="Arial" pitchFamily="34" charset="0"/>
              </a:rPr>
              <a:t>meeting every Tuesday at 4PM ET, dial-in: 1-770-657-9270</a:t>
            </a:r>
            <a:r>
              <a:rPr lang="en-US" sz="1400" dirty="0">
                <a:latin typeface="Arial" pitchFamily="34" charset="0"/>
                <a:cs typeface="Arial" pitchFamily="34" charset="0"/>
              </a:rPr>
              <a:t>, Passcode: 510269# </a:t>
            </a:r>
          </a:p>
          <a:p>
            <a:pPr algn="ctr"/>
            <a:r>
              <a:rPr lang="en-US" sz="1400" dirty="0">
                <a:latin typeface="Arial" pitchFamily="34" charset="0"/>
                <a:cs typeface="Arial" pitchFamily="34" charset="0"/>
              </a:rPr>
              <a:t> The most current artifacts are at: </a:t>
            </a:r>
            <a:r>
              <a:rPr lang="en-US" sz="1400" u="sng" dirty="0">
                <a:latin typeface="Arial" pitchFamily="34" charset="0"/>
                <a:cs typeface="Arial" pitchFamily="34" charset="0"/>
                <a:hlinkClick r:id="rId4"/>
              </a:rPr>
              <a:t>http://wiki.hl7.org/index.php?title=EHR_Interoperability_WG</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0220"/>
            <a:ext cx="9343026" cy="5897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Object Model (COM)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10</a:t>
            </a:fld>
            <a:endParaRPr lang="en-US" dirty="0"/>
          </a:p>
        </p:txBody>
      </p:sp>
      <p:sp>
        <p:nvSpPr>
          <p:cNvPr id="9" name="TextBox 8"/>
          <p:cNvSpPr txBox="1"/>
          <p:nvPr/>
        </p:nvSpPr>
        <p:spPr>
          <a:xfrm>
            <a:off x="7709835" y="313889"/>
            <a:ext cx="1434165" cy="646331"/>
          </a:xfrm>
          <a:prstGeom prst="rect">
            <a:avLst/>
          </a:prstGeom>
          <a:solidFill>
            <a:schemeClr val="bg1"/>
          </a:solidFill>
        </p:spPr>
        <p:txBody>
          <a:bodyPr wrap="square" rtlCol="0">
            <a:spAutoFit/>
          </a:bodyPr>
          <a:lstStyle/>
          <a:p>
            <a:pPr algn="ctr"/>
            <a:r>
              <a:rPr lang="en-US" b="1" dirty="0" smtClean="0">
                <a:solidFill>
                  <a:srgbClr val="FF0000"/>
                </a:solidFill>
              </a:rPr>
              <a:t>Is this view helpful?</a:t>
            </a:r>
            <a:endParaRPr lang="en-US" b="1" dirty="0">
              <a:solidFill>
                <a:srgbClr val="FF0000"/>
              </a:solidFill>
            </a:endParaRPr>
          </a:p>
        </p:txBody>
      </p:sp>
    </p:spTree>
    <p:extLst>
      <p:ext uri="{BB962C8B-B14F-4D97-AF65-F5344CB8AC3E}">
        <p14:creationId xmlns:p14="http://schemas.microsoft.com/office/powerpoint/2010/main" val="3915094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Object Model (COM)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11</a:t>
            </a:fld>
            <a:endParaRPr lang="en-US" dirty="0"/>
          </a:p>
        </p:txBody>
      </p:sp>
      <p:sp>
        <p:nvSpPr>
          <p:cNvPr id="2" name="TextBox 1"/>
          <p:cNvSpPr txBox="1"/>
          <p:nvPr/>
        </p:nvSpPr>
        <p:spPr>
          <a:xfrm>
            <a:off x="7440328" y="484538"/>
            <a:ext cx="1434165" cy="646331"/>
          </a:xfrm>
          <a:prstGeom prst="rect">
            <a:avLst/>
          </a:prstGeom>
          <a:solidFill>
            <a:schemeClr val="bg1"/>
          </a:solidFill>
        </p:spPr>
        <p:txBody>
          <a:bodyPr wrap="square" rtlCol="0">
            <a:spAutoFit/>
          </a:bodyPr>
          <a:lstStyle/>
          <a:p>
            <a:pPr algn="ctr"/>
            <a:r>
              <a:rPr lang="en-US" b="1" dirty="0" smtClean="0">
                <a:solidFill>
                  <a:srgbClr val="FF0000"/>
                </a:solidFill>
              </a:rPr>
              <a:t>Is this view helpful?</a:t>
            </a:r>
            <a:endParaRPr lang="en-US" b="1" dirty="0">
              <a:solidFill>
                <a:srgbClr val="FF0000"/>
              </a:solidFill>
            </a:endParaRPr>
          </a:p>
        </p:txBody>
      </p:sp>
      <p:pic>
        <p:nvPicPr>
          <p:cNvPr id="512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31" y="807703"/>
            <a:ext cx="9488587" cy="6050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7589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553200"/>
            <a:ext cx="2133600" cy="365125"/>
          </a:xfrm>
        </p:spPr>
        <p:txBody>
          <a:bodyPr/>
          <a:lstStyle/>
          <a:p>
            <a:pPr>
              <a:defRPr/>
            </a:pPr>
            <a:fld id="{9AA5803A-C54C-45CF-9D31-DD3EF279C821}" type="datetime1">
              <a:rPr lang="en-US"/>
              <a:pPr>
                <a:defRPr/>
              </a:pPr>
              <a:t>2/11/2012</a:t>
            </a:fld>
            <a:endParaRPr lang="en-US" dirty="0"/>
          </a:p>
        </p:txBody>
      </p:sp>
      <p:sp>
        <p:nvSpPr>
          <p:cNvPr id="3" name="Footer Placeholder 2"/>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4" name="Slide Number Placeholder 3"/>
          <p:cNvSpPr>
            <a:spLocks noGrp="1"/>
          </p:cNvSpPr>
          <p:nvPr>
            <p:ph type="sldNum" sz="quarter" idx="12"/>
          </p:nvPr>
        </p:nvSpPr>
        <p:spPr>
          <a:xfrm>
            <a:off x="7010400" y="6492875"/>
            <a:ext cx="2133600" cy="365125"/>
          </a:xfrm>
        </p:spPr>
        <p:txBody>
          <a:bodyPr/>
          <a:lstStyle/>
          <a:p>
            <a:pPr>
              <a:defRPr/>
            </a:pPr>
            <a:fld id="{19AC79AF-36C2-4145-B24E-A7377A790B85}" type="slidenum">
              <a:rPr lang="en-US"/>
              <a:pPr>
                <a:defRPr/>
              </a:pPr>
              <a:t>12</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 </a:t>
            </a:r>
            <a:endParaRPr lang="en-US" sz="2800" dirty="0" smtClean="0"/>
          </a:p>
        </p:txBody>
      </p:sp>
      <p:sp>
        <p:nvSpPr>
          <p:cNvPr id="5" name="TextBox 4"/>
          <p:cNvSpPr txBox="1"/>
          <p:nvPr/>
        </p:nvSpPr>
        <p:spPr>
          <a:xfrm>
            <a:off x="76200" y="914400"/>
            <a:ext cx="9067800" cy="4524315"/>
          </a:xfrm>
          <a:prstGeom prst="rect">
            <a:avLst/>
          </a:prstGeom>
          <a:noFill/>
        </p:spPr>
        <p:txBody>
          <a:bodyPr wrap="square" rtlCol="0">
            <a:spAutoFit/>
          </a:bodyPr>
          <a:lstStyle/>
          <a:p>
            <a:pPr marL="342900" indent="-342900">
              <a:buFont typeface="+mj-lt"/>
              <a:buAutoNum type="arabicPeriod"/>
            </a:pPr>
            <a:r>
              <a:rPr lang="en-US" dirty="0">
                <a:latin typeface="Arial Narrow" pitchFamily="34" charset="0"/>
              </a:rPr>
              <a:t>The system SHALL provide the ability to manage advance directive information including the type of directive, relevant dates (e.g., received, reviewed, rescinded, updated), circumstances under which the directives were received, and the location of any paper or electronic advance directive documentation.</a:t>
            </a:r>
          </a:p>
          <a:p>
            <a:pPr marL="342900" indent="-342900">
              <a:buFont typeface="+mj-lt"/>
              <a:buAutoNum type="arabicPeriod"/>
            </a:pPr>
            <a:r>
              <a:rPr lang="en-US" dirty="0">
                <a:solidFill>
                  <a:srgbClr val="FF0000"/>
                </a:solidFill>
                <a:latin typeface="Arial Narrow" pitchFamily="34" charset="0"/>
              </a:rPr>
              <a:t>1. </a:t>
            </a:r>
            <a:r>
              <a:rPr lang="en-US" dirty="0">
                <a:latin typeface="Arial Narrow" pitchFamily="34" charset="0"/>
              </a:rPr>
              <a:t>The system SHALL render an indication that advance directive(s) have been captured. </a:t>
            </a:r>
          </a:p>
          <a:p>
            <a:pPr marL="342900" indent="-342900">
              <a:buFont typeface="+mj-lt"/>
              <a:buAutoNum type="arabicPeriod"/>
            </a:pPr>
            <a:r>
              <a:rPr lang="en-US" dirty="0">
                <a:solidFill>
                  <a:srgbClr val="FF0000"/>
                </a:solidFill>
                <a:latin typeface="Arial Narrow" pitchFamily="34" charset="0"/>
              </a:rPr>
              <a:t>2. </a:t>
            </a:r>
            <a:r>
              <a:rPr lang="en-US" dirty="0">
                <a:latin typeface="Arial Narrow" pitchFamily="34" charset="0"/>
              </a:rPr>
              <a:t>The system SHALL provide the ability to render the type of advance directives captured for the patient (e.g., living will, durable power of attorney, preferred interventions for known conditions, or the existence of a "Do Not Resuscitate" order).</a:t>
            </a:r>
          </a:p>
          <a:p>
            <a:pPr marL="342900" indent="-342900">
              <a:buFont typeface="+mj-lt"/>
              <a:buAutoNum type="arabicPeriod"/>
            </a:pPr>
            <a:r>
              <a:rPr lang="en-US" dirty="0">
                <a:solidFill>
                  <a:srgbClr val="FF0000"/>
                </a:solidFill>
                <a:latin typeface="Arial Narrow" pitchFamily="34" charset="0"/>
              </a:rPr>
              <a:t>3. </a:t>
            </a:r>
            <a:r>
              <a:rPr lang="en-US" dirty="0">
                <a:latin typeface="Arial Narrow" pitchFamily="34" charset="0"/>
              </a:rPr>
              <a:t>The system SHALL provide the ability to manage “Do Not Resuscitate” orders.</a:t>
            </a:r>
          </a:p>
          <a:p>
            <a:pPr marL="342900" indent="-342900">
              <a:buFont typeface="+mj-lt"/>
              <a:buAutoNum type="arabicPeriod"/>
            </a:pPr>
            <a:r>
              <a:rPr lang="en-US" dirty="0">
                <a:solidFill>
                  <a:srgbClr val="FF0000"/>
                </a:solidFill>
                <a:latin typeface="Arial Narrow" pitchFamily="34" charset="0"/>
              </a:rPr>
              <a:t>4. </a:t>
            </a:r>
            <a:r>
              <a:rPr lang="en-US" dirty="0">
                <a:latin typeface="Arial Narrow" pitchFamily="34" charset="0"/>
              </a:rPr>
              <a:t>The system SHOULD conform to function CPS.2.4  (Support Externally Sourced Clinical Images) in order to capture scanned patient advance directive documents and/or “Do Not Resuscitate” orders.</a:t>
            </a:r>
          </a:p>
          <a:p>
            <a:pPr marL="342900" indent="-342900">
              <a:buFont typeface="+mj-lt"/>
              <a:buAutoNum type="arabicPeriod"/>
            </a:pPr>
            <a:r>
              <a:rPr lang="en-US" dirty="0">
                <a:latin typeface="Arial Narrow" pitchFamily="34" charset="0"/>
              </a:rPr>
              <a:t>5. The system SHALL provide the ability to manage the date and circumstances of the most recent review of the advanced directives. </a:t>
            </a:r>
          </a:p>
          <a:p>
            <a:pPr marL="342900" indent="-342900">
              <a:buFont typeface="+mj-lt"/>
              <a:buAutoNum type="arabicPeriod"/>
            </a:pPr>
            <a:r>
              <a:rPr lang="en-US" dirty="0">
                <a:solidFill>
                  <a:srgbClr val="FF0000"/>
                </a:solidFill>
                <a:latin typeface="Arial Narrow" pitchFamily="34" charset="0"/>
              </a:rPr>
              <a:t>6. </a:t>
            </a:r>
            <a:r>
              <a:rPr lang="en-US" dirty="0">
                <a:latin typeface="Arial Narrow" pitchFamily="34" charset="0"/>
              </a:rPr>
              <a:t>The system SHALL provide the ability to manage the name and relationship of the principal completing the advance directive for the patient.</a:t>
            </a:r>
          </a:p>
          <a:p>
            <a:pPr marL="342900" indent="-342900">
              <a:buFont typeface="+mj-lt"/>
              <a:buAutoNum type="arabicPeriod"/>
            </a:pPr>
            <a:r>
              <a:rPr lang="en-US" dirty="0">
                <a:latin typeface="Arial Narrow" pitchFamily="34" charset="0"/>
              </a:rPr>
              <a:t>The system SHALL provide the ability to manage the date and/or time an advance directives </a:t>
            </a:r>
            <a:r>
              <a:rPr lang="en-US" dirty="0">
                <a:solidFill>
                  <a:srgbClr val="FF0000"/>
                </a:solidFill>
                <a:latin typeface="Arial Narrow" pitchFamily="34" charset="0"/>
              </a:rPr>
              <a:t>paper document</a:t>
            </a:r>
            <a:r>
              <a:rPr lang="en-US" dirty="0">
                <a:latin typeface="Arial Narrow" pitchFamily="34" charset="0"/>
              </a:rPr>
              <a:t> was signed/completed.</a:t>
            </a:r>
          </a:p>
        </p:txBody>
      </p:sp>
      <p:sp>
        <p:nvSpPr>
          <p:cNvPr id="8" name="TextBox 7"/>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1"/>
            <a:ext cx="9144000" cy="933650"/>
          </a:xfrm>
        </p:spPr>
        <p:txBody>
          <a:bodyPr/>
          <a:lstStyle/>
          <a:p>
            <a:pPr eaLnBrk="1" hangingPunct="1"/>
            <a:r>
              <a:rPr lang="en-US" dirty="0">
                <a:solidFill>
                  <a:srgbClr val="0000CC"/>
                </a:solidFill>
              </a:rPr>
              <a:t>CPS.1.7.2 Manage Patient Advance Directives </a:t>
            </a:r>
            <a:r>
              <a:rPr lang="en-US" dirty="0" smtClean="0">
                <a:solidFill>
                  <a:srgbClr val="0000CC"/>
                </a:solidFill>
              </a:rPr>
              <a:t/>
            </a:r>
            <a:br>
              <a:rPr lang="en-US" dirty="0" smtClean="0">
                <a:solidFill>
                  <a:srgbClr val="0000CC"/>
                </a:solidFill>
              </a:rPr>
            </a:br>
            <a:r>
              <a:rPr lang="en-US" sz="2800" b="1" dirty="0" smtClean="0">
                <a:latin typeface="Arial Narrow" pitchFamily="34" charset="0"/>
              </a:rPr>
              <a:t>Dependencies</a:t>
            </a:r>
            <a:endParaRPr lang="en-US" sz="2000" b="1" dirty="0" smtClean="0">
              <a:latin typeface="Arial Narrow" pitchFamily="34" charset="0"/>
            </a:endParaRPr>
          </a:p>
        </p:txBody>
      </p:sp>
      <p:sp>
        <p:nvSpPr>
          <p:cNvPr id="22530" name="Rectangle 3"/>
          <p:cNvSpPr>
            <a:spLocks noGrp="1"/>
          </p:cNvSpPr>
          <p:nvPr>
            <p:ph type="body" idx="1"/>
          </p:nvPr>
        </p:nvSpPr>
        <p:spPr>
          <a:xfrm>
            <a:off x="457200" y="1068404"/>
            <a:ext cx="8229600" cy="5322772"/>
          </a:xfrm>
        </p:spPr>
        <p:txBody>
          <a:bodyPr/>
          <a:lstStyle/>
          <a:p>
            <a:pPr eaLnBrk="1" hangingPunct="1">
              <a:lnSpc>
                <a:spcPct val="80000"/>
              </a:lnSpc>
            </a:pPr>
            <a:r>
              <a:rPr lang="en-US" sz="2000" b="1" dirty="0"/>
              <a:t>CP.1.8</a:t>
            </a:r>
            <a:r>
              <a:rPr lang="en-US" sz="2000" dirty="0"/>
              <a:t> Capture and maintain patient and family preferences</a:t>
            </a:r>
            <a:r>
              <a:rPr lang="en-US" sz="2000" dirty="0" smtClean="0"/>
              <a:t>. (</a:t>
            </a:r>
            <a:r>
              <a:rPr lang="pl-PL" sz="2000" dirty="0" smtClean="0"/>
              <a:t>DC.1.3.1</a:t>
            </a:r>
            <a:r>
              <a:rPr lang="en-US" sz="2000" dirty="0" smtClean="0"/>
              <a:t>)</a:t>
            </a:r>
            <a:endParaRPr lang="pl-PL" sz="2000" dirty="0"/>
          </a:p>
          <a:p>
            <a:pPr eaLnBrk="1" hangingPunct="1">
              <a:lnSpc>
                <a:spcPct val="80000"/>
              </a:lnSpc>
            </a:pPr>
            <a:r>
              <a:rPr lang="en-US" sz="2000" b="1" dirty="0"/>
              <a:t>CPS.1.6.1</a:t>
            </a:r>
            <a:r>
              <a:rPr lang="en-US" sz="2000" dirty="0"/>
              <a:t> Provide information on relationships by genealogy. (</a:t>
            </a:r>
            <a:r>
              <a:rPr lang="pl-PL" sz="2000" dirty="0"/>
              <a:t>S.3.5.1</a:t>
            </a:r>
            <a:r>
              <a:rPr lang="en-US" sz="2000" dirty="0"/>
              <a:t>)</a:t>
            </a:r>
            <a:endParaRPr lang="pl-PL" sz="2000" dirty="0"/>
          </a:p>
          <a:p>
            <a:pPr eaLnBrk="1" hangingPunct="1">
              <a:lnSpc>
                <a:spcPct val="80000"/>
              </a:lnSpc>
            </a:pPr>
            <a:r>
              <a:rPr lang="en-US" sz="2000" b="1" dirty="0"/>
              <a:t>CPS.1.6.3</a:t>
            </a:r>
            <a:r>
              <a:rPr lang="en-US" sz="2000" dirty="0"/>
              <a:t> Provide information on relationships by living situation. Examples of living situations include college dormitory, military deployment, in same household. (</a:t>
            </a:r>
            <a:r>
              <a:rPr lang="pl-PL" sz="2000" dirty="0"/>
              <a:t>S.3.5.3</a:t>
            </a:r>
            <a:r>
              <a:rPr lang="en-US" sz="2000" dirty="0"/>
              <a:t>)</a:t>
            </a:r>
            <a:endParaRPr lang="pl-PL" sz="2000" dirty="0"/>
          </a:p>
          <a:p>
            <a:pPr eaLnBrk="1" hangingPunct="1">
              <a:lnSpc>
                <a:spcPct val="80000"/>
              </a:lnSpc>
            </a:pPr>
            <a:r>
              <a:rPr lang="en-US" sz="2000" b="1" dirty="0"/>
              <a:t>CPS.1.6.4</a:t>
            </a:r>
            <a:r>
              <a:rPr lang="en-US" sz="2000" dirty="0"/>
              <a:t> Provide information on patient relationships  that are represented other than by genealogy, insurance or living situation. (</a:t>
            </a:r>
            <a:r>
              <a:rPr lang="pl-PL" sz="2000" dirty="0"/>
              <a:t>S.3.5.4</a:t>
            </a:r>
            <a:r>
              <a:rPr lang="en-US" sz="2000" dirty="0"/>
              <a:t>)</a:t>
            </a:r>
          </a:p>
          <a:p>
            <a:pPr eaLnBrk="1" hangingPunct="1">
              <a:lnSpc>
                <a:spcPct val="80000"/>
              </a:lnSpc>
            </a:pPr>
            <a:r>
              <a:rPr lang="en-US" sz="2000" b="1" dirty="0" smtClean="0"/>
              <a:t>CPS.1.7.3</a:t>
            </a:r>
            <a:r>
              <a:rPr lang="en-US" sz="2000" dirty="0" smtClean="0"/>
              <a:t> </a:t>
            </a:r>
            <a:r>
              <a:rPr lang="en-US" sz="2000" dirty="0"/>
              <a:t>Create, maintain, and verify patient decisions (such as informed consent for treatment and authorization/consent for disclosure</a:t>
            </a:r>
            <a:r>
              <a:rPr lang="en-US" sz="2000" dirty="0" smtClean="0"/>
              <a:t>). (</a:t>
            </a:r>
            <a:r>
              <a:rPr lang="pl-PL" sz="2000" dirty="0" smtClean="0"/>
              <a:t>DC.1.3.3</a:t>
            </a:r>
            <a:r>
              <a:rPr lang="en-US" sz="2000" dirty="0" smtClean="0"/>
              <a:t>)</a:t>
            </a:r>
            <a:endParaRPr lang="pl-PL" sz="2000" dirty="0"/>
          </a:p>
          <a:p>
            <a:pPr eaLnBrk="1" hangingPunct="1">
              <a:lnSpc>
                <a:spcPct val="80000"/>
              </a:lnSpc>
            </a:pPr>
            <a:endParaRPr lang="en-US" sz="2000" dirty="0" smtClean="0">
              <a:latin typeface="Arial Narrow" pitchFamily="34" charset="0"/>
            </a:endParaRPr>
          </a:p>
          <a:p>
            <a:pPr eaLnBrk="1" hangingPunct="1">
              <a:lnSpc>
                <a:spcPct val="80000"/>
              </a:lnSpc>
            </a:pPr>
            <a:r>
              <a:rPr lang="en-US" sz="2000" b="1" dirty="0" smtClean="0">
                <a:latin typeface="Arial Narrow" pitchFamily="34" charset="0"/>
              </a:rPr>
              <a:t>OVERARCHING</a:t>
            </a:r>
            <a:r>
              <a:rPr lang="en-US" sz="2000" dirty="0" smtClean="0">
                <a:latin typeface="Arial Narrow" pitchFamily="34" charset="0"/>
              </a:rPr>
              <a:t>:</a:t>
            </a:r>
          </a:p>
          <a:p>
            <a:pPr lvl="1" eaLnBrk="1" hangingPunct="1">
              <a:lnSpc>
                <a:spcPct val="80000"/>
              </a:lnSpc>
            </a:pPr>
            <a:r>
              <a:rPr lang="en-US" sz="1600" dirty="0" smtClean="0">
                <a:latin typeface="Arial Narrow" pitchFamily="34" charset="0"/>
              </a:rPr>
              <a:t>Trust Infrastructure</a:t>
            </a:r>
          </a:p>
          <a:p>
            <a:pPr lvl="1" eaLnBrk="1" hangingPunct="1">
              <a:lnSpc>
                <a:spcPct val="80000"/>
              </a:lnSpc>
            </a:pPr>
            <a:r>
              <a:rPr lang="en-US" sz="1600" dirty="0" smtClean="0">
                <a:latin typeface="Arial Narrow" pitchFamily="34" charset="0"/>
              </a:rPr>
              <a:t>Record  Infrastructure</a:t>
            </a:r>
          </a:p>
        </p:txBody>
      </p:sp>
      <p:sp>
        <p:nvSpPr>
          <p:cNvPr id="4"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5"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6"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13</a:t>
            </a:fld>
            <a:endParaRPr lang="en-US" dirty="0"/>
          </a:p>
        </p:txBody>
      </p:sp>
    </p:spTree>
    <p:extLst>
      <p:ext uri="{BB962C8B-B14F-4D97-AF65-F5344CB8AC3E}">
        <p14:creationId xmlns:p14="http://schemas.microsoft.com/office/powerpoint/2010/main" val="12797422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14</a:t>
            </a:fld>
            <a:endParaRPr lang="en-US" dirty="0"/>
          </a:p>
        </p:txBody>
      </p:sp>
      <p:sp>
        <p:nvSpPr>
          <p:cNvPr id="6" name="Title 1"/>
          <p:cNvSpPr>
            <a:spLocks noGrp="1"/>
          </p:cNvSpPr>
          <p:nvPr>
            <p:ph type="title"/>
          </p:nvPr>
        </p:nvSpPr>
        <p:spPr>
          <a:xfrm>
            <a:off x="0" y="28075"/>
            <a:ext cx="9144000" cy="838200"/>
          </a:xfrm>
        </p:spPr>
        <p:txBody>
          <a:bodyPr>
            <a:noAutofit/>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Requirements-Traceability to Activities </a:t>
            </a:r>
            <a:endParaRPr lang="en-US" sz="2800" dirty="0" smtClean="0"/>
          </a:p>
        </p:txBody>
      </p:sp>
      <p:pic>
        <p:nvPicPr>
          <p:cNvPr id="61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25897"/>
            <a:ext cx="9237985" cy="528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0768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9067800" cy="838200"/>
          </a:xfrm>
        </p:spPr>
        <p:txBody>
          <a:bodyPr>
            <a:normAutofit/>
          </a:bodyPr>
          <a:lstStyle/>
          <a:p>
            <a:pPr>
              <a:lnSpc>
                <a:spcPct val="85000"/>
              </a:lnSpc>
            </a:pPr>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endParaRPr lang="en-US" sz="2800" b="1" dirty="0">
              <a:solidFill>
                <a:srgbClr val="0000CC"/>
              </a:solidFill>
              <a:latin typeface="Arial Narrow" pitchFamily="34" charset="0"/>
            </a:endParaRPr>
          </a:p>
        </p:txBody>
      </p:sp>
      <p:sp>
        <p:nvSpPr>
          <p:cNvPr id="3" name="Date Placeholder 2"/>
          <p:cNvSpPr>
            <a:spLocks noGrp="1"/>
          </p:cNvSpPr>
          <p:nvPr>
            <p:ph type="dt" sz="quarter" idx="10"/>
          </p:nvPr>
        </p:nvSpPr>
        <p:spPr>
          <a:xfrm>
            <a:off x="0" y="6492875"/>
            <a:ext cx="2133600" cy="365125"/>
          </a:xfrm>
        </p:spPr>
        <p:txBody>
          <a:bodyPr/>
          <a:lstStyle/>
          <a:p>
            <a:pPr>
              <a:defRPr/>
            </a:pPr>
            <a:fld id="{0AE0901C-85C9-47E6-B6B1-6A00C64E8494}" type="datetime1">
              <a:rPr lang="en-US"/>
              <a:pPr>
                <a:defRPr/>
              </a:pPr>
              <a:t>2/11/2012</a:t>
            </a:fld>
            <a:endParaRPr lang="en-US" dirty="0"/>
          </a:p>
        </p:txBody>
      </p:sp>
      <p:sp>
        <p:nvSpPr>
          <p:cNvPr id="4" name="Footer Placeholder 3"/>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5" name="Slide Number Placeholder 4"/>
          <p:cNvSpPr>
            <a:spLocks noGrp="1"/>
          </p:cNvSpPr>
          <p:nvPr>
            <p:ph type="sldNum" sz="quarter" idx="12"/>
          </p:nvPr>
        </p:nvSpPr>
        <p:spPr>
          <a:xfrm>
            <a:off x="7010400" y="6492875"/>
            <a:ext cx="2133600" cy="365125"/>
          </a:xfrm>
        </p:spPr>
        <p:txBody>
          <a:bodyPr/>
          <a:lstStyle/>
          <a:p>
            <a:pPr>
              <a:defRPr/>
            </a:pPr>
            <a:fld id="{979990B5-52E7-47B4-8C9D-492A6DD6077B}" type="slidenum">
              <a:rPr lang="en-US"/>
              <a:pPr>
                <a:defRPr/>
              </a:pPr>
              <a:t>2</a:t>
            </a:fld>
            <a:endParaRPr lang="en-US" dirty="0"/>
          </a:p>
        </p:txBody>
      </p:sp>
      <p:sp>
        <p:nvSpPr>
          <p:cNvPr id="17414" name="Line 5"/>
          <p:cNvSpPr>
            <a:spLocks noChangeShapeType="1"/>
          </p:cNvSpPr>
          <p:nvPr/>
        </p:nvSpPr>
        <p:spPr bwMode="auto">
          <a:xfrm>
            <a:off x="461963" y="990600"/>
            <a:ext cx="8296275" cy="0"/>
          </a:xfrm>
          <a:prstGeom prst="line">
            <a:avLst/>
          </a:prstGeom>
          <a:noFill/>
          <a:ln w="38100">
            <a:solidFill>
              <a:srgbClr val="FF0000"/>
            </a:solidFill>
            <a:round/>
            <a:headEnd/>
            <a:tailEnd/>
          </a:ln>
        </p:spPr>
        <p:txBody>
          <a:bodyPr/>
          <a:lstStyle/>
          <a:p>
            <a:endParaRPr lang="en-US"/>
          </a:p>
        </p:txBody>
      </p:sp>
      <p:sp>
        <p:nvSpPr>
          <p:cNvPr id="7" name="TextBox 6"/>
          <p:cNvSpPr txBox="1"/>
          <p:nvPr/>
        </p:nvSpPr>
        <p:spPr>
          <a:xfrm>
            <a:off x="76200" y="1273076"/>
            <a:ext cx="9067800" cy="3170099"/>
          </a:xfrm>
          <a:prstGeom prst="rect">
            <a:avLst/>
          </a:prstGeom>
          <a:noFill/>
        </p:spPr>
        <p:txBody>
          <a:bodyPr wrap="square" rtlCol="0">
            <a:spAutoFit/>
          </a:bodyPr>
          <a:lstStyle/>
          <a:p>
            <a:r>
              <a:rPr lang="en-US" sz="2000" b="1" dirty="0">
                <a:latin typeface="Arial Narrow" pitchFamily="34" charset="0"/>
              </a:rPr>
              <a:t>Statement</a:t>
            </a:r>
            <a:r>
              <a:rPr lang="en-US" sz="2000" dirty="0">
                <a:latin typeface="Arial Narrow" pitchFamily="34" charset="0"/>
              </a:rPr>
              <a:t>: </a:t>
            </a:r>
            <a:r>
              <a:rPr lang="en-US" sz="2000" b="1" dirty="0" smtClean="0">
                <a:solidFill>
                  <a:srgbClr val="0000CC"/>
                </a:solidFill>
                <a:latin typeface="Arial Narrow" pitchFamily="34" charset="0"/>
              </a:rPr>
              <a:t>The purpose of this function is to </a:t>
            </a:r>
            <a:r>
              <a:rPr lang="en-US" sz="2000" dirty="0" smtClean="0">
                <a:latin typeface="Arial Narrow" pitchFamily="34" charset="0"/>
              </a:rPr>
              <a:t>capture </a:t>
            </a:r>
            <a:r>
              <a:rPr lang="en-US" sz="2000" dirty="0">
                <a:latin typeface="Arial Narrow" pitchFamily="34" charset="0"/>
              </a:rPr>
              <a:t>and maintain patient advance directives.</a:t>
            </a:r>
            <a:endParaRPr lang="en-US" sz="2000" b="1" dirty="0" smtClean="0">
              <a:latin typeface="Arial Narrow" pitchFamily="34" charset="0"/>
            </a:endParaRPr>
          </a:p>
          <a:p>
            <a:endParaRPr lang="en-US" sz="2000" b="1" dirty="0" smtClean="0">
              <a:latin typeface="Arial Narrow" pitchFamily="34" charset="0"/>
            </a:endParaRPr>
          </a:p>
          <a:p>
            <a:r>
              <a:rPr lang="en-US" sz="2000" b="1" dirty="0" smtClean="0">
                <a:latin typeface="Arial Narrow" pitchFamily="34" charset="0"/>
              </a:rPr>
              <a:t>Description</a:t>
            </a:r>
            <a:r>
              <a:rPr lang="en-US" sz="2000" dirty="0">
                <a:latin typeface="Arial Narrow" pitchFamily="34" charset="0"/>
              </a:rPr>
              <a:t>: Patient advance directives and provider Do Not Resuscitate (DNR ) orders are captured, as well as the date and circumstances under which the directives were received, and the location of any paper or electronic advance directive documentation.</a:t>
            </a:r>
            <a:endParaRPr lang="en-US" sz="2000" b="1" dirty="0" smtClean="0">
              <a:solidFill>
                <a:srgbClr val="0000CC"/>
              </a:solidFill>
              <a:latin typeface="Arial Narrow" pitchFamily="34" charset="0"/>
            </a:endParaRPr>
          </a:p>
          <a:p>
            <a:endParaRPr lang="en-US" sz="2000" b="1" dirty="0" smtClean="0">
              <a:solidFill>
                <a:srgbClr val="0000CC"/>
              </a:solidFill>
              <a:latin typeface="Arial Narrow" pitchFamily="34" charset="0"/>
            </a:endParaRPr>
          </a:p>
          <a:p>
            <a:r>
              <a:rPr lang="en-US" sz="2000" b="1" dirty="0" smtClean="0">
                <a:solidFill>
                  <a:srgbClr val="0000CC"/>
                </a:solidFill>
                <a:latin typeface="Arial Narrow" pitchFamily="34" charset="0"/>
              </a:rPr>
              <a:t>Example</a:t>
            </a:r>
            <a:r>
              <a:rPr lang="en-US" sz="2000" dirty="0">
                <a:solidFill>
                  <a:srgbClr val="0000CC"/>
                </a:solidFill>
                <a:latin typeface="Arial Narrow" pitchFamily="34" charset="0"/>
              </a:rPr>
              <a:t>: </a:t>
            </a:r>
            <a:r>
              <a:rPr lang="en-US" sz="2000" dirty="0" smtClean="0">
                <a:solidFill>
                  <a:srgbClr val="0000CC"/>
                </a:solidFill>
                <a:latin typeface="Arial Narrow" pitchFamily="34" charset="0"/>
              </a:rPr>
              <a:t>(Notional Scenario</a:t>
            </a:r>
            <a:r>
              <a:rPr lang="en-US" sz="2000" dirty="0">
                <a:solidFill>
                  <a:srgbClr val="0000CC"/>
                </a:solidFill>
                <a:latin typeface="Arial Narrow" pitchFamily="34" charset="0"/>
              </a:rPr>
              <a:t>) During an encounter, a health care professional might  </a:t>
            </a:r>
            <a:r>
              <a:rPr lang="en-US" sz="2000" dirty="0" smtClean="0">
                <a:solidFill>
                  <a:srgbClr val="0000CC"/>
                </a:solidFill>
                <a:latin typeface="Arial Narrow" pitchFamily="34" charset="0"/>
              </a:rPr>
              <a:t>manage </a:t>
            </a:r>
            <a:r>
              <a:rPr lang="en-US" sz="2000" dirty="0">
                <a:solidFill>
                  <a:srgbClr val="0000CC"/>
                </a:solidFill>
                <a:latin typeface="Arial Narrow" pitchFamily="34" charset="0"/>
              </a:rPr>
              <a:t>a patient’s </a:t>
            </a:r>
            <a:r>
              <a:rPr lang="en-US" sz="2000" dirty="0" smtClean="0">
                <a:solidFill>
                  <a:srgbClr val="0000CC"/>
                </a:solidFill>
                <a:latin typeface="Arial Narrow" pitchFamily="34" charset="0"/>
              </a:rPr>
              <a:t>advanced directives, according </a:t>
            </a:r>
            <a:r>
              <a:rPr lang="en-US" sz="2000" dirty="0">
                <a:solidFill>
                  <a:srgbClr val="0000CC"/>
                </a:solidFill>
                <a:latin typeface="Arial Narrow" pitchFamily="34" charset="0"/>
              </a:rPr>
              <a:t>to scope of practice, organizational policy and/or jurisdictional law</a:t>
            </a:r>
            <a:r>
              <a:rPr lang="en-US" sz="2000" dirty="0" smtClean="0">
                <a:solidFill>
                  <a:srgbClr val="0000CC"/>
                </a:solidFill>
                <a:latin typeface="Arial Narrow" pitchFamily="34" charset="0"/>
              </a:rPr>
              <a:t>. </a:t>
            </a:r>
            <a:endParaRPr lang="en-US" sz="2000" dirty="0">
              <a:solidFill>
                <a:srgbClr val="0000CC"/>
              </a:solidFill>
              <a:latin typeface="Arial Narrow" pitchFamily="34" charset="0"/>
            </a:endParaRPr>
          </a:p>
        </p:txBody>
      </p:sp>
      <p:sp>
        <p:nvSpPr>
          <p:cNvPr id="8" name="TextBox 7"/>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fontScale="90000"/>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Activity Model </a:t>
            </a:r>
            <a:endParaRPr lang="en-US" sz="2800" b="1" dirty="0" smtClean="0">
              <a:solidFill>
                <a:srgbClr val="0000CC"/>
              </a:solidFill>
              <a:latin typeface="Arial Narrow" pitchFamily="34" charset="0"/>
            </a:endParaRPr>
          </a:p>
        </p:txBody>
      </p:sp>
      <p:sp>
        <p:nvSpPr>
          <p:cNvPr id="3" name="Date Placeholder 2"/>
          <p:cNvSpPr>
            <a:spLocks noGrp="1"/>
          </p:cNvSpPr>
          <p:nvPr>
            <p:ph type="dt" sz="quarter" idx="10"/>
          </p:nvPr>
        </p:nvSpPr>
        <p:spPr>
          <a:xfrm>
            <a:off x="0" y="6629400"/>
            <a:ext cx="2133600" cy="228600"/>
          </a:xfrm>
        </p:spPr>
        <p:txBody>
          <a:bodyPr/>
          <a:lstStyle/>
          <a:p>
            <a:pPr>
              <a:defRPr/>
            </a:pPr>
            <a:fld id="{0AE0901C-85C9-47E6-B6B1-6A00C64E8494}" type="datetime1">
              <a:rPr lang="en-US"/>
              <a:pPr>
                <a:defRPr/>
              </a:pPr>
              <a:t>2/11/2012</a:t>
            </a:fld>
            <a:endParaRPr lang="en-US" dirty="0"/>
          </a:p>
        </p:txBody>
      </p:sp>
      <p:sp>
        <p:nvSpPr>
          <p:cNvPr id="4" name="Footer Placeholder 3"/>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5" name="Slide Number Placeholder 4"/>
          <p:cNvSpPr>
            <a:spLocks noGrp="1"/>
          </p:cNvSpPr>
          <p:nvPr>
            <p:ph type="sldNum" sz="quarter" idx="12"/>
          </p:nvPr>
        </p:nvSpPr>
        <p:spPr>
          <a:xfrm>
            <a:off x="7010400" y="6629400"/>
            <a:ext cx="2133600" cy="228600"/>
          </a:xfrm>
        </p:spPr>
        <p:txBody>
          <a:bodyPr/>
          <a:lstStyle/>
          <a:p>
            <a:pPr>
              <a:defRPr/>
            </a:pPr>
            <a:fld id="{979990B5-52E7-47B4-8C9D-492A6DD6077B}" type="slidenum">
              <a:rPr lang="en-US"/>
              <a:pPr>
                <a:defRPr/>
              </a:pPr>
              <a:t>3</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71908"/>
            <a:ext cx="9144001" cy="592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518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Information Model (CIM)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dirty="0"/>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4</a:t>
            </a:fld>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2933" y="1910372"/>
            <a:ext cx="7120911" cy="2782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0"/>
            <a:ext cx="9144000" cy="838200"/>
          </a:xfrm>
        </p:spPr>
        <p:txBody>
          <a:bodyPr/>
          <a:lstStyle/>
          <a:p>
            <a:pPr eaLnBrk="1" hangingPunct="1"/>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t>Conceptual Data Model (CDM)</a:t>
            </a:r>
          </a:p>
        </p:txBody>
      </p:sp>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5</a:t>
            </a:fld>
            <a:endParaRPr lang="en-US"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74489"/>
            <a:ext cx="9247239" cy="608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6494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6</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lnSpc>
                <a:spcPct val="80000"/>
              </a:lnSpc>
            </a:pPr>
            <a:r>
              <a:rPr lang="en-US" dirty="0">
                <a:solidFill>
                  <a:srgbClr val="0000CC"/>
                </a:solidFill>
              </a:rPr>
              <a:t>CPS.1.7.2 </a:t>
            </a:r>
            <a:r>
              <a:rPr lang="en-US" dirty="0" smtClean="0">
                <a:solidFill>
                  <a:srgbClr val="0000CC"/>
                </a:solidFill>
              </a:rPr>
              <a:t>Manage </a:t>
            </a:r>
            <a:r>
              <a:rPr lang="en-US" dirty="0">
                <a:solidFill>
                  <a:srgbClr val="0000CC"/>
                </a:solidFill>
              </a:rPr>
              <a:t>Patient Advance Directives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Requirements-Traceability to Data </a:t>
            </a:r>
            <a:endParaRPr lang="en-US" sz="2800" dirty="0" smtClean="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95149"/>
            <a:ext cx="9265305" cy="5962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9585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1"/>
            <a:ext cx="9144000" cy="933650"/>
          </a:xfrm>
        </p:spPr>
        <p:txBody>
          <a:bodyPr/>
          <a:lstStyle/>
          <a:p>
            <a:pPr eaLnBrk="1" hangingPunct="1"/>
            <a:r>
              <a:rPr lang="en-US" dirty="0">
                <a:solidFill>
                  <a:srgbClr val="0000CC"/>
                </a:solidFill>
              </a:rPr>
              <a:t>CPS.1.7.2 Manage Patient Advance Directives </a:t>
            </a:r>
            <a:r>
              <a:rPr lang="en-US" dirty="0" smtClean="0">
                <a:solidFill>
                  <a:srgbClr val="0000CC"/>
                </a:solidFill>
              </a:rPr>
              <a:t/>
            </a:r>
            <a:br>
              <a:rPr lang="en-US" dirty="0" smtClean="0">
                <a:solidFill>
                  <a:srgbClr val="0000CC"/>
                </a:solidFill>
              </a:rPr>
            </a:br>
            <a:r>
              <a:rPr lang="en-US" dirty="0"/>
              <a:t>“See Also” Dependencies</a:t>
            </a:r>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70469"/>
            <a:ext cx="9144000" cy="6059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9"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10"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Verb Hierarches</a:t>
            </a:r>
            <a:endParaRPr lang="en-US" dirty="0"/>
          </a:p>
        </p:txBody>
      </p:sp>
      <p:sp>
        <p:nvSpPr>
          <p:cNvPr id="4" name="Date Placeholder 3"/>
          <p:cNvSpPr>
            <a:spLocks noGrp="1"/>
          </p:cNvSpPr>
          <p:nvPr>
            <p:ph type="dt" sz="half" idx="10"/>
          </p:nvPr>
        </p:nvSpPr>
        <p:spPr>
          <a:xfrm>
            <a:off x="0" y="6629400"/>
            <a:ext cx="2133600" cy="228600"/>
          </a:xfrm>
        </p:spPr>
        <p:txBody>
          <a:bodyPr/>
          <a:lstStyle/>
          <a:p>
            <a:pPr>
              <a:defRPr/>
            </a:pPr>
            <a:fld id="{B81788E4-D98E-4BAD-B4F6-60B9EF37E7B0}" type="datetime1">
              <a:rPr lang="en-US" smtClean="0"/>
              <a:pPr>
                <a:defRPr/>
              </a:pPr>
              <a:t>2/11/2012</a:t>
            </a:fld>
            <a:endParaRPr lang="en-US" dirty="0"/>
          </a:p>
        </p:txBody>
      </p:sp>
      <p:sp>
        <p:nvSpPr>
          <p:cNvPr id="5" name="Footer Placeholder 4"/>
          <p:cNvSpPr>
            <a:spLocks noGrp="1"/>
          </p:cNvSpPr>
          <p:nvPr>
            <p:ph type="ftr" sz="quarter" idx="11"/>
          </p:nvPr>
        </p:nvSpPr>
        <p:spPr>
          <a:xfrm>
            <a:off x="3124200" y="6629400"/>
            <a:ext cx="2895600" cy="228600"/>
          </a:xfrm>
        </p:spPr>
        <p:txBody>
          <a:bodyPr/>
          <a:lstStyle/>
          <a:p>
            <a:pPr>
              <a:defRPr/>
            </a:pPr>
            <a:r>
              <a:rPr lang="en-US" dirty="0" smtClean="0"/>
              <a:t>DRAFT WORKING DOCUMENT</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p>
            <a:pPr>
              <a:defRPr/>
            </a:pPr>
            <a:fld id="{3DD54A6A-0F0E-4D61-8B34-8AFEBEED5A2B}" type="slidenum">
              <a:rPr lang="en-US" smtClean="0"/>
              <a:pPr>
                <a:defRPr/>
              </a:pPr>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4242979200"/>
              </p:ext>
            </p:extLst>
          </p:nvPr>
        </p:nvGraphicFramePr>
        <p:xfrm>
          <a:off x="2" y="1219200"/>
          <a:ext cx="9143997" cy="4881841"/>
        </p:xfrm>
        <a:graphic>
          <a:graphicData uri="http://schemas.openxmlformats.org/drawingml/2006/table">
            <a:tbl>
              <a:tblPr firstRow="1" firstCol="1" bandRow="1" bandCol="1">
                <a:tableStyleId>{5C22544A-7EE6-4342-B048-85BDC9FD1C3A}</a:tableStyleId>
              </a:tblPr>
              <a:tblGrid>
                <a:gridCol w="956803"/>
                <a:gridCol w="719595"/>
                <a:gridCol w="1076425"/>
                <a:gridCol w="750771"/>
                <a:gridCol w="712269"/>
                <a:gridCol w="737135"/>
                <a:gridCol w="838200"/>
                <a:gridCol w="914400"/>
                <a:gridCol w="762000"/>
                <a:gridCol w="685800"/>
                <a:gridCol w="990599"/>
              </a:tblGrid>
              <a:tr h="345479">
                <a:tc gridSpan="11">
                  <a:txBody>
                    <a:bodyPr/>
                    <a:lstStyle/>
                    <a:p>
                      <a:pPr marL="0" marR="0" algn="ctr">
                        <a:spcBef>
                          <a:spcPts val="300"/>
                        </a:spcBef>
                        <a:spcAft>
                          <a:spcPts val="300"/>
                        </a:spcAft>
                      </a:pPr>
                      <a:r>
                        <a:rPr lang="en-US" sz="2800" dirty="0">
                          <a:effectLst/>
                        </a:rPr>
                        <a:t>Manage (Data)</a:t>
                      </a:r>
                      <a:endParaRPr lang="en-US" sz="3600" b="1" dirty="0">
                        <a:effectLst/>
                        <a:latin typeface="Arial"/>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2520">
                <a:tc>
                  <a:txBody>
                    <a:bodyPr/>
                    <a:lstStyle/>
                    <a:p>
                      <a:pPr marL="0" marR="0" algn="ctr">
                        <a:spcBef>
                          <a:spcPts val="300"/>
                        </a:spcBef>
                        <a:spcAft>
                          <a:spcPts val="300"/>
                        </a:spcAft>
                      </a:pPr>
                      <a:r>
                        <a:rPr lang="en-US" sz="1600">
                          <a:effectLst/>
                        </a:rPr>
                        <a:t>Capture</a:t>
                      </a:r>
                      <a:endParaRPr lang="en-US" sz="2000" b="1">
                        <a:effectLst/>
                        <a:latin typeface="Arial"/>
                        <a:ea typeface="Times New Roman"/>
                      </a:endParaRPr>
                    </a:p>
                  </a:txBody>
                  <a:tcPr marL="68580" marR="68580" marT="0" marB="0" anchor="ctr"/>
                </a:tc>
                <a:tc gridSpan="3">
                  <a:txBody>
                    <a:bodyPr/>
                    <a:lstStyle/>
                    <a:p>
                      <a:pPr marL="0" marR="0" algn="ctr">
                        <a:spcBef>
                          <a:spcPts val="300"/>
                        </a:spcBef>
                        <a:spcAft>
                          <a:spcPts val="300"/>
                        </a:spcAft>
                      </a:pPr>
                      <a:r>
                        <a:rPr lang="en-US" sz="1600" dirty="0">
                          <a:effectLst/>
                        </a:rPr>
                        <a:t>Maintain</a:t>
                      </a:r>
                      <a:endParaRPr lang="en-US" sz="2000" b="1" dirty="0">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600">
                          <a:effectLst/>
                        </a:rPr>
                        <a:t>Render</a:t>
                      </a:r>
                      <a:endParaRPr lang="en-US" sz="2000" b="1">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600">
                          <a:effectLst/>
                        </a:rPr>
                        <a:t>Exchange</a:t>
                      </a:r>
                      <a:endParaRPr lang="en-US" sz="2000" b="1">
                        <a:effectLst/>
                        <a:latin typeface="Arial"/>
                        <a:ea typeface="Times New Roman"/>
                      </a:endParaRPr>
                    </a:p>
                  </a:txBody>
                  <a:tcPr marL="68580" marR="68580" marT="0" marB="0" anchor="ctr"/>
                </a:tc>
                <a:tc gridSpan="2">
                  <a:txBody>
                    <a:bodyPr/>
                    <a:lstStyle/>
                    <a:p>
                      <a:pPr marL="0" marR="0" algn="ctr">
                        <a:spcBef>
                          <a:spcPts val="300"/>
                        </a:spcBef>
                        <a:spcAft>
                          <a:spcPts val="300"/>
                        </a:spcAft>
                      </a:pPr>
                      <a:r>
                        <a:rPr lang="en-US" sz="1600">
                          <a:effectLst/>
                        </a:rPr>
                        <a:t>Determine</a:t>
                      </a:r>
                      <a:endParaRPr lang="en-US" sz="2000" b="1">
                        <a:effectLst/>
                        <a:latin typeface="Arial"/>
                        <a:ea typeface="Times New Roman"/>
                      </a:endParaRPr>
                    </a:p>
                  </a:txBody>
                  <a:tcPr marL="68580" marR="68580" marT="0" marB="0" anchor="ctr"/>
                </a:tc>
                <a:tc hMerge="1">
                  <a:txBody>
                    <a:bodyPr/>
                    <a:lstStyle/>
                    <a:p>
                      <a:endParaRPr lang="en-US"/>
                    </a:p>
                  </a:txBody>
                  <a:tcPr/>
                </a:tc>
                <a:tc>
                  <a:txBody>
                    <a:bodyPr/>
                    <a:lstStyle/>
                    <a:p>
                      <a:pPr marL="0" marR="0" algn="ctr">
                        <a:spcBef>
                          <a:spcPts val="300"/>
                        </a:spcBef>
                        <a:spcAft>
                          <a:spcPts val="300"/>
                        </a:spcAft>
                      </a:pPr>
                      <a:r>
                        <a:rPr lang="en-US" sz="1600" dirty="0">
                          <a:effectLst/>
                        </a:rPr>
                        <a:t>Manage-Data-Visibility</a:t>
                      </a:r>
                      <a:endParaRPr lang="en-US" sz="2000" b="1" dirty="0">
                        <a:effectLst/>
                        <a:latin typeface="Arial"/>
                        <a:ea typeface="Times New Roman"/>
                      </a:endParaRPr>
                    </a:p>
                  </a:txBody>
                  <a:tcPr marL="68580" marR="68580" marT="0" marB="0"/>
                </a:tc>
              </a:tr>
              <a:tr h="618767">
                <a:tc rowSpan="2">
                  <a:txBody>
                    <a:bodyPr/>
                    <a:lstStyle/>
                    <a:p>
                      <a:pPr marL="0" marR="0">
                        <a:spcBef>
                          <a:spcPts val="0"/>
                        </a:spcBef>
                        <a:spcAft>
                          <a:spcPts val="0"/>
                        </a:spcAft>
                      </a:pPr>
                      <a:r>
                        <a:rPr lang="pt-BR" sz="1400">
                          <a:effectLst/>
                        </a:rPr>
                        <a:t>Auto-Populate</a:t>
                      </a:r>
                      <a:endParaRPr lang="en-US" sz="1400">
                        <a:effectLst/>
                      </a:endParaRPr>
                    </a:p>
                    <a:p>
                      <a:pPr marL="0" marR="0">
                        <a:spcBef>
                          <a:spcPts val="0"/>
                        </a:spcBef>
                        <a:spcAft>
                          <a:spcPts val="0"/>
                        </a:spcAft>
                      </a:pPr>
                      <a:r>
                        <a:rPr lang="pt-BR" sz="1400">
                          <a:effectLst/>
                        </a:rPr>
                        <a:t>Enter</a:t>
                      </a:r>
                      <a:endParaRPr lang="en-US" sz="1400">
                        <a:effectLst/>
                      </a:endParaRPr>
                    </a:p>
                    <a:p>
                      <a:pPr marL="0" marR="0">
                        <a:spcBef>
                          <a:spcPts val="0"/>
                        </a:spcBef>
                        <a:spcAft>
                          <a:spcPts val="0"/>
                        </a:spcAft>
                      </a:pPr>
                      <a:r>
                        <a:rPr lang="pt-BR" sz="1400">
                          <a:effectLst/>
                        </a:rPr>
                        <a:t>Import</a:t>
                      </a:r>
                      <a:endParaRPr lang="en-US" sz="1400">
                        <a:effectLst/>
                      </a:endParaRPr>
                    </a:p>
                    <a:p>
                      <a:pPr marL="0" marR="0">
                        <a:spcBef>
                          <a:spcPts val="0"/>
                        </a:spcBef>
                        <a:spcAft>
                          <a:spcPts val="0"/>
                        </a:spcAft>
                      </a:pPr>
                      <a:r>
                        <a:rPr lang="pt-BR" sz="1400">
                          <a:effectLst/>
                        </a:rPr>
                        <a:t>Receive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Store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Update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Remove</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Extract</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Present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Export</a:t>
                      </a:r>
                      <a:endParaRPr lang="en-US" sz="1400" dirty="0">
                        <a:effectLst/>
                      </a:endParaRPr>
                    </a:p>
                    <a:p>
                      <a:pPr marL="0" marR="0">
                        <a:spcBef>
                          <a:spcPts val="0"/>
                        </a:spcBef>
                        <a:spcAft>
                          <a:spcPts val="0"/>
                        </a:spcAft>
                      </a:pPr>
                      <a:r>
                        <a:rPr lang="pt-BR" sz="1400" dirty="0">
                          <a:effectLst/>
                        </a:rPr>
                        <a:t>Import</a:t>
                      </a:r>
                      <a:endParaRPr lang="en-US" sz="1400" dirty="0">
                        <a:effectLst/>
                      </a:endParaRPr>
                    </a:p>
                    <a:p>
                      <a:pPr marL="0" marR="0">
                        <a:spcBef>
                          <a:spcPts val="0"/>
                        </a:spcBef>
                        <a:spcAft>
                          <a:spcPts val="0"/>
                        </a:spcAft>
                      </a:pPr>
                      <a:r>
                        <a:rPr lang="pt-BR" sz="1400" dirty="0">
                          <a:effectLst/>
                        </a:rPr>
                        <a:t>Receive</a:t>
                      </a:r>
                      <a:endParaRPr lang="en-US" sz="1400" dirty="0">
                        <a:effectLst/>
                      </a:endParaRPr>
                    </a:p>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Analyze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Decide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De-Identify</a:t>
                      </a:r>
                      <a:endParaRPr lang="en-US" sz="1400" dirty="0">
                        <a:effectLst/>
                      </a:endParaRPr>
                    </a:p>
                    <a:p>
                      <a:pPr marL="0" marR="0">
                        <a:spcBef>
                          <a:spcPts val="0"/>
                        </a:spcBef>
                        <a:spcAft>
                          <a:spcPts val="0"/>
                        </a:spcAft>
                      </a:pPr>
                      <a:r>
                        <a:rPr lang="pt-BR" sz="1400" dirty="0">
                          <a:effectLst/>
                        </a:rPr>
                        <a:t>Hide</a:t>
                      </a:r>
                      <a:endParaRPr lang="en-US" sz="1400" dirty="0">
                        <a:effectLst/>
                      </a:endParaRPr>
                    </a:p>
                    <a:p>
                      <a:pPr marL="0" marR="0">
                        <a:spcBef>
                          <a:spcPts val="0"/>
                        </a:spcBef>
                        <a:spcAft>
                          <a:spcPts val="0"/>
                        </a:spcAft>
                      </a:pPr>
                      <a:r>
                        <a:rPr lang="pt-BR" sz="1400" dirty="0">
                          <a:effectLst/>
                        </a:rPr>
                        <a:t>Mask</a:t>
                      </a:r>
                      <a:endParaRPr lang="en-US" sz="1400" dirty="0">
                        <a:effectLst/>
                      </a:endParaRPr>
                    </a:p>
                    <a:p>
                      <a:pPr marL="0" marR="0">
                        <a:spcBef>
                          <a:spcPts val="0"/>
                        </a:spcBef>
                        <a:spcAft>
                          <a:spcPts val="0"/>
                        </a:spcAft>
                      </a:pPr>
                      <a:r>
                        <a:rPr lang="pt-BR" sz="1400" dirty="0">
                          <a:effectLst/>
                        </a:rPr>
                        <a:t>Re-Identify</a:t>
                      </a:r>
                      <a:endParaRPr lang="en-US" sz="1400" dirty="0">
                        <a:effectLst/>
                      </a:endParaRPr>
                    </a:p>
                    <a:p>
                      <a:pPr marL="0" marR="0">
                        <a:spcBef>
                          <a:spcPts val="0"/>
                        </a:spcBef>
                        <a:spcAft>
                          <a:spcPts val="0"/>
                        </a:spcAft>
                      </a:pPr>
                      <a:r>
                        <a:rPr lang="pt-BR" sz="1400" dirty="0">
                          <a:effectLst/>
                        </a:rPr>
                        <a:t>Unhide</a:t>
                      </a:r>
                      <a:endParaRPr lang="en-US" sz="1400" dirty="0">
                        <a:effectLst/>
                      </a:endParaRPr>
                    </a:p>
                    <a:p>
                      <a:pPr marL="0" marR="0">
                        <a:spcBef>
                          <a:spcPts val="0"/>
                        </a:spcBef>
                        <a:spcAft>
                          <a:spcPts val="0"/>
                        </a:spcAft>
                      </a:pPr>
                      <a:r>
                        <a:rPr lang="pt-BR" sz="1400" dirty="0">
                          <a:effectLst/>
                        </a:rPr>
                        <a:t>Unmask</a:t>
                      </a:r>
                      <a:endParaRPr lang="en-US" sz="1400" dirty="0">
                        <a:effectLst/>
                        <a:latin typeface="Calibri"/>
                        <a:ea typeface="Times New Roman"/>
                        <a:cs typeface="Calibri"/>
                      </a:endParaRPr>
                    </a:p>
                  </a:txBody>
                  <a:tcPr marL="68580" marR="68580" marT="0" marB="0"/>
                </a:tc>
              </a:tr>
              <a:tr h="3093834">
                <a:tc vMerge="1">
                  <a:txBody>
                    <a:bodyPr/>
                    <a:lstStyle/>
                    <a:p>
                      <a:endParaRPr lang="en-US"/>
                    </a:p>
                  </a:txBody>
                  <a:tcPr/>
                </a:tc>
                <a:tc>
                  <a:txBody>
                    <a:bodyPr/>
                    <a:lstStyle/>
                    <a:p>
                      <a:pPr marL="0" marR="0">
                        <a:spcBef>
                          <a:spcPts val="0"/>
                        </a:spcBef>
                        <a:spcAft>
                          <a:spcPts val="0"/>
                        </a:spcAft>
                      </a:pPr>
                      <a:r>
                        <a:rPr lang="pt-BR" sz="1400">
                          <a:effectLst/>
                        </a:rPr>
                        <a:t>Archive</a:t>
                      </a:r>
                      <a:endParaRPr lang="en-US" sz="1400">
                        <a:effectLst/>
                      </a:endParaRPr>
                    </a:p>
                    <a:p>
                      <a:pPr marL="0" marR="0">
                        <a:spcBef>
                          <a:spcPts val="0"/>
                        </a:spcBef>
                        <a:spcAft>
                          <a:spcPts val="0"/>
                        </a:spcAft>
                      </a:pPr>
                      <a:r>
                        <a:rPr lang="pt-BR" sz="1400">
                          <a:effectLst/>
                        </a:rPr>
                        <a:t>Backup</a:t>
                      </a:r>
                      <a:endParaRPr lang="en-US" sz="1400">
                        <a:effectLst/>
                      </a:endParaRPr>
                    </a:p>
                    <a:p>
                      <a:pPr marL="0" marR="0">
                        <a:spcBef>
                          <a:spcPts val="0"/>
                        </a:spcBef>
                        <a:spcAft>
                          <a:spcPts val="0"/>
                        </a:spcAft>
                      </a:pPr>
                      <a:r>
                        <a:rPr lang="pt-BR" sz="1400">
                          <a:effectLst/>
                        </a:rPr>
                        <a:t>Decrypt</a:t>
                      </a:r>
                      <a:endParaRPr lang="en-US" sz="1400">
                        <a:effectLst/>
                      </a:endParaRPr>
                    </a:p>
                    <a:p>
                      <a:pPr marL="0" marR="0">
                        <a:spcBef>
                          <a:spcPts val="0"/>
                        </a:spcBef>
                        <a:spcAft>
                          <a:spcPts val="0"/>
                        </a:spcAft>
                      </a:pPr>
                      <a:r>
                        <a:rPr lang="pt-BR" sz="1400">
                          <a:effectLst/>
                        </a:rPr>
                        <a:t>Encrypt</a:t>
                      </a:r>
                      <a:endParaRPr lang="en-US" sz="1400">
                        <a:effectLst/>
                      </a:endParaRPr>
                    </a:p>
                    <a:p>
                      <a:pPr marL="0" marR="0">
                        <a:spcBef>
                          <a:spcPts val="0"/>
                        </a:spcBef>
                        <a:spcAft>
                          <a:spcPts val="0"/>
                        </a:spcAft>
                      </a:pPr>
                      <a:r>
                        <a:rPr lang="pt-BR" sz="1400">
                          <a:effectLst/>
                        </a:rPr>
                        <a:t>Recover</a:t>
                      </a:r>
                      <a:endParaRPr lang="en-US" sz="1400">
                        <a:effectLst/>
                      </a:endParaRPr>
                    </a:p>
                    <a:p>
                      <a:pPr marL="0" marR="0">
                        <a:spcBef>
                          <a:spcPts val="0"/>
                        </a:spcBef>
                        <a:spcAft>
                          <a:spcPts val="0"/>
                        </a:spcAft>
                      </a:pPr>
                      <a:r>
                        <a:rPr lang="pt-BR" sz="1400">
                          <a:effectLst/>
                        </a:rPr>
                        <a:t>Restore</a:t>
                      </a:r>
                      <a:endParaRPr lang="en-US" sz="1400">
                        <a:effectLst/>
                      </a:endParaRPr>
                    </a:p>
                    <a:p>
                      <a:pPr marL="0" marR="0">
                        <a:spcBef>
                          <a:spcPts val="0"/>
                        </a:spcBef>
                        <a:spcAft>
                          <a:spcPts val="0"/>
                        </a:spcAft>
                      </a:pPr>
                      <a:r>
                        <a:rPr lang="pt-BR" sz="1400">
                          <a:effectLst/>
                        </a:rPr>
                        <a:t>Save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Annotate</a:t>
                      </a:r>
                      <a:endParaRPr lang="en-US" sz="1400" dirty="0">
                        <a:effectLst/>
                      </a:endParaRPr>
                    </a:p>
                    <a:p>
                      <a:pPr marL="0" marR="0">
                        <a:spcBef>
                          <a:spcPts val="0"/>
                        </a:spcBef>
                        <a:spcAft>
                          <a:spcPts val="0"/>
                        </a:spcAft>
                      </a:pPr>
                      <a:r>
                        <a:rPr lang="pt-BR" sz="1400" dirty="0">
                          <a:effectLst/>
                        </a:rPr>
                        <a:t>Attest</a:t>
                      </a:r>
                      <a:endParaRPr lang="en-US" sz="1400" dirty="0">
                        <a:effectLst/>
                      </a:endParaRPr>
                    </a:p>
                    <a:p>
                      <a:pPr marL="0" marR="0">
                        <a:spcBef>
                          <a:spcPts val="0"/>
                        </a:spcBef>
                        <a:spcAft>
                          <a:spcPts val="0"/>
                        </a:spcAft>
                      </a:pPr>
                      <a:r>
                        <a:rPr lang="pt-BR" sz="1400" dirty="0">
                          <a:effectLst/>
                        </a:rPr>
                        <a:t>Edit</a:t>
                      </a:r>
                      <a:endParaRPr lang="en-US" sz="1400" dirty="0">
                        <a:effectLst/>
                      </a:endParaRPr>
                    </a:p>
                    <a:p>
                      <a:pPr marL="0" marR="0">
                        <a:spcBef>
                          <a:spcPts val="0"/>
                        </a:spcBef>
                        <a:spcAft>
                          <a:spcPts val="0"/>
                        </a:spcAft>
                      </a:pPr>
                      <a:r>
                        <a:rPr lang="pt-BR" sz="1400" dirty="0">
                          <a:effectLst/>
                        </a:rPr>
                        <a:t>Harmonize</a:t>
                      </a:r>
                      <a:endParaRPr lang="en-US" sz="1400" dirty="0">
                        <a:effectLst/>
                      </a:endParaRPr>
                    </a:p>
                    <a:p>
                      <a:pPr marL="0" marR="0">
                        <a:spcBef>
                          <a:spcPts val="0"/>
                        </a:spcBef>
                        <a:spcAft>
                          <a:spcPts val="0"/>
                        </a:spcAft>
                      </a:pPr>
                      <a:r>
                        <a:rPr lang="pt-BR" sz="1400" dirty="0">
                          <a:effectLst/>
                        </a:rPr>
                        <a:t>Integrate</a:t>
                      </a:r>
                      <a:endParaRPr lang="en-US" sz="1400" dirty="0">
                        <a:effectLst/>
                      </a:endParaRPr>
                    </a:p>
                    <a:p>
                      <a:pPr marL="0" marR="0">
                        <a:spcBef>
                          <a:spcPts val="0"/>
                        </a:spcBef>
                        <a:spcAft>
                          <a:spcPts val="0"/>
                        </a:spcAft>
                      </a:pPr>
                      <a:r>
                        <a:rPr lang="pt-BR" sz="1400" dirty="0">
                          <a:effectLst/>
                        </a:rPr>
                        <a:t>Link</a:t>
                      </a:r>
                      <a:endParaRPr lang="en-US" sz="1400" dirty="0">
                        <a:effectLst/>
                      </a:endParaRPr>
                    </a:p>
                    <a:p>
                      <a:pPr marL="0" marR="0">
                        <a:spcBef>
                          <a:spcPts val="0"/>
                        </a:spcBef>
                        <a:spcAft>
                          <a:spcPts val="0"/>
                        </a:spcAft>
                      </a:pPr>
                      <a:r>
                        <a:rPr lang="pt-BR" sz="1400" dirty="0">
                          <a:effectLst/>
                        </a:rPr>
                        <a:t>Tag</a:t>
                      </a:r>
                      <a:endParaRPr lang="en-US" sz="1400" dirty="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Delete</a:t>
                      </a:r>
                      <a:endParaRPr lang="en-US" sz="1400" dirty="0">
                        <a:effectLst/>
                      </a:endParaRPr>
                    </a:p>
                    <a:p>
                      <a:pPr marL="0" marR="0">
                        <a:spcBef>
                          <a:spcPts val="0"/>
                        </a:spcBef>
                        <a:spcAft>
                          <a:spcPts val="0"/>
                        </a:spcAft>
                      </a:pPr>
                      <a:r>
                        <a:rPr lang="pt-BR" sz="1400" dirty="0">
                          <a:effectLst/>
                        </a:rPr>
                        <a:t>Purge</a:t>
                      </a:r>
                      <a:endParaRPr lang="en-US" sz="1400" dirty="0">
                        <a:effectLst/>
                        <a:latin typeface="Calibri"/>
                        <a:ea typeface="Times New Roman"/>
                        <a:cs typeface="Calibri"/>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205671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a:t>
            </a:r>
            <a:endParaRPr lang="en-US" dirty="0"/>
          </a:p>
        </p:txBody>
      </p:sp>
      <p:sp>
        <p:nvSpPr>
          <p:cNvPr id="3" name="Content Placeholder 2"/>
          <p:cNvSpPr>
            <a:spLocks noGrp="1"/>
          </p:cNvSpPr>
          <p:nvPr>
            <p:ph idx="1"/>
          </p:nvPr>
        </p:nvSpPr>
        <p:spPr/>
        <p:txBody>
          <a:bodyPr/>
          <a:lstStyle/>
          <a:p>
            <a:r>
              <a:rPr lang="en-US" dirty="0" smtClean="0"/>
              <a:t>Old slides</a:t>
            </a:r>
            <a:endParaRPr lang="en-US" dirty="0"/>
          </a:p>
        </p:txBody>
      </p:sp>
      <p:sp>
        <p:nvSpPr>
          <p:cNvPr id="4" name="Date Placeholder 3"/>
          <p:cNvSpPr>
            <a:spLocks noGrp="1"/>
          </p:cNvSpPr>
          <p:nvPr>
            <p:ph type="dt" sz="half" idx="10"/>
          </p:nvPr>
        </p:nvSpPr>
        <p:spPr/>
        <p:txBody>
          <a:bodyPr/>
          <a:lstStyle/>
          <a:p>
            <a:pPr>
              <a:defRPr/>
            </a:pPr>
            <a:fld id="{B81788E4-D98E-4BAD-B4F6-60B9EF37E7B0}" type="datetime1">
              <a:rPr lang="en-US" smtClean="0"/>
              <a:pPr>
                <a:defRPr/>
              </a:pPr>
              <a:t>2/11/2012</a:t>
            </a:fld>
            <a:endParaRPr lang="en-US" dirty="0"/>
          </a:p>
        </p:txBody>
      </p:sp>
      <p:sp>
        <p:nvSpPr>
          <p:cNvPr id="5" name="Footer Placeholder 4"/>
          <p:cNvSpPr>
            <a:spLocks noGrp="1"/>
          </p:cNvSpPr>
          <p:nvPr>
            <p:ph type="ftr" sz="quarter" idx="11"/>
          </p:nvPr>
        </p:nvSpPr>
        <p:spPr/>
        <p:txBody>
          <a:bodyPr/>
          <a:lstStyle/>
          <a:p>
            <a:pPr>
              <a:defRPr/>
            </a:pPr>
            <a:r>
              <a:rPr lang="en-US" smtClean="0"/>
              <a:t>DRAFT WORKING DOCUMENT</a:t>
            </a:r>
            <a:endParaRPr lang="en-US"/>
          </a:p>
        </p:txBody>
      </p:sp>
      <p:sp>
        <p:nvSpPr>
          <p:cNvPr id="6" name="Slide Number Placeholder 5"/>
          <p:cNvSpPr>
            <a:spLocks noGrp="1"/>
          </p:cNvSpPr>
          <p:nvPr>
            <p:ph type="sldNum" sz="quarter" idx="12"/>
          </p:nvPr>
        </p:nvSpPr>
        <p:spPr/>
        <p:txBody>
          <a:bodyPr/>
          <a:lstStyle/>
          <a:p>
            <a:pPr>
              <a:defRPr/>
            </a:pPr>
            <a:fld id="{3DD54A6A-0F0E-4D61-8B34-8AFEBEED5A2B}" type="slidenum">
              <a:rPr lang="en-US" smtClean="0"/>
              <a:pPr>
                <a:defRPr/>
              </a:pPr>
              <a:t>9</a:t>
            </a:fld>
            <a:endParaRPr lang="en-US"/>
          </a:p>
        </p:txBody>
      </p:sp>
    </p:spTree>
    <p:extLst>
      <p:ext uri="{BB962C8B-B14F-4D97-AF65-F5344CB8AC3E}">
        <p14:creationId xmlns:p14="http://schemas.microsoft.com/office/powerpoint/2010/main" val="2774428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5680</TotalTime>
  <Words>682</Words>
  <Application>Microsoft Office PowerPoint</Application>
  <PresentationFormat>On-screen Show (4:3)</PresentationFormat>
  <Paragraphs>137</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EHR System Function  and Information Model  (EHR-S FIM is based on EHR-S FM R2.0)   CPS.1.7.2  Manage Patient Advance Directives aka DC.1.3.2 in EHR-S FM R1.1</vt:lpstr>
      <vt:lpstr>CPS.1.7.2 Manage Patient Advance Directives</vt:lpstr>
      <vt:lpstr>CPS.1.7.2 Manage Patient Advance Directives Activity Model </vt:lpstr>
      <vt:lpstr>CPS.1.7.2 Manage Patient Advance Directives Conceptual Information Model (CIM)</vt:lpstr>
      <vt:lpstr>CPS.1.7.2 Manage Patient Advance Directives Conceptual Data Model (CDM)</vt:lpstr>
      <vt:lpstr>CPS.1.7.2 Manage Patient Advance Directives Requirements-Traceability to Data </vt:lpstr>
      <vt:lpstr>CPS.1.7.2 Manage Patient Advance Directives  “See Also” Dependencies</vt:lpstr>
      <vt:lpstr>Action Verb Hierarches</vt:lpstr>
      <vt:lpstr>Archive</vt:lpstr>
      <vt:lpstr>CPS.1.7.2 Manage Patient Advance Directives Conceptual Object Model (COM)</vt:lpstr>
      <vt:lpstr>CPS.1.7.2 Manage Patient Advance Directives Conceptual Object Model (COM)</vt:lpstr>
      <vt:lpstr>CPS.1.7.2 Manage Patient Advance Directives Requirements </vt:lpstr>
      <vt:lpstr>CPS.1.7.2 Manage Patient Advance Directives  Dependencies</vt:lpstr>
      <vt:lpstr>CPS.1.7.2 Manage Patient Advance Directives Requirements-Traceability to Activities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Hufnagel</dc:creator>
  <cp:lastModifiedBy>Steve Hufnagel</cp:lastModifiedBy>
  <cp:revision>207</cp:revision>
  <dcterms:created xsi:type="dcterms:W3CDTF">2011-11-03T13:07:09Z</dcterms:created>
  <dcterms:modified xsi:type="dcterms:W3CDTF">2012-02-11T19:25:01Z</dcterms:modified>
</cp:coreProperties>
</file>