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301" r:id="rId4"/>
    <p:sldId id="289" r:id="rId5"/>
    <p:sldId id="303" r:id="rId6"/>
    <p:sldId id="312" r:id="rId7"/>
    <p:sldId id="294" r:id="rId8"/>
    <p:sldId id="311" r:id="rId9"/>
    <p:sldId id="257" r:id="rId10"/>
    <p:sldId id="31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Hufnagel" initials="S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27T12:11:36.553" idx="3">
    <p:pos x="4183" y="1134"/>
    <p:text>unclear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49ED2-3CBA-4D4D-92A8-ED32E18EFED4}" type="datetimeFigureOut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9C221A-C0CF-4216-BE44-6FC47F565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B10F-782B-40BC-8D67-6E207F29FA23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7A67-0488-438B-B90A-F0E70D1A6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B6EDF-D852-42B9-A0C1-1566451CA616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20FC-D7A2-4CAF-85BD-534F7FA76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99E0-ACA0-49B8-B244-1A55A509FE2D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94F8-62A0-4501-A0AD-239695FBC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7001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88E4-D98E-4BAD-B4F6-60B9EF37E7B0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4A6A-0F0E-4D61-8B34-8AFEBEED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76A3-5FB1-468F-A110-8E6F365B117F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8F80-680B-44C5-AC37-D575BF806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941A-3234-48C4-AFBA-DFAE74D04C20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EB54-DD8D-46C6-9917-1349D6714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5712-3B23-46F1-8DD8-EFEDA1EE6583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9AB4-5A4C-405B-81E6-D4C0B4383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4E59-E6F3-4DCD-A450-CC465235A885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AE4D-658E-401A-AD5D-2C57E6E8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6824-A049-4A43-BB35-6FDC14FE9378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99E7-43BD-403E-96C3-E6E39692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E791-C54F-45F6-BBC6-C2E6FEDFC35D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9113-38E8-4AC8-9412-8FE698317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EE2F8-F6CB-4927-BCB6-84CDD64D0B7F}" type="datetime1">
              <a:rPr lang="en-US"/>
              <a:pPr>
                <a:defRPr/>
              </a:pPr>
              <a:t>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F241-C008-4535-A726-C7AE1AFF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B3D6A-E27A-41F6-9B4E-C9AA719B41A0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06EB9-47B8-4C9E-8A79-2094CCA9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tephen.Hufnagel@tma.osd.mi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iki.hl7.org/index.php?title=EHR_Interoperability_W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91600" cy="3200400"/>
          </a:xfrm>
        </p:spPr>
        <p:txBody>
          <a:bodyPr/>
          <a:lstStyle/>
          <a:p>
            <a:pPr eaLnBrk="1" hangingPunct="1"/>
            <a:r>
              <a:rPr lang="en-US" sz="3200" dirty="0"/>
              <a:t>EHR System Function </a:t>
            </a:r>
            <a:br>
              <a:rPr lang="en-US" sz="3200" dirty="0"/>
            </a:br>
            <a:r>
              <a:rPr lang="en-US" sz="3200" dirty="0"/>
              <a:t>and Information Model </a:t>
            </a:r>
            <a:br>
              <a:rPr lang="en-US" sz="3200" dirty="0"/>
            </a:br>
            <a:r>
              <a:rPr lang="en-US" sz="3200" dirty="0"/>
              <a:t>(EHR-S FIM based on EHR-S FM R2.0)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dirty="0">
                <a:solidFill>
                  <a:srgbClr val="0000CC"/>
                </a:solidFill>
              </a:rPr>
              <a:t>CPS.9.4 </a:t>
            </a:r>
            <a:r>
              <a:rPr lang="en-US" sz="3200" dirty="0" smtClean="0">
                <a:solidFill>
                  <a:srgbClr val="0000CC"/>
                </a:solidFill>
              </a:rPr>
              <a:t>Standard </a:t>
            </a:r>
            <a:r>
              <a:rPr lang="en-US" sz="3200" dirty="0">
                <a:solidFill>
                  <a:srgbClr val="0000CC"/>
                </a:solidFill>
              </a:rPr>
              <a:t>Report </a:t>
            </a:r>
            <a:r>
              <a:rPr lang="en-US" sz="3200" dirty="0" smtClean="0">
                <a:solidFill>
                  <a:srgbClr val="0000CC"/>
                </a:solidFill>
              </a:rPr>
              <a:t>Generation</a:t>
            </a:r>
            <a:br>
              <a:rPr lang="en-US" sz="3200" dirty="0" smtClean="0">
                <a:solidFill>
                  <a:srgbClr val="0000CC"/>
                </a:solidFill>
              </a:rPr>
            </a:br>
            <a:r>
              <a:rPr lang="en-US" sz="3200" dirty="0">
                <a:solidFill>
                  <a:srgbClr val="0000CC"/>
                </a:solidFill>
              </a:rPr>
              <a:t>aka S.2.2.2 in EHR-S FM R1.1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3349592"/>
            <a:ext cx="9144000" cy="1674795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898989"/>
                </a:solidFill>
                <a:hlinkClick r:id="rId2"/>
              </a:rPr>
              <a:t>Stephen.Hufnagel@tma.osd.mil</a:t>
            </a:r>
            <a:r>
              <a:rPr lang="en-US" sz="3000" dirty="0" smtClean="0">
                <a:solidFill>
                  <a:srgbClr val="898989"/>
                </a:solidFill>
              </a:rPr>
              <a:t> , facilitator</a:t>
            </a: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January 27, 2012, original</a:t>
            </a:r>
          </a:p>
          <a:p>
            <a:pPr eaLnBrk="1" hangingPunct="1"/>
            <a:r>
              <a:rPr lang="en-US" sz="3000" smtClean="0">
                <a:solidFill>
                  <a:srgbClr val="898989"/>
                </a:solidFill>
              </a:rPr>
              <a:t>February </a:t>
            </a:r>
            <a:r>
              <a:rPr lang="en-US" sz="3000" smtClean="0">
                <a:solidFill>
                  <a:srgbClr val="898989"/>
                </a:solidFill>
              </a:rPr>
              <a:t>11, </a:t>
            </a:r>
            <a:r>
              <a:rPr lang="en-US" sz="3000" dirty="0">
                <a:solidFill>
                  <a:srgbClr val="898989"/>
                </a:solidFill>
              </a:rPr>
              <a:t>2012, </a:t>
            </a:r>
            <a:r>
              <a:rPr lang="en-US" sz="3000" dirty="0" smtClean="0">
                <a:solidFill>
                  <a:srgbClr val="898989"/>
                </a:solidFill>
              </a:rPr>
              <a:t>last updated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1E0288CD-4F2C-449B-AF58-49110641B3C3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BFCCA51-7E5E-4B1D-BC0F-1BC7B06D981F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4342" name="Picture 13" descr="HL7 International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6288" y="16050"/>
            <a:ext cx="1109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461963" y="3276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51847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Call for Participation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This work is being done by the HL7 EHR Interoperability Work-group, 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meeting every Tuesday at 4PM ET, dial-in: 1-770-657-9270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Passcode: 510269# 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 The most current artifacts are at: </a:t>
            </a:r>
            <a:r>
              <a:rPr lang="en-US" sz="1400" u="sng" dirty="0">
                <a:latin typeface="Arial" pitchFamily="34" charset="0"/>
                <a:cs typeface="Arial" pitchFamily="34" charset="0"/>
                <a:hlinkClick r:id="rId4"/>
              </a:rPr>
              <a:t>http://wiki.hl7.org/index.php?title=EHR_Interoperability_WG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i="1" dirty="0" smtClean="0">
                <a:latin typeface="Arial Narrow" pitchFamily="34" charset="0"/>
              </a:rPr>
              <a:t>Dependencies</a:t>
            </a:r>
            <a:endParaRPr lang="en-US" sz="2000" b="1" dirty="0" smtClean="0">
              <a:latin typeface="Arial Narrow" pitchFamily="34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0" y="1068404"/>
            <a:ext cx="9144000" cy="53227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POP.4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>
                <a:latin typeface="Arial Narrow" pitchFamily="34" charset="0"/>
              </a:rPr>
              <a:t>Support for Monitoring Response Notifications Regarding a Specific Patient’s </a:t>
            </a:r>
            <a:r>
              <a:rPr lang="en-US" sz="2000" dirty="0" smtClean="0">
                <a:latin typeface="Arial Narrow" pitchFamily="34" charset="0"/>
              </a:rPr>
              <a:t>Health (DC.2.6.3)</a:t>
            </a:r>
            <a:endParaRPr lang="en-US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POP.8 </a:t>
            </a:r>
            <a:r>
              <a:rPr lang="en-US" sz="2000" dirty="0">
                <a:latin typeface="Arial Narrow" pitchFamily="34" charset="0"/>
              </a:rPr>
              <a:t>De-Identified Data Request </a:t>
            </a:r>
            <a:r>
              <a:rPr lang="en-US" sz="2000" dirty="0" smtClean="0">
                <a:latin typeface="Arial Narrow" pitchFamily="34" charset="0"/>
              </a:rPr>
              <a:t>Management (S.1.5)</a:t>
            </a:r>
            <a:endParaRPr lang="en-US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AS.6.6</a:t>
            </a:r>
            <a:r>
              <a:rPr lang="en-US" sz="2000" dirty="0" smtClean="0">
                <a:latin typeface="Arial Narrow" pitchFamily="34" charset="0"/>
              </a:rPr>
              <a:t> Support </a:t>
            </a:r>
            <a:r>
              <a:rPr lang="en-US" sz="2000" dirty="0">
                <a:latin typeface="Arial Narrow" pitchFamily="34" charset="0"/>
              </a:rPr>
              <a:t>Patient Acuity and Severity </a:t>
            </a:r>
            <a:r>
              <a:rPr lang="en-US" sz="2000" dirty="0" smtClean="0">
                <a:latin typeface="Arial Narrow" pitchFamily="34" charset="0"/>
              </a:rPr>
              <a:t>Determination (S.3.6) 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endParaRPr lang="en-US" sz="20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OVERARCHING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Arial Narrow" pitchFamily="34" charset="0"/>
              </a:rPr>
              <a:t>Trust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Arial Narrow" pitchFamily="34" charset="0"/>
              </a:rPr>
              <a:t>Record 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0449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838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endParaRPr lang="en-US" sz="2800" b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61963" y="990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1273076"/>
            <a:ext cx="9067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Narrow" pitchFamily="34" charset="0"/>
              </a:rPr>
              <a:t>Statement</a:t>
            </a:r>
            <a:r>
              <a:rPr lang="en-US" sz="2000" dirty="0">
                <a:latin typeface="Arial Narrow" pitchFamily="34" charset="0"/>
              </a:rPr>
              <a:t>: </a:t>
            </a:r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The purpose of this function is to </a:t>
            </a:r>
            <a:r>
              <a:rPr lang="en-US" sz="2000" dirty="0" smtClean="0">
                <a:latin typeface="Arial Narrow" pitchFamily="34" charset="0"/>
              </a:rPr>
              <a:t>provide </a:t>
            </a:r>
            <a:r>
              <a:rPr lang="en-US" sz="2000" dirty="0">
                <a:latin typeface="Arial Narrow" pitchFamily="34" charset="0"/>
              </a:rPr>
              <a:t>report generation features using tools internal or external to the system, for the generation of standard reports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Description</a:t>
            </a:r>
            <a:r>
              <a:rPr lang="en-US" sz="2000" dirty="0">
                <a:latin typeface="Arial Narrow" pitchFamily="34" charset="0"/>
              </a:rPr>
              <a:t>: Providers and administrators need access to data in the EHR-S for clinical, administrative, financial decision-making, audit trail and metadata reporting, as well as to create reports for patients. Many systems may use internal or external reporting tools to accomplish this (such as Crystal Report). </a:t>
            </a:r>
            <a:r>
              <a:rPr lang="en-US" sz="2000" dirty="0" smtClean="0">
                <a:latin typeface="Arial Narrow" pitchFamily="34" charset="0"/>
              </a:rPr>
              <a:t>Reports </a:t>
            </a:r>
            <a:r>
              <a:rPr lang="en-US" sz="2000" dirty="0">
                <a:latin typeface="Arial Narrow" pitchFamily="34" charset="0"/>
              </a:rPr>
              <a:t>may be based on structured data and/or unstructured text from the patient's health record</a:t>
            </a:r>
            <a:r>
              <a:rPr lang="en-US" sz="2000" dirty="0" smtClean="0">
                <a:latin typeface="Arial Narrow" pitchFamily="34" charset="0"/>
              </a:rPr>
              <a:t>. Users </a:t>
            </a:r>
            <a:r>
              <a:rPr lang="en-US" sz="2000" dirty="0">
                <a:latin typeface="Arial Narrow" pitchFamily="34" charset="0"/>
              </a:rPr>
              <a:t>need to be able to sort and/or filter reports. For example:</a:t>
            </a:r>
          </a:p>
          <a:p>
            <a:r>
              <a:rPr lang="en-US" sz="2000" dirty="0">
                <a:latin typeface="Arial Narrow" pitchFamily="34" charset="0"/>
              </a:rPr>
              <a:t>-the user may wish to view only the diabetic patients on a report listing patients and diagnoses</a:t>
            </a:r>
          </a:p>
          <a:p>
            <a:r>
              <a:rPr lang="en-US" sz="2000" dirty="0">
                <a:latin typeface="Arial Narrow" pitchFamily="34" charset="0"/>
              </a:rPr>
              <a:t>-the user may wish to view only male patients over 35 with a complaint of chest pain.</a:t>
            </a:r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Example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(Notional Scenario) Clinical 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u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sers and Administrators manage report metadata and report filters; so that, they can render various standard reports from structured or unstructured EHR data, using internal or external reporting tools. Audits are kept of all users who use or access </a:t>
            </a:r>
            <a:r>
              <a:rPr lang="en-US" sz="2000" smtClean="0">
                <a:solidFill>
                  <a:srgbClr val="0000CC"/>
                </a:solidFill>
                <a:latin typeface="Arial Narrow" pitchFamily="34" charset="0"/>
              </a:rPr>
              <a:t>the reported data, </a:t>
            </a:r>
            <a:r>
              <a:rPr lang="en-US" sz="2000">
                <a:solidFill>
                  <a:srgbClr val="0000CC"/>
                </a:solidFill>
                <a:latin typeface="Arial Narrow" pitchFamily="34" charset="0"/>
              </a:rPr>
              <a:t>according to scope of practice, organizational policy and/or jurisdictional law.  </a:t>
            </a:r>
            <a:endParaRPr lang="en-US" sz="2000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Activity Model </a:t>
            </a:r>
            <a:endParaRPr lang="en-US" sz="2800" b="1" dirty="0" smtClean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8645"/>
            <a:ext cx="9144000" cy="5899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1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Information Model (CIM)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11" y="1983590"/>
            <a:ext cx="3257349" cy="372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Data Model (CDM)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869" y="895149"/>
            <a:ext cx="9311122" cy="596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8075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 Traceability  </a:t>
            </a:r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53636"/>
            <a:ext cx="9278755" cy="603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7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i="1" dirty="0" smtClean="0">
                <a:latin typeface="Arial Narrow" pitchFamily="34" charset="0"/>
              </a:rPr>
              <a:t>Dependencies</a:t>
            </a:r>
            <a:endParaRPr lang="en-US" sz="2000" b="1" dirty="0" smtClean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24" y="870520"/>
            <a:ext cx="9321901" cy="607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 Hierarches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B81788E4-D98E-4BAD-B4F6-60B9EF37E7B0}" type="datetime1">
              <a:rPr lang="en-US" smtClean="0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DRAFT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3DD54A6A-0F0E-4D61-8B34-8AFEBEED5A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79200"/>
              </p:ext>
            </p:extLst>
          </p:nvPr>
        </p:nvGraphicFramePr>
        <p:xfrm>
          <a:off x="2" y="1219200"/>
          <a:ext cx="9143997" cy="48818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6803"/>
                <a:gridCol w="719595"/>
                <a:gridCol w="1076425"/>
                <a:gridCol w="750771"/>
                <a:gridCol w="712269"/>
                <a:gridCol w="737135"/>
                <a:gridCol w="838200"/>
                <a:gridCol w="914400"/>
                <a:gridCol w="762000"/>
                <a:gridCol w="685800"/>
                <a:gridCol w="990599"/>
              </a:tblGrid>
              <a:tr h="345479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Manage (Data)</a:t>
                      </a:r>
                      <a:endParaRPr lang="en-US" sz="3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Capture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Maintain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Render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Exchange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Determine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Manage-Data-Visibility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876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Auto-Populate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Import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Receive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Store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Update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Remove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Extract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Receive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Analyze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Decide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Mask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Unmask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093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Archive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Backup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Recover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Restore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Annotate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Attest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Edit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Harmonize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Integrate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Link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Tag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Delete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Purge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553200"/>
            <a:ext cx="2133600" cy="365125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914400"/>
            <a:ext cx="906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1. </a:t>
            </a:r>
            <a:r>
              <a:rPr lang="en-US" dirty="0">
                <a:latin typeface="Arial Narrow" pitchFamily="34" charset="0"/>
              </a:rPr>
              <a:t>The system SHOULD provide the ability to render reports of structured clinical and administrative data using either internal or external reporting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2. </a:t>
            </a:r>
            <a:r>
              <a:rPr lang="en-US" dirty="0">
                <a:latin typeface="Arial Narrow" pitchFamily="34" charset="0"/>
              </a:rPr>
              <a:t>The system MAY provide the ability to extract unstructured clinical and administrative data for inclusion in the report generation process, using internal or external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3. </a:t>
            </a:r>
            <a:r>
              <a:rPr lang="en-US" dirty="0">
                <a:latin typeface="Arial Narrow" pitchFamily="34" charset="0"/>
              </a:rPr>
              <a:t>The system SHOULD provide the ability to extract and transmit reports generated.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4. </a:t>
            </a:r>
            <a:r>
              <a:rPr lang="en-US" dirty="0">
                <a:latin typeface="Arial Narrow" pitchFamily="34" charset="0"/>
              </a:rPr>
              <a:t>The system SHOULD provide the ability to capture and maintain report parameters, based on patient demographic and/or clinical data, which would allow sorting and/or filtering of the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5. </a:t>
            </a:r>
            <a:r>
              <a:rPr lang="en-US" dirty="0">
                <a:latin typeface="Arial Narrow" pitchFamily="34" charset="0"/>
              </a:rPr>
              <a:t>The system MAY provide the ability to save report parameters for generating subsequent reports either as integrated component of the system, or an external application, using data from the 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6. </a:t>
            </a:r>
            <a:r>
              <a:rPr lang="en-US" dirty="0">
                <a:latin typeface="Arial Narrow" pitchFamily="34" charset="0"/>
              </a:rPr>
              <a:t>The system MAY provide the ability to edit one or more parameters of a saved report specification when generating a report using that specification either as integrated component of the system, or an external application, using data from the 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provide the ability to render automated reports as required by industry and regulatory bodies.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provide the ability to extract facility level data at an organizational level in support of organizational initiatives.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MAY provide the ability to render a cumulative 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directory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Arial Narrow" pitchFamily="34" charset="0"/>
              </a:rPr>
              <a:t>list</a:t>
            </a:r>
            <a:r>
              <a:rPr lang="en-US" dirty="0" smtClean="0">
                <a:latin typeface="Arial Narrow" pitchFamily="34" charset="0"/>
              </a:rPr>
              <a:t> of </a:t>
            </a:r>
            <a:r>
              <a:rPr lang="en-US" dirty="0">
                <a:latin typeface="Arial Narrow" pitchFamily="34" charset="0"/>
              </a:rPr>
              <a:t>all personnel who use or access the data.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4842</TotalTime>
  <Words>689</Words>
  <Application>Microsoft Office PowerPoint</Application>
  <PresentationFormat>On-screen Show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EHR System Function  and Information Model  (EHR-S FIM based on EHR-S FM R2.0)   CPS.9.4 Standard Report Generation aka S.2.2.2 in EHR-S FM R1.1</vt:lpstr>
      <vt:lpstr>CPS.9.4 Standard Report Generation</vt:lpstr>
      <vt:lpstr>CPS.9.4 Standard Report Generation Activity Model </vt:lpstr>
      <vt:lpstr>CPS.9.4 Standard Report Generation Conceptual Information Model (CIM)</vt:lpstr>
      <vt:lpstr>CPS.9.4 Standard Report Generation Conceptual Data Model (CDM)</vt:lpstr>
      <vt:lpstr>CPS.9.4 Standard Report Generation Requirements Traceability  </vt:lpstr>
      <vt:lpstr>CPS.9.4 Standard Report Generation Dependencies</vt:lpstr>
      <vt:lpstr>Action Verb Hierarches</vt:lpstr>
      <vt:lpstr>CPS.9.4 Standard Report Generation Requirements </vt:lpstr>
      <vt:lpstr>CPS.9.4 Standard Report Generation Dependencies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Hufnagel</dc:creator>
  <cp:lastModifiedBy>Steve Hufnagel</cp:lastModifiedBy>
  <cp:revision>199</cp:revision>
  <dcterms:created xsi:type="dcterms:W3CDTF">2011-11-03T13:07:09Z</dcterms:created>
  <dcterms:modified xsi:type="dcterms:W3CDTF">2012-02-11T19:21:48Z</dcterms:modified>
</cp:coreProperties>
</file>