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2" r:id="rId3"/>
    <p:sldId id="301" r:id="rId4"/>
    <p:sldId id="289" r:id="rId5"/>
    <p:sldId id="304" r:id="rId6"/>
    <p:sldId id="305" r:id="rId7"/>
    <p:sldId id="311" r:id="rId8"/>
    <p:sldId id="294" r:id="rId9"/>
    <p:sldId id="307" r:id="rId10"/>
    <p:sldId id="312" r:id="rId11"/>
    <p:sldId id="257" r:id="rId12"/>
    <p:sldId id="303" r:id="rId13"/>
    <p:sldId id="31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47" autoAdjust="0"/>
  </p:normalViewPr>
  <p:slideViewPr>
    <p:cSldViewPr>
      <p:cViewPr varScale="1">
        <p:scale>
          <a:sx n="53" d="100"/>
          <a:sy n="53" d="100"/>
        </p:scale>
        <p:origin x="-1157"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1788E4-D98E-4BAD-B4F6-60B9EF37E7B0}"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2/11/2012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2/11/2012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2/11/2012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2/11/2012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DRAFT WORKING DOCUMENT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0"/>
            <a:ext cx="8991600" cy="3200400"/>
          </a:xfrm>
        </p:spPr>
        <p:txBody>
          <a:bodyPr/>
          <a:lstStyle/>
          <a:p>
            <a:pPr eaLnBrk="1" hangingPunct="1"/>
            <a:r>
              <a:rPr lang="en-US" sz="3200" b="1" dirty="0">
                <a:latin typeface="Arial Narrow" pitchFamily="34" charset="0"/>
              </a:rPr>
              <a:t>EHR System Function </a:t>
            </a:r>
            <a:br>
              <a:rPr lang="en-US" sz="3200" b="1" dirty="0">
                <a:latin typeface="Arial Narrow" pitchFamily="34" charset="0"/>
              </a:rPr>
            </a:br>
            <a:r>
              <a:rPr lang="en-US" sz="3200" b="1" dirty="0">
                <a:latin typeface="Arial Narrow" pitchFamily="34" charset="0"/>
              </a:rPr>
              <a:t>and Information Model </a:t>
            </a:r>
            <a:br>
              <a:rPr lang="en-US" sz="3200" b="1" dirty="0">
                <a:latin typeface="Arial Narrow" pitchFamily="34" charset="0"/>
              </a:rPr>
            </a:br>
            <a:r>
              <a:rPr lang="en-US" sz="3200" b="1" dirty="0">
                <a:latin typeface="Arial Narrow" pitchFamily="34" charset="0"/>
              </a:rPr>
              <a:t>(EHR-S FIM is based on EHR-S FM R2.0)</a:t>
            </a:r>
            <a:r>
              <a:rPr lang="en-US" sz="3200" b="1" dirty="0" smtClean="0">
                <a:latin typeface="Arial Narrow" pitchFamily="34" charset="0"/>
              </a:rPr>
              <a:t/>
            </a:r>
            <a:br>
              <a:rPr lang="en-US" sz="3200" b="1" dirty="0" smtClean="0">
                <a:latin typeface="Arial Narrow" pitchFamily="34" charset="0"/>
              </a:rPr>
            </a:br>
            <a:r>
              <a:rPr lang="en-US" sz="3200" b="1" dirty="0" smtClean="0">
                <a:latin typeface="Arial Narrow" pitchFamily="34" charset="0"/>
              </a:rPr>
              <a:t> </a:t>
            </a:r>
            <a:br>
              <a:rPr lang="en-US" sz="3200" b="1" dirty="0" smtClean="0">
                <a:latin typeface="Arial Narrow" pitchFamily="34" charset="0"/>
              </a:rPr>
            </a:br>
            <a:r>
              <a:rPr lang="en-US" sz="3200" b="1" dirty="0" smtClean="0">
                <a:solidFill>
                  <a:srgbClr val="0000CC"/>
                </a:solidFill>
                <a:latin typeface="Arial Narrow" pitchFamily="34" charset="0"/>
              </a:rPr>
              <a:t>CP.3.3 Manage Clinical Documents and Notes</a:t>
            </a:r>
            <a:br>
              <a:rPr lang="en-US" sz="3200" b="1" dirty="0" smtClean="0">
                <a:solidFill>
                  <a:srgbClr val="0000CC"/>
                </a:solidFill>
                <a:latin typeface="Arial Narrow" pitchFamily="34" charset="0"/>
              </a:rPr>
            </a:br>
            <a:r>
              <a:rPr lang="en-US" sz="3200" b="1" dirty="0" smtClean="0">
                <a:solidFill>
                  <a:srgbClr val="0000CC"/>
                </a:solidFill>
                <a:latin typeface="Arial Narrow" pitchFamily="34" charset="0"/>
              </a:rPr>
              <a:t>aka DC.1.8.5 in EHR-S FM R1.1</a:t>
            </a:r>
          </a:p>
        </p:txBody>
      </p:sp>
      <p:sp>
        <p:nvSpPr>
          <p:cNvPr id="14338" name="Subtitle 2"/>
          <p:cNvSpPr>
            <a:spLocks noGrp="1"/>
          </p:cNvSpPr>
          <p:nvPr>
            <p:ph type="subTitle" idx="1"/>
          </p:nvPr>
        </p:nvSpPr>
        <p:spPr>
          <a:xfrm>
            <a:off x="0" y="3352800"/>
            <a:ext cx="9110662" cy="1752600"/>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21, 2012 – Original</a:t>
            </a:r>
          </a:p>
          <a:p>
            <a:pPr eaLnBrk="1" hangingPunct="1"/>
            <a:r>
              <a:rPr lang="en-US" sz="3000" dirty="0" smtClean="0">
                <a:solidFill>
                  <a:srgbClr val="898989"/>
                </a:solidFill>
              </a:rPr>
              <a:t>February </a:t>
            </a:r>
            <a:r>
              <a:rPr lang="en-US" sz="3000" dirty="0" smtClean="0">
                <a:solidFill>
                  <a:srgbClr val="898989"/>
                </a:solidFill>
              </a:rPr>
              <a:t>11, </a:t>
            </a:r>
            <a:r>
              <a:rPr lang="en-US" sz="3000" dirty="0" smtClean="0">
                <a:solidFill>
                  <a:srgbClr val="898989"/>
                </a:solidFill>
              </a:rPr>
              <a:t>2012 – Last Update</a:t>
            </a:r>
          </a:p>
        </p:txBody>
      </p:sp>
      <p:sp>
        <p:nvSpPr>
          <p:cNvPr id="4" name="Date Placeholder 3"/>
          <p:cNvSpPr>
            <a:spLocks noGrp="1"/>
          </p:cNvSpPr>
          <p:nvPr>
            <p:ph type="dt" sz="quarter" idx="10"/>
          </p:nvPr>
        </p:nvSpPr>
        <p:spPr>
          <a:xfrm>
            <a:off x="457200" y="6492875"/>
            <a:ext cx="2133600" cy="365125"/>
          </a:xfrm>
        </p:spPr>
        <p:txBody>
          <a:bodyPr/>
          <a:lstStyle/>
          <a:p>
            <a:pPr>
              <a:defRPr/>
            </a:pPr>
            <a:fld id="{1E0288CD-4F2C-449B-AF58-49110641B3C3}" type="datetime1">
              <a:rPr lang="en-US"/>
              <a:pPr>
                <a:defRPr/>
              </a:pPr>
              <a:t>2/11/2012</a:t>
            </a:fld>
            <a:endParaRPr lang="en-US"/>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65532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8001000" y="7620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Older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2/11/2012</a:t>
            </a:fld>
            <a:endParaRPr lang="en-US"/>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10</a:t>
            </a:fld>
            <a:endParaRPr lang="en-US"/>
          </a:p>
        </p:txBody>
      </p:sp>
    </p:spTree>
    <p:extLst>
      <p:ext uri="{BB962C8B-B14F-4D97-AF65-F5344CB8AC3E}">
        <p14:creationId xmlns:p14="http://schemas.microsoft.com/office/powerpoint/2010/main" val="300155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457200" y="6492875"/>
            <a:ext cx="2133600" cy="365125"/>
          </a:xfrm>
        </p:spPr>
        <p:txBody>
          <a:bodyPr/>
          <a:lstStyle/>
          <a:p>
            <a:pPr>
              <a:defRPr/>
            </a:pPr>
            <a:fld id="{9AA5803A-C54C-45CF-9D31-DD3EF279C821}" type="datetime1">
              <a:rPr lang="en-US"/>
              <a:pPr>
                <a:defRPr/>
              </a:pPr>
              <a:t>2/11/2012</a:t>
            </a:fld>
            <a:endParaRPr lang="en-US"/>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6553200" y="6492875"/>
            <a:ext cx="2133600" cy="365125"/>
          </a:xfrm>
        </p:spPr>
        <p:txBody>
          <a:bodyPr/>
          <a:lstStyle/>
          <a:p>
            <a:pPr>
              <a:defRPr/>
            </a:pPr>
            <a:fld id="{19AC79AF-36C2-4145-B24E-A7377A790B85}" type="slidenum">
              <a:rPr lang="en-US"/>
              <a:pPr>
                <a:defRPr/>
              </a:pPr>
              <a:t>11</a:t>
            </a:fld>
            <a:endParaRPr lang="en-US"/>
          </a:p>
        </p:txBody>
      </p:sp>
      <p:sp>
        <p:nvSpPr>
          <p:cNvPr id="6"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a:solidFill>
                  <a:srgbClr val="0000CC"/>
                </a:solidFill>
                <a:latin typeface="Arial Narrow" pitchFamily="34" charset="0"/>
              </a:rPr>
              <a:t>CP.3.3 Manage Clinical Documents and </a:t>
            </a:r>
            <a:r>
              <a:rPr lang="en-US" sz="2400" b="1" dirty="0" smtClean="0">
                <a:solidFill>
                  <a:srgbClr val="0000CC"/>
                </a:solidFill>
                <a:latin typeface="Arial Narrow" pitchFamily="34" charset="0"/>
              </a:rPr>
              <a:t>Notes </a:t>
            </a:r>
            <a:br>
              <a:rPr lang="en-US" sz="2400" b="1" dirty="0" smtClean="0">
                <a:solidFill>
                  <a:srgbClr val="0000CC"/>
                </a:solidFill>
                <a:latin typeface="Arial Narrow" pitchFamily="34" charset="0"/>
              </a:rPr>
            </a:br>
            <a:r>
              <a:rPr lang="en-US" sz="2400" b="1" dirty="0" smtClean="0"/>
              <a:t>Requirements </a:t>
            </a:r>
            <a:endParaRPr lang="en-US" sz="2400" dirty="0" smtClean="0"/>
          </a:p>
        </p:txBody>
      </p:sp>
      <p:sp>
        <p:nvSpPr>
          <p:cNvPr id="5" name="TextBox 4"/>
          <p:cNvSpPr txBox="1"/>
          <p:nvPr/>
        </p:nvSpPr>
        <p:spPr>
          <a:xfrm>
            <a:off x="76200" y="840828"/>
            <a:ext cx="9067800" cy="5078313"/>
          </a:xfrm>
          <a:prstGeom prst="rect">
            <a:avLst/>
          </a:prstGeom>
          <a:noFill/>
        </p:spPr>
        <p:txBody>
          <a:bodyPr wrap="square" rtlCol="0">
            <a:spAutoFit/>
          </a:bodyPr>
          <a:lstStyle/>
          <a:p>
            <a:pPr marL="342900" indent="-342900">
              <a:buFont typeface="+mj-lt"/>
              <a:buAutoNum type="arabicPeriod"/>
            </a:pPr>
            <a:r>
              <a:rPr lang="en-US" dirty="0" smtClean="0">
                <a:solidFill>
                  <a:srgbClr val="FF0000"/>
                </a:solidFill>
                <a:latin typeface="Arial Narrow" pitchFamily="34" charset="0"/>
              </a:rPr>
              <a:t>1</a:t>
            </a:r>
            <a:r>
              <a:rPr lang="en-US" dirty="0">
                <a:solidFill>
                  <a:srgbClr val="FF0000"/>
                </a:solidFill>
                <a:latin typeface="Arial Narrow" pitchFamily="34" charset="0"/>
              </a:rPr>
              <a:t>.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capture and render clinical documentation (henceforth "documentation") including original, update by amendment in order to correct, and addenda.</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capture free text documentation.</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present documentation templates (structured or free text) to facilitate creating documentation.</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present other existing documentation within the patient's EHR while </a:t>
            </a:r>
            <a:r>
              <a:rPr lang="en-US" b="1" dirty="0">
                <a:solidFill>
                  <a:srgbClr val="FF0000"/>
                </a:solidFill>
                <a:latin typeface="Arial Narrow" pitchFamily="34" charset="0"/>
              </a:rPr>
              <a:t>new</a:t>
            </a:r>
            <a:r>
              <a:rPr lang="en-US" dirty="0">
                <a:latin typeface="Arial Narrow" pitchFamily="34" charset="0"/>
              </a:rPr>
              <a:t> creating </a:t>
            </a:r>
            <a:r>
              <a:rPr lang="en-US" b="1" dirty="0">
                <a:solidFill>
                  <a:srgbClr val="0000CC"/>
                </a:solidFill>
                <a:latin typeface="Arial Narrow" pitchFamily="34" charset="0"/>
              </a:rPr>
              <a:t>new</a:t>
            </a:r>
            <a:r>
              <a:rPr lang="en-US" dirty="0">
                <a:latin typeface="Arial Narrow" pitchFamily="34" charset="0"/>
              </a:rPr>
              <a:t> documentation.</a:t>
            </a:r>
          </a:p>
          <a:p>
            <a:pPr marL="342900" indent="-342900">
              <a:buFont typeface="+mj-lt"/>
              <a:buAutoNum type="arabicPeriod"/>
            </a:pPr>
            <a:r>
              <a:rPr lang="en-US" dirty="0">
                <a:solidFill>
                  <a:srgbClr val="FF0000"/>
                </a:solidFill>
                <a:latin typeface="Arial Narrow" pitchFamily="34" charset="0"/>
              </a:rPr>
              <a:t>5.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link documentation for a specific patient with a given event (e.g., office visit, phone communication, e-mail consult, lab result).</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render </a:t>
            </a:r>
            <a:r>
              <a:rPr lang="en-US" b="1" dirty="0">
                <a:solidFill>
                  <a:srgbClr val="FF0000"/>
                </a:solidFill>
                <a:latin typeface="Arial Narrow" pitchFamily="34" charset="0"/>
              </a:rPr>
              <a:t>the list </a:t>
            </a:r>
            <a:r>
              <a:rPr lang="en-US" b="1" dirty="0" smtClean="0">
                <a:solidFill>
                  <a:srgbClr val="0000CC"/>
                </a:solidFill>
                <a:latin typeface="Arial Narrow" pitchFamily="34" charset="0"/>
              </a:rPr>
              <a:t>lists</a:t>
            </a:r>
            <a:r>
              <a:rPr lang="en-US" b="1" dirty="0" smtClean="0">
                <a:solidFill>
                  <a:srgbClr val="FF0000"/>
                </a:solidFill>
                <a:latin typeface="Arial Narrow" pitchFamily="34" charset="0"/>
              </a:rPr>
              <a:t> </a:t>
            </a:r>
            <a:r>
              <a:rPr lang="en-US" dirty="0" smtClean="0">
                <a:latin typeface="Arial Narrow" pitchFamily="34" charset="0"/>
              </a:rPr>
              <a:t>in </a:t>
            </a:r>
            <a:r>
              <a:rPr lang="en-US" dirty="0">
                <a:latin typeface="Arial Narrow" pitchFamily="34" charset="0"/>
              </a:rPr>
              <a:t>a user defined sort order (Ref: CP.1.4 [Manage Problem List] cc#8).</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link encounters, orders, medical equipment, prosthetic/orthotic devices, medications, and notes to one or more problems (Ref:  CP.1.4 [Manage Problem List] cc#9).</a:t>
            </a:r>
          </a:p>
          <a:p>
            <a:pPr marL="342900" indent="-342900">
              <a:buFont typeface="+mj-lt"/>
              <a:buAutoNum type="arabicPeriod"/>
            </a:pPr>
            <a:r>
              <a:rPr lang="en-US" dirty="0">
                <a:solidFill>
                  <a:srgbClr val="FF0000"/>
                </a:solidFill>
                <a:latin typeface="Arial Narrow" pitchFamily="34" charset="0"/>
              </a:rPr>
              <a:t>7.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update documentation prior to finalizing it.</a:t>
            </a:r>
          </a:p>
          <a:p>
            <a:pPr marL="342900" indent="-342900">
              <a:buFont typeface="+mj-lt"/>
              <a:buAutoNum type="arabicPeriod"/>
            </a:pPr>
            <a:r>
              <a:rPr lang="en-US" dirty="0">
                <a:latin typeface="Arial Narrow" pitchFamily="34" charset="0"/>
              </a:rPr>
              <a:t>8. The system </a:t>
            </a:r>
            <a:r>
              <a:rPr lang="en-US" b="1" dirty="0">
                <a:latin typeface="Arial Narrow" pitchFamily="34" charset="0"/>
              </a:rPr>
              <a:t>SHALL</a:t>
            </a:r>
            <a:r>
              <a:rPr lang="en-US" dirty="0">
                <a:latin typeface="Arial Narrow" pitchFamily="34" charset="0"/>
              </a:rPr>
              <a:t> provide the ability to tag a document or note as final.</a:t>
            </a:r>
          </a:p>
          <a:p>
            <a:pPr marL="342900" indent="-342900">
              <a:buFont typeface="+mj-lt"/>
              <a:buAutoNum type="arabicPeriod"/>
            </a:pPr>
            <a:r>
              <a:rPr lang="en-US" dirty="0">
                <a:latin typeface="Arial Narrow" pitchFamily="34" charset="0"/>
              </a:rPr>
              <a:t>9. The system </a:t>
            </a:r>
            <a:r>
              <a:rPr lang="en-US" b="1" dirty="0">
                <a:latin typeface="Arial Narrow" pitchFamily="34" charset="0"/>
              </a:rPr>
              <a:t>SHALL</a:t>
            </a:r>
            <a:r>
              <a:rPr lang="en-US" dirty="0">
                <a:latin typeface="Arial Narrow" pitchFamily="34" charset="0"/>
              </a:rPr>
              <a:t> provide the ability to render the author(s) and authenticator(s) of documentation when the documentation is rendered</a:t>
            </a:r>
            <a:r>
              <a:rPr lang="en-US" dirty="0" smtClean="0">
                <a:latin typeface="Arial Narrow" pitchFamily="34" charset="0"/>
              </a:rPr>
              <a:t>.</a:t>
            </a:r>
            <a:endParaRPr lang="en-US" dirty="0">
              <a:latin typeface="Arial Narrow" pitchFamily="34" charset="0"/>
            </a:endParaRPr>
          </a:p>
        </p:txBody>
      </p:sp>
      <p:sp>
        <p:nvSpPr>
          <p:cNvPr id="7" name="TextBox 6"/>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457200" y="6492875"/>
            <a:ext cx="2133600" cy="365125"/>
          </a:xfrm>
        </p:spPr>
        <p:txBody>
          <a:bodyPr/>
          <a:lstStyle/>
          <a:p>
            <a:pPr>
              <a:defRPr/>
            </a:pPr>
            <a:fld id="{9AA5803A-C54C-45CF-9D31-DD3EF279C821}" type="datetime1">
              <a:rPr lang="en-US"/>
              <a:pPr>
                <a:defRPr/>
              </a:pPr>
              <a:t>2/11/2012</a:t>
            </a:fld>
            <a:endParaRPr lang="en-US"/>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6553200" y="6492875"/>
            <a:ext cx="2133600" cy="365125"/>
          </a:xfrm>
        </p:spPr>
        <p:txBody>
          <a:bodyPr/>
          <a:lstStyle/>
          <a:p>
            <a:pPr>
              <a:defRPr/>
            </a:pPr>
            <a:fld id="{19AC79AF-36C2-4145-B24E-A7377A790B85}" type="slidenum">
              <a:rPr lang="en-US"/>
              <a:pPr>
                <a:defRPr/>
              </a:pPr>
              <a:t>12</a:t>
            </a:fld>
            <a:endParaRPr lang="en-US"/>
          </a:p>
        </p:txBody>
      </p:sp>
      <p:sp>
        <p:nvSpPr>
          <p:cNvPr id="6"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a:solidFill>
                  <a:srgbClr val="0000CC"/>
                </a:solidFill>
                <a:latin typeface="Arial Narrow" pitchFamily="34" charset="0"/>
              </a:rPr>
              <a:t>CP.3.3 Manage Clinical Documents and </a:t>
            </a:r>
            <a:r>
              <a:rPr lang="en-US" sz="2400" b="1" dirty="0" smtClean="0">
                <a:solidFill>
                  <a:srgbClr val="0000CC"/>
                </a:solidFill>
                <a:latin typeface="Arial Narrow" pitchFamily="34" charset="0"/>
              </a:rPr>
              <a:t>Notes </a:t>
            </a:r>
            <a:br>
              <a:rPr lang="en-US" sz="2400" b="1" dirty="0" smtClean="0">
                <a:solidFill>
                  <a:srgbClr val="0000CC"/>
                </a:solidFill>
                <a:latin typeface="Arial Narrow" pitchFamily="34" charset="0"/>
              </a:rPr>
            </a:br>
            <a:r>
              <a:rPr lang="en-US" sz="2400" b="1" dirty="0" smtClean="0"/>
              <a:t>Requirements </a:t>
            </a:r>
            <a:endParaRPr lang="en-US" sz="2400" dirty="0" smtClean="0"/>
          </a:p>
        </p:txBody>
      </p:sp>
      <p:sp>
        <p:nvSpPr>
          <p:cNvPr id="5" name="TextBox 4"/>
          <p:cNvSpPr txBox="1"/>
          <p:nvPr/>
        </p:nvSpPr>
        <p:spPr>
          <a:xfrm>
            <a:off x="0" y="1017687"/>
            <a:ext cx="9067800" cy="5632311"/>
          </a:xfrm>
          <a:prstGeom prst="rect">
            <a:avLst/>
          </a:prstGeom>
          <a:noFill/>
        </p:spPr>
        <p:txBody>
          <a:bodyPr wrap="square" rtlCol="0">
            <a:spAutoFit/>
          </a:bodyPr>
          <a:lstStyle/>
          <a:p>
            <a:pPr marL="342900" indent="-342900">
              <a:buFont typeface="+mj-lt"/>
              <a:buAutoNum type="arabicPeriod" startAt="11"/>
            </a:pPr>
            <a:r>
              <a:rPr lang="en-US" dirty="0">
                <a:solidFill>
                  <a:srgbClr val="FF0000"/>
                </a:solidFill>
                <a:latin typeface="Arial Narrow" pitchFamily="34" charset="0"/>
              </a:rPr>
              <a:t>11. </a:t>
            </a:r>
            <a:r>
              <a:rPr lang="en-US" dirty="0">
                <a:latin typeface="Arial Narrow" pitchFamily="34" charset="0"/>
              </a:rPr>
              <a:t>The system </a:t>
            </a:r>
            <a:r>
              <a:rPr lang="en-US" b="1" dirty="0">
                <a:latin typeface="Arial Narrow" pitchFamily="34" charset="0"/>
              </a:rPr>
              <a:t>SHAL</a:t>
            </a:r>
            <a:r>
              <a:rPr lang="en-US" dirty="0">
                <a:latin typeface="Arial Narrow" pitchFamily="34" charset="0"/>
              </a:rPr>
              <a:t>L provide the ability to render documents based on document metadata (e.g., note type, date range, facility, author, authenticator and patient).</a:t>
            </a:r>
          </a:p>
          <a:p>
            <a:pPr marL="342900" indent="-342900">
              <a:buFont typeface="+mj-lt"/>
              <a:buAutoNum type="arabicPeriod" startAt="11"/>
            </a:pPr>
            <a:r>
              <a:rPr lang="en-US" dirty="0" smtClean="0">
                <a:solidFill>
                  <a:srgbClr val="FF0000"/>
                </a:solidFill>
                <a:latin typeface="Arial Narrow" pitchFamily="34" charset="0"/>
              </a:rPr>
              <a:t>14</a:t>
            </a:r>
            <a:r>
              <a:rPr lang="en-US" dirty="0">
                <a:solidFill>
                  <a:srgbClr val="FF0000"/>
                </a:solidFill>
                <a:latin typeface="Arial Narrow" pitchFamily="34" charset="0"/>
              </a:rPr>
              <a:t>.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for providers to capture clinical documentation using standard choices for disposition (e.g., reviewed and filed, recall patient, or future follow-up).</a:t>
            </a:r>
          </a:p>
          <a:p>
            <a:pPr marL="342900" indent="-342900">
              <a:buFont typeface="+mj-lt"/>
              <a:buAutoNum type="arabicPeriod" startAt="11"/>
            </a:pPr>
            <a:r>
              <a:rPr lang="en-US" dirty="0">
                <a:solidFill>
                  <a:srgbClr val="FF0000"/>
                </a:solidFill>
                <a:latin typeface="Arial Narrow" pitchFamily="34" charset="0"/>
              </a:rPr>
              <a:t>15.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to capture, maintain and render the clinician’s differential diagnosis and the list of diagnoses that the clinician has considered in the evaluation of the patient.</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render clinical documentation using an integrated charting or documentation tool (e.g., notes, flow-sheets, radiology views, or laboratory views).</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to capture clinical documentation using </a:t>
            </a:r>
            <a:r>
              <a:rPr lang="en-US" b="1" dirty="0">
                <a:latin typeface="Arial Narrow" pitchFamily="34" charset="0"/>
              </a:rPr>
              <a:t>specialized </a:t>
            </a:r>
            <a:r>
              <a:rPr lang="en-US" dirty="0">
                <a:latin typeface="Arial Narrow" pitchFamily="34" charset="0"/>
              </a:rPr>
              <a:t>charting tools for patient-specific requirements (e.g., age -  neonates, pediatrics, geriatrics; condition - impaired renal function; medication).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capture, maintain and render transition-of-care related information.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tag the status of clinical documentation (e.g., preliminary, final, signed).</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tag and render lists of patients requiring follow up contact  (e.g., laboratory callbacks, radiology callbacks, left without being seen).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capture patient follow-up contact activities (e.g., laboratory callbacks, radiology callbacks, left without being seen</a:t>
            </a:r>
            <a:r>
              <a:rPr lang="en-US" dirty="0" smtClean="0">
                <a:latin typeface="Arial Narrow" pitchFamily="34" charset="0"/>
              </a:rPr>
              <a:t>).</a:t>
            </a:r>
            <a:endParaRPr lang="en-US" dirty="0">
              <a:latin typeface="Arial Narrow" pitchFamily="34" charset="0"/>
            </a:endParaRPr>
          </a:p>
          <a:p>
            <a:pPr marL="342900" indent="-342900">
              <a:buFont typeface="+mj-lt"/>
              <a:buAutoNum type="arabicPeriod" startAt="11"/>
            </a:pPr>
            <a:endParaRPr lang="en-US" dirty="0">
              <a:latin typeface="Arial Narrow" pitchFamily="34" charset="0"/>
            </a:endParaRPr>
          </a:p>
        </p:txBody>
      </p:sp>
      <p:sp>
        <p:nvSpPr>
          <p:cNvPr id="7" name="TextBox 6"/>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extLst>
      <p:ext uri="{BB962C8B-B14F-4D97-AF65-F5344CB8AC3E}">
        <p14:creationId xmlns:p14="http://schemas.microsoft.com/office/powerpoint/2010/main" val="3856787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22325"/>
          </a:xfrm>
        </p:spPr>
        <p:txBody>
          <a:bodyPr/>
          <a:lstStyle/>
          <a:p>
            <a:pPr eaLnBrk="1" hangingPunct="1"/>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 </a:t>
            </a:r>
            <a:br>
              <a:rPr lang="en-US" sz="2800" b="1" dirty="0" smtClean="0">
                <a:solidFill>
                  <a:srgbClr val="0000CC"/>
                </a:solidFill>
                <a:latin typeface="Arial Narrow" pitchFamily="34" charset="0"/>
              </a:rPr>
            </a:br>
            <a:r>
              <a:rPr lang="en-US" sz="2800" b="1" dirty="0" smtClean="0">
                <a:solidFill>
                  <a:srgbClr val="0000CC"/>
                </a:solidFill>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143000"/>
            <a:ext cx="8229600" cy="5715000"/>
          </a:xfrm>
        </p:spPr>
        <p:txBody>
          <a:bodyPr/>
          <a:lstStyle/>
          <a:p>
            <a:pPr eaLnBrk="1" hangingPunct="1">
              <a:lnSpc>
                <a:spcPct val="80000"/>
              </a:lnSpc>
            </a:pPr>
            <a:r>
              <a:rPr lang="en-US" sz="2400" dirty="0">
                <a:latin typeface="Arial" pitchFamily="34" charset="0"/>
                <a:cs typeface="Arial" pitchFamily="34" charset="0"/>
              </a:rPr>
              <a:t>CP.3.1 Conduct Assessments</a:t>
            </a:r>
            <a:endParaRPr lang="en-US" sz="2400" dirty="0" smtClean="0">
              <a:latin typeface="Arial" pitchFamily="34" charset="0"/>
              <a:cs typeface="Arial" pitchFamily="34" charset="0"/>
            </a:endParaRPr>
          </a:p>
          <a:p>
            <a:pPr eaLnBrk="1" hangingPunct="1">
              <a:lnSpc>
                <a:spcPct val="80000"/>
              </a:lnSpc>
            </a:pPr>
            <a:r>
              <a:rPr lang="en-US" sz="2400" dirty="0">
                <a:latin typeface="Arial" pitchFamily="34" charset="0"/>
                <a:cs typeface="Arial" pitchFamily="34" charset="0"/>
              </a:rPr>
              <a:t>POP.6 </a:t>
            </a:r>
            <a:r>
              <a:rPr lang="en-US" sz="2400" dirty="0" smtClean="0">
                <a:latin typeface="Arial" pitchFamily="34" charset="0"/>
                <a:cs typeface="Arial" pitchFamily="34" charset="0"/>
              </a:rPr>
              <a:t>Measurement, Analysis, Research and Reports</a:t>
            </a:r>
          </a:p>
          <a:p>
            <a:pPr eaLnBrk="1" hangingPunct="1">
              <a:lnSpc>
                <a:spcPct val="80000"/>
              </a:lnSpc>
            </a:pPr>
            <a:r>
              <a:rPr lang="en-US" sz="2400" dirty="0" smtClean="0">
                <a:latin typeface="Arial" pitchFamily="34" charset="0"/>
                <a:cs typeface="Arial" pitchFamily="34" charset="0"/>
              </a:rPr>
              <a:t>OVERARCHING:</a:t>
            </a:r>
          </a:p>
          <a:p>
            <a:pPr lvl="1" eaLnBrk="1" hangingPunct="1">
              <a:lnSpc>
                <a:spcPct val="80000"/>
              </a:lnSpc>
            </a:pPr>
            <a:r>
              <a:rPr lang="en-US" sz="2400" dirty="0" smtClean="0">
                <a:latin typeface="Arial" pitchFamily="34" charset="0"/>
                <a:cs typeface="Arial" pitchFamily="34" charset="0"/>
              </a:rPr>
              <a:t>Trust Infrastructure</a:t>
            </a:r>
          </a:p>
          <a:p>
            <a:pPr lvl="1" eaLnBrk="1" hangingPunct="1">
              <a:lnSpc>
                <a:spcPct val="80000"/>
              </a:lnSpc>
            </a:pPr>
            <a:r>
              <a:rPr lang="en-US" sz="2400" dirty="0" smtClean="0">
                <a:latin typeface="Arial" pitchFamily="34" charset="0"/>
                <a:cs typeface="Arial" pitchFamily="34" charset="0"/>
              </a:rPr>
              <a:t>Record  Infrastructure</a:t>
            </a:r>
          </a:p>
        </p:txBody>
      </p:sp>
    </p:spTree>
    <p:extLst>
      <p:ext uri="{BB962C8B-B14F-4D97-AF65-F5344CB8AC3E}">
        <p14:creationId xmlns:p14="http://schemas.microsoft.com/office/powerpoint/2010/main" val="240165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 y="762000"/>
            <a:ext cx="9067800" cy="5940088"/>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Create, addend ,amend, correct, authenticate, maintain, present and close, as needed, transcribed or directly-entered clinical documentation and notes.</a:t>
            </a: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Clinical documents and notes may be unstructured and created in a narrative form, which may be based on a template, graphic, audio, etc. The documents may also be structured documents that result in the capture of coded data. Each of these forms of clinical documentation is important and appropriate for different users and situations. To facilitate the management and documentation on how providers are responding to incoming data on orders and results, there may also be some free text or formal record on the providers’ responsibility and/or standard choices for disposition, such as Reviewed and Filed, Recall Patient, or Future Follow Up. The system may also provide support for documenting the clinician’s differential diagnosis process.</a:t>
            </a:r>
          </a:p>
          <a:p>
            <a:endParaRPr lang="en-US" sz="2000" b="1" dirty="0" smtClean="0">
              <a:latin typeface="Arial Narrow" pitchFamily="34" charset="0"/>
            </a:endParaRPr>
          </a:p>
          <a:p>
            <a:r>
              <a:rPr lang="en-US" sz="2000" b="1" dirty="0" smtClean="0">
                <a:latin typeface="Arial Narrow" pitchFamily="34" charset="0"/>
              </a:rPr>
              <a:t>Example</a:t>
            </a:r>
            <a:r>
              <a:rPr lang="en-US" sz="2000" dirty="0" smtClean="0">
                <a:latin typeface="Arial Narrow" pitchFamily="34" charset="0"/>
              </a:rPr>
              <a:t>: </a:t>
            </a:r>
            <a:r>
              <a:rPr lang="en-US" sz="2000" dirty="0" smtClean="0">
                <a:solidFill>
                  <a:srgbClr val="0000CC"/>
                </a:solidFill>
                <a:latin typeface="Arial Narrow" pitchFamily="34" charset="0"/>
              </a:rPr>
              <a:t>(</a:t>
            </a:r>
            <a:r>
              <a:rPr lang="en-US" sz="2000" b="1" dirty="0" smtClean="0">
                <a:solidFill>
                  <a:srgbClr val="0000CC"/>
                </a:solidFill>
                <a:latin typeface="Arial Narrow" pitchFamily="34" charset="0"/>
              </a:rPr>
              <a:t>Notional Scenario</a:t>
            </a:r>
            <a:r>
              <a:rPr lang="en-US" sz="2000" dirty="0" smtClean="0">
                <a:solidFill>
                  <a:srgbClr val="0000CC"/>
                </a:solidFill>
                <a:latin typeface="Arial Narrow" pitchFamily="34" charset="0"/>
              </a:rPr>
              <a:t>) During an encounter, clinicians manage clinical </a:t>
            </a:r>
            <a:r>
              <a:rPr lang="en-US" sz="2000" dirty="0">
                <a:solidFill>
                  <a:srgbClr val="0000CC"/>
                </a:solidFill>
                <a:latin typeface="Arial Narrow" pitchFamily="34" charset="0"/>
              </a:rPr>
              <a:t>documents and notes including </a:t>
            </a:r>
            <a:r>
              <a:rPr lang="en-US" sz="2000" dirty="0" smtClean="0">
                <a:solidFill>
                  <a:srgbClr val="0000CC"/>
                </a:solidFill>
                <a:latin typeface="Arial Narrow" pitchFamily="34" charset="0"/>
              </a:rPr>
              <a:t>their types and status, </a:t>
            </a:r>
            <a:r>
              <a:rPr lang="en-US" sz="2000" dirty="0">
                <a:solidFill>
                  <a:srgbClr val="0000CC"/>
                </a:solidFill>
                <a:latin typeface="Arial Narrow" pitchFamily="34" charset="0"/>
              </a:rPr>
              <a:t>according to scope of practice, organizational policy and/or jurisdictional law. </a:t>
            </a:r>
            <a:r>
              <a:rPr lang="en-US" sz="2000" dirty="0" smtClean="0">
                <a:solidFill>
                  <a:srgbClr val="0000CC"/>
                </a:solidFill>
                <a:latin typeface="Arial Narrow" pitchFamily="34" charset="0"/>
              </a:rPr>
              <a:t>Templates may be used for both unstructured-free-text or structured clinical-documents </a:t>
            </a:r>
            <a:r>
              <a:rPr lang="en-US" sz="2000" dirty="0">
                <a:solidFill>
                  <a:srgbClr val="0000CC"/>
                </a:solidFill>
                <a:latin typeface="Arial Narrow" pitchFamily="34" charset="0"/>
              </a:rPr>
              <a:t>and </a:t>
            </a:r>
            <a:r>
              <a:rPr lang="en-US" sz="2000" dirty="0" smtClean="0">
                <a:solidFill>
                  <a:srgbClr val="0000CC"/>
                </a:solidFill>
                <a:latin typeface="Arial Narrow" pitchFamily="34" charset="0"/>
              </a:rPr>
              <a:t>notes. Clinicians may have the system render and/or link related types of clinical information and documents. The system may manage, as lists, patients’ follow-up needs-and-status. </a:t>
            </a:r>
            <a:endParaRPr lang="en-US" sz="2000" dirty="0">
              <a:solidFill>
                <a:srgbClr val="0000CC"/>
              </a:solidFill>
              <a:latin typeface="Arial Narrow" pitchFamily="34" charset="0"/>
            </a:endParaRPr>
          </a:p>
        </p:txBody>
      </p:sp>
      <p:sp>
        <p:nvSpPr>
          <p:cNvPr id="2" name="Title 1"/>
          <p:cNvSpPr>
            <a:spLocks noGrp="1"/>
          </p:cNvSpPr>
          <p:nvPr>
            <p:ph type="title"/>
          </p:nvPr>
        </p:nvSpPr>
        <p:spPr>
          <a:xfrm>
            <a:off x="381000" y="0"/>
            <a:ext cx="8229600" cy="685800"/>
          </a:xfrm>
        </p:spPr>
        <p:txBody>
          <a:bodyPr>
            <a:normAutofit/>
          </a:bodyPr>
          <a:lstStyle/>
          <a:p>
            <a:pPr eaLnBrk="1" hangingPunct="1">
              <a:lnSpc>
                <a:spcPct val="80000"/>
              </a:lnSpc>
            </a:pPr>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a:t>
            </a:r>
            <a:endParaRPr lang="en-US" sz="3600" dirty="0" smtClean="0"/>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2/11/2012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762000"/>
            <a:ext cx="8296275" cy="0"/>
          </a:xfrm>
          <a:prstGeom prst="line">
            <a:avLst/>
          </a:prstGeom>
          <a:noFill/>
          <a:ln w="38100">
            <a:solidFill>
              <a:srgbClr val="FF0000"/>
            </a:solidFill>
            <a:round/>
            <a:headEnd/>
            <a:tailEnd/>
          </a:ln>
        </p:spPr>
        <p:txBody>
          <a:bodyPr/>
          <a:lstStyle/>
          <a:p>
            <a:endParaRPr lang="en-US"/>
          </a:p>
        </p:txBody>
      </p:sp>
      <p:sp>
        <p:nvSpPr>
          <p:cNvPr id="8" name="TextBox 7"/>
          <p:cNvSpPr txBox="1"/>
          <p:nvPr/>
        </p:nvSpPr>
        <p:spPr>
          <a:xfrm>
            <a:off x="2938955" y="6477000"/>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a:solidFill>
                  <a:srgbClr val="0000CC"/>
                </a:solidFill>
                <a:latin typeface="Arial Narrow" pitchFamily="34" charset="0"/>
              </a:rPr>
              <a:t>CP.3.3 Manage Clinical Documents and </a:t>
            </a:r>
            <a:r>
              <a:rPr lang="en-US" sz="2400" b="1" dirty="0" smtClean="0">
                <a:solidFill>
                  <a:srgbClr val="0000CC"/>
                </a:solidFill>
                <a:latin typeface="Arial Narrow" pitchFamily="34" charset="0"/>
              </a:rPr>
              <a:t>Notes</a:t>
            </a:r>
            <a:br>
              <a:rPr lang="en-US" sz="2400" b="1" dirty="0" smtClean="0">
                <a:solidFill>
                  <a:srgbClr val="0000CC"/>
                </a:solidFill>
                <a:latin typeface="Arial Narrow" pitchFamily="34" charset="0"/>
              </a:rPr>
            </a:br>
            <a:r>
              <a:rPr lang="en-US" sz="2400" b="1" dirty="0" smtClean="0">
                <a:latin typeface="Arial Narrow" pitchFamily="34" charset="0"/>
              </a:rPr>
              <a:t>Activity Model</a:t>
            </a:r>
            <a:endParaRPr lang="en-US" sz="2400" b="1" dirty="0" smtClean="0"/>
          </a:p>
        </p:txBody>
      </p:sp>
      <p:sp>
        <p:nvSpPr>
          <p:cNvPr id="3" name="Date Placeholder 2"/>
          <p:cNvSpPr>
            <a:spLocks noGrp="1"/>
          </p:cNvSpPr>
          <p:nvPr>
            <p:ph type="dt" sz="quarter" idx="10"/>
          </p:nvPr>
        </p:nvSpPr>
        <p:spPr>
          <a:xfrm>
            <a:off x="0" y="6645275"/>
            <a:ext cx="2133600" cy="212725"/>
          </a:xfrm>
        </p:spPr>
        <p:txBody>
          <a:bodyPr/>
          <a:lstStyle/>
          <a:p>
            <a:pPr>
              <a:defRPr/>
            </a:pPr>
            <a:fld id="{0AE0901C-85C9-47E6-B6B1-6A00C64E8494}" type="datetime1">
              <a:rPr lang="en-US"/>
              <a:pPr>
                <a:defRPr/>
              </a:pPr>
              <a:t>2/11/2012</a:t>
            </a:fld>
            <a:endParaRPr lang="en-US" dirty="0"/>
          </a:p>
        </p:txBody>
      </p:sp>
      <p:sp>
        <p:nvSpPr>
          <p:cNvPr id="4" name="Footer Placeholder 3"/>
          <p:cNvSpPr>
            <a:spLocks noGrp="1"/>
          </p:cNvSpPr>
          <p:nvPr>
            <p:ph type="ftr" sz="quarter" idx="11"/>
          </p:nvPr>
        </p:nvSpPr>
        <p:spPr>
          <a:xfrm>
            <a:off x="3124200" y="6645275"/>
            <a:ext cx="2895600" cy="212725"/>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569075"/>
            <a:ext cx="2133600" cy="212725"/>
          </a:xfrm>
        </p:spPr>
        <p:txBody>
          <a:bodyPr/>
          <a:lstStyle/>
          <a:p>
            <a:pPr>
              <a:defRPr/>
            </a:pPr>
            <a:fld id="{979990B5-52E7-47B4-8C9D-492A6DD6077B}" type="slidenum">
              <a:rPr lang="en-US"/>
              <a:pPr>
                <a:defRPr/>
              </a:pPr>
              <a:t>3</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818343"/>
            <a:ext cx="9239250" cy="6039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a:xfrm>
            <a:off x="32004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4</a:t>
            </a:fld>
            <a:endParaRPr lang="en-US"/>
          </a:p>
        </p:txBody>
      </p:sp>
      <p:sp>
        <p:nvSpPr>
          <p:cNvPr id="18433" name="Title 1"/>
          <p:cNvSpPr>
            <a:spLocks noGrp="1"/>
          </p:cNvSpPr>
          <p:nvPr>
            <p:ph type="title"/>
          </p:nvPr>
        </p:nvSpPr>
        <p:spPr>
          <a:xfrm>
            <a:off x="0" y="0"/>
            <a:ext cx="9144000" cy="914400"/>
          </a:xfrm>
          <a:solidFill>
            <a:schemeClr val="bg1"/>
          </a:solidFill>
        </p:spPr>
        <p:txBody>
          <a:bodyPr/>
          <a:lstStyle/>
          <a:p>
            <a:pPr eaLnBrk="1" hangingPunct="1"/>
            <a:r>
              <a:rPr lang="en-US" sz="2800" b="1" dirty="0">
                <a:solidFill>
                  <a:srgbClr val="0000CC"/>
                </a:solidFill>
                <a:latin typeface="Arial Narrow" pitchFamily="34" charset="0"/>
              </a:rPr>
              <a:t>CP.3.3 </a:t>
            </a:r>
            <a:r>
              <a:rPr lang="en-US" sz="2800" b="1" dirty="0" smtClean="0">
                <a:solidFill>
                  <a:srgbClr val="0000CC"/>
                </a:solidFill>
                <a:latin typeface="Arial Narrow" pitchFamily="34" charset="0"/>
              </a:rPr>
              <a:t>Manage Clinical Documents </a:t>
            </a:r>
            <a:r>
              <a:rPr lang="en-US" sz="2800" b="1" dirty="0">
                <a:solidFill>
                  <a:srgbClr val="0000CC"/>
                </a:solidFill>
                <a:latin typeface="Arial Narrow" pitchFamily="34" charset="0"/>
              </a:rPr>
              <a:t>and </a:t>
            </a:r>
            <a:r>
              <a:rPr lang="en-US" sz="2800" b="1" dirty="0" smtClean="0">
                <a:solidFill>
                  <a:srgbClr val="0000CC"/>
                </a:solidFill>
                <a:latin typeface="Arial Narrow" pitchFamily="34" charset="0"/>
              </a:rPr>
              <a:t>Notes</a:t>
            </a:r>
            <a:br>
              <a:rPr lang="en-US" sz="2800" b="1" dirty="0" smtClean="0">
                <a:solidFill>
                  <a:srgbClr val="0000CC"/>
                </a:solidFill>
                <a:latin typeface="Arial Narrow" pitchFamily="34" charset="0"/>
              </a:rPr>
            </a:br>
            <a:r>
              <a:rPr lang="en-US" sz="2800" b="1" dirty="0" smtClean="0"/>
              <a:t>Conceptual Information Model (CIM)</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81944"/>
            <a:ext cx="5944877" cy="3132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2/11/2012</a:t>
            </a:fld>
            <a:endParaRPr lang="en-US" dirty="0"/>
          </a:p>
        </p:txBody>
      </p:sp>
      <p:sp>
        <p:nvSpPr>
          <p:cNvPr id="5" name="Footer Placeholder 4"/>
          <p:cNvSpPr>
            <a:spLocks noGrp="1"/>
          </p:cNvSpPr>
          <p:nvPr>
            <p:ph type="ftr" sz="quarter" idx="11"/>
          </p:nvPr>
        </p:nvSpPr>
        <p:spPr>
          <a:xfrm>
            <a:off x="32004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5</a:t>
            </a:fld>
            <a:endParaRPr lang="en-US"/>
          </a:p>
        </p:txBody>
      </p:sp>
      <p:sp>
        <p:nvSpPr>
          <p:cNvPr id="18433" name="Title 1"/>
          <p:cNvSpPr>
            <a:spLocks noGrp="1"/>
          </p:cNvSpPr>
          <p:nvPr>
            <p:ph type="title"/>
          </p:nvPr>
        </p:nvSpPr>
        <p:spPr>
          <a:xfrm>
            <a:off x="0" y="0"/>
            <a:ext cx="9144000" cy="914400"/>
          </a:xfrm>
          <a:solidFill>
            <a:schemeClr val="bg1"/>
          </a:solidFill>
        </p:spPr>
        <p:txBody>
          <a:bodyPr/>
          <a:lstStyle/>
          <a:p>
            <a:pPr eaLnBrk="1" hangingPunct="1"/>
            <a:r>
              <a:rPr lang="en-US" sz="2800" b="1" dirty="0">
                <a:solidFill>
                  <a:srgbClr val="0000CC"/>
                </a:solidFill>
                <a:latin typeface="Arial Narrow" pitchFamily="34" charset="0"/>
              </a:rPr>
              <a:t>CP.3.3 </a:t>
            </a:r>
            <a:r>
              <a:rPr lang="en-US" sz="2800" b="1" dirty="0" smtClean="0">
                <a:solidFill>
                  <a:srgbClr val="0000CC"/>
                </a:solidFill>
                <a:latin typeface="Arial Narrow" pitchFamily="34" charset="0"/>
              </a:rPr>
              <a:t>Manage Clinical Documents </a:t>
            </a:r>
            <a:r>
              <a:rPr lang="en-US" sz="2800" b="1" dirty="0">
                <a:solidFill>
                  <a:srgbClr val="0000CC"/>
                </a:solidFill>
                <a:latin typeface="Arial Narrow" pitchFamily="34" charset="0"/>
              </a:rPr>
              <a:t>and </a:t>
            </a:r>
            <a:r>
              <a:rPr lang="en-US" sz="2800" b="1" dirty="0" smtClean="0">
                <a:solidFill>
                  <a:srgbClr val="0000CC"/>
                </a:solidFill>
                <a:latin typeface="Arial Narrow" pitchFamily="34" charset="0"/>
              </a:rPr>
              <a:t>Notes</a:t>
            </a:r>
            <a:br>
              <a:rPr lang="en-US" sz="2800" b="1" dirty="0" smtClean="0">
                <a:solidFill>
                  <a:srgbClr val="0000CC"/>
                </a:solidFill>
                <a:latin typeface="Arial Narrow" pitchFamily="34" charset="0"/>
              </a:rPr>
            </a:br>
            <a:r>
              <a:rPr lang="en-US" sz="2800" b="1" dirty="0" smtClean="0"/>
              <a:t>Conceptual Data Model (CDM)</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894330"/>
            <a:ext cx="9172575" cy="597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1871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sz="2800" b="1" dirty="0">
                <a:solidFill>
                  <a:srgbClr val="0000CC"/>
                </a:solidFill>
                <a:latin typeface="Arial Narrow" pitchFamily="34" charset="0"/>
              </a:rPr>
              <a:t>CP.3.3 Manage Clinical Documents and Notes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Traceability</a:t>
            </a:r>
            <a:endParaRPr lang="en-US" sz="2800" dirty="0" smtClean="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48085"/>
            <a:ext cx="9220200" cy="600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67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sz="2800" b="1" dirty="0">
                <a:solidFill>
                  <a:srgbClr val="0000CC"/>
                </a:solidFill>
                <a:latin typeface="Arial Narrow" pitchFamily="34" charset="0"/>
              </a:rPr>
              <a:t>CP.3.3 Manage Clinical Documents and Notes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Traceability</a:t>
            </a:r>
            <a:endParaRPr lang="en-US" sz="2800"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2202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413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22325"/>
          </a:xfrm>
        </p:spPr>
        <p:txBody>
          <a:bodyPr/>
          <a:lstStyle/>
          <a:p>
            <a:pPr eaLnBrk="1" hangingPunct="1"/>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 </a:t>
            </a:r>
            <a:br>
              <a:rPr lang="en-US" sz="2800" b="1" dirty="0" smtClean="0">
                <a:solidFill>
                  <a:srgbClr val="0000CC"/>
                </a:solidFill>
                <a:latin typeface="Arial Narrow" pitchFamily="34" charset="0"/>
              </a:rPr>
            </a:br>
            <a:r>
              <a:rPr lang="en-US" sz="2800" b="1" dirty="0" smtClean="0">
                <a:solidFill>
                  <a:srgbClr val="0000CC"/>
                </a:solidFill>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5075"/>
            <a:ext cx="9296400" cy="590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2/11/2012</a:t>
            </a:fld>
            <a:endParaRPr lang="en-US" dirty="0"/>
          </a:p>
        </p:txBody>
      </p:sp>
      <p:sp>
        <p:nvSpPr>
          <p:cNvPr id="7"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8" name="Slide Number Placeholder 3"/>
          <p:cNvSpPr>
            <a:spLocks noGrp="1"/>
          </p:cNvSpPr>
          <p:nvPr>
            <p:ph type="sldNum" sz="quarter" idx="12"/>
          </p:nvPr>
        </p:nvSpPr>
        <p:spPr>
          <a:xfrm>
            <a:off x="7010400" y="6629400"/>
            <a:ext cx="2133600" cy="228600"/>
          </a:xfrm>
        </p:spPr>
        <p:txBody>
          <a:bodyPr/>
          <a:lstStyle/>
          <a:p>
            <a:pPr>
              <a:defRPr/>
            </a:pPr>
            <a:fld id="{19AC79AF-36C2-4145-B24E-A7377A790B85}"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2/11/2012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50841162"/>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914400"/>
                <a:gridCol w="762000"/>
                <a:gridCol w="762000"/>
                <a:gridCol w="838200"/>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85216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6744</TotalTime>
  <Words>1011</Words>
  <Application>Microsoft Office PowerPoint</Application>
  <PresentationFormat>On-screen Show (4:3)</PresentationFormat>
  <Paragraphs>136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EHR System Function  and Information Model  (EHR-S FIM is based on EHR-S FM R2.0)   CP.3.3 Manage Clinical Documents and Notes aka DC.1.8.5 in EHR-S FM R1.1</vt:lpstr>
      <vt:lpstr>CP.3.3 Manage Clinical Documents and Notes</vt:lpstr>
      <vt:lpstr>CP.3.3 Manage Clinical Documents and Notes Activity Model</vt:lpstr>
      <vt:lpstr>CP.3.3 Manage Clinical Documents and Notes Conceptual Information Model (CIM)</vt:lpstr>
      <vt:lpstr>CP.3.3 Manage Clinical Documents and Notes Conceptual Data Model (CDM)</vt:lpstr>
      <vt:lpstr>CP.3.3 Manage Clinical Documents and Notes Requirements Traceability</vt:lpstr>
      <vt:lpstr>CP.3.3 Manage Clinical Documents and Notes Requirements Traceability</vt:lpstr>
      <vt:lpstr>CP.3.3 Manage Clinical Documents and Notes  “See Also” Dependencies</vt:lpstr>
      <vt:lpstr>Action Verb Hierarches</vt:lpstr>
      <vt:lpstr>Archive</vt:lpstr>
      <vt:lpstr>CP.3.3 Manage Clinical Documents and Notes  Requirements </vt:lpstr>
      <vt:lpstr>CP.3.3 Manage Clinical Documents and Notes  Requirements </vt:lpstr>
      <vt:lpstr>CP.3.3 Manage Clinical Documents and Notes  “See Also” Dependencies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187</cp:revision>
  <dcterms:created xsi:type="dcterms:W3CDTF">2011-11-03T13:07:09Z</dcterms:created>
  <dcterms:modified xsi:type="dcterms:W3CDTF">2012-02-11T19:33:52Z</dcterms:modified>
</cp:coreProperties>
</file>