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92" r:id="rId3"/>
    <p:sldId id="301" r:id="rId4"/>
    <p:sldId id="289" r:id="rId5"/>
    <p:sldId id="304" r:id="rId6"/>
    <p:sldId id="305" r:id="rId7"/>
    <p:sldId id="311" r:id="rId8"/>
    <p:sldId id="294" r:id="rId9"/>
    <p:sldId id="307" r:id="rId10"/>
    <p:sldId id="312" r:id="rId11"/>
    <p:sldId id="257" r:id="rId12"/>
    <p:sldId id="303" r:id="rId13"/>
    <p:sldId id="310"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 Hufnagel" initials="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47" autoAdjust="0"/>
  </p:normalViewPr>
  <p:slideViewPr>
    <p:cSldViewPr>
      <p:cViewPr varScale="1">
        <p:scale>
          <a:sx n="53" d="100"/>
          <a:sy n="53" d="100"/>
        </p:scale>
        <p:origin x="-1157"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EF49ED2-3CBA-4D4D-92A8-ED32E18EFED4}" type="datetimeFigureOut">
              <a:rPr lang="en-US"/>
              <a:pPr>
                <a:defRPr/>
              </a:pPr>
              <a:t>2/11/2012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89C221A-C0CF-4216-BE44-6FC47F565E08}" type="slidenum">
              <a:rPr lang="en-US"/>
              <a:pPr>
                <a:defRPr/>
              </a:pPr>
              <a:t>‹#›</a:t>
            </a:fld>
            <a:endParaRPr lang="en-US"/>
          </a:p>
        </p:txBody>
      </p:sp>
    </p:spTree>
    <p:extLst>
      <p:ext uri="{BB962C8B-B14F-4D97-AF65-F5344CB8AC3E}">
        <p14:creationId xmlns:p14="http://schemas.microsoft.com/office/powerpoint/2010/main" val="3456120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2</a:t>
            </a:fld>
            <a:endParaRPr lang="en-US"/>
          </a:p>
        </p:txBody>
      </p:sp>
    </p:spTree>
    <p:extLst>
      <p:ext uri="{BB962C8B-B14F-4D97-AF65-F5344CB8AC3E}">
        <p14:creationId xmlns:p14="http://schemas.microsoft.com/office/powerpoint/2010/main" val="899214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89C221A-C0CF-4216-BE44-6FC47F565E08}" type="slidenum">
              <a:rPr lang="en-US" smtClean="0"/>
              <a:pPr>
                <a:defRPr/>
              </a:pPr>
              <a:t>3</a:t>
            </a:fld>
            <a:endParaRPr lang="en-US"/>
          </a:p>
        </p:txBody>
      </p:sp>
    </p:spTree>
    <p:extLst>
      <p:ext uri="{BB962C8B-B14F-4D97-AF65-F5344CB8AC3E}">
        <p14:creationId xmlns:p14="http://schemas.microsoft.com/office/powerpoint/2010/main" val="89921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5AFB10F-782B-40BC-8D67-6E207F29FA23}"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0FC67A67-0488-438B-B90A-F0E70D1A6D6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DB6EDF-D852-42B9-A0C1-1566451CA616}"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A4F920FC-D7A2-4CAF-85BD-534F7FA7671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88C99E0-ACA0-49B8-B244-1A55A509FE2D}"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968494F8-62A0-4501-A0AD-239695FBCF5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1788E4-D98E-4BAD-B4F6-60B9EF37E7B0}"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3DD54A6A-0F0E-4D61-8B34-8AFEBEED5A2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8276A3-5FB1-468F-A110-8E6F365B117F}" type="datetime1">
              <a:rPr lang="en-US"/>
              <a:pPr>
                <a:defRPr/>
              </a:pPr>
              <a:t>2/11/2012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6" name="Slide Number Placeholder 5"/>
          <p:cNvSpPr>
            <a:spLocks noGrp="1"/>
          </p:cNvSpPr>
          <p:nvPr>
            <p:ph type="sldNum" sz="quarter" idx="12"/>
          </p:nvPr>
        </p:nvSpPr>
        <p:spPr/>
        <p:txBody>
          <a:bodyPr/>
          <a:lstStyle>
            <a:lvl1pPr>
              <a:defRPr/>
            </a:lvl1pPr>
          </a:lstStyle>
          <a:p>
            <a:pPr>
              <a:defRPr/>
            </a:pPr>
            <a:fld id="{EE768F80-680B-44C5-AC37-D575BF80609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29B941A-3234-48C4-AFBA-DFAE74D04C20}" type="datetime1">
              <a:rPr lang="en-US"/>
              <a:pPr>
                <a:defRPr/>
              </a:pPr>
              <a:t>2/11/2012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924EEB54-DD8D-46C6-9917-1349D6714DF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DA15712-3B23-46F1-8DD8-EFEDA1EE6583}" type="datetime1">
              <a:rPr lang="en-US"/>
              <a:pPr>
                <a:defRPr/>
              </a:pPr>
              <a:t>2/11/2012</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9" name="Slide Number Placeholder 5"/>
          <p:cNvSpPr>
            <a:spLocks noGrp="1"/>
          </p:cNvSpPr>
          <p:nvPr>
            <p:ph type="sldNum" sz="quarter" idx="12"/>
          </p:nvPr>
        </p:nvSpPr>
        <p:spPr/>
        <p:txBody>
          <a:bodyPr/>
          <a:lstStyle>
            <a:lvl1pPr>
              <a:defRPr/>
            </a:lvl1pPr>
          </a:lstStyle>
          <a:p>
            <a:pPr>
              <a:defRPr/>
            </a:pPr>
            <a:fld id="{CDC89AB4-5A4C-405B-81E6-D4C0B43835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F5E4E59-E6F3-4DCD-A450-CC465235A885}" type="datetime1">
              <a:rPr lang="en-US"/>
              <a:pPr>
                <a:defRPr/>
              </a:pPr>
              <a:t>2/11/2012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5" name="Slide Number Placeholder 5"/>
          <p:cNvSpPr>
            <a:spLocks noGrp="1"/>
          </p:cNvSpPr>
          <p:nvPr>
            <p:ph type="sldNum" sz="quarter" idx="12"/>
          </p:nvPr>
        </p:nvSpPr>
        <p:spPr/>
        <p:txBody>
          <a:bodyPr/>
          <a:lstStyle>
            <a:lvl1pPr>
              <a:defRPr/>
            </a:lvl1pPr>
          </a:lstStyle>
          <a:p>
            <a:pPr>
              <a:defRPr/>
            </a:pPr>
            <a:fld id="{A00DAE4D-658E-401A-AD5D-2C57E6E8931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8C6824-A049-4A43-BB35-6FDC14FE9378}" type="datetime1">
              <a:rPr lang="en-US"/>
              <a:pPr>
                <a:defRPr/>
              </a:pPr>
              <a:t>2/11/2012</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4" name="Slide Number Placeholder 5"/>
          <p:cNvSpPr>
            <a:spLocks noGrp="1"/>
          </p:cNvSpPr>
          <p:nvPr>
            <p:ph type="sldNum" sz="quarter" idx="12"/>
          </p:nvPr>
        </p:nvSpPr>
        <p:spPr/>
        <p:txBody>
          <a:bodyPr/>
          <a:lstStyle>
            <a:lvl1pPr>
              <a:defRPr/>
            </a:lvl1pPr>
          </a:lstStyle>
          <a:p>
            <a:pPr>
              <a:defRPr/>
            </a:pPr>
            <a:fld id="{A3F399E7-43BD-403E-96C3-E6E39692AB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CC5E791-C54F-45F6-BBC6-C2E6FEDFC35D}" type="datetime1">
              <a:rPr lang="en-US"/>
              <a:pPr>
                <a:defRPr/>
              </a:pPr>
              <a:t>2/11/2012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383D9113-38E8-4AC8-9412-8FE6983177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1EEE2F8-F6CB-4927-BCB6-84CDD64D0B7F}" type="datetime1">
              <a:rPr lang="en-US"/>
              <a:pPr>
                <a:defRPr/>
              </a:pPr>
              <a:t>2/11/2012</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DRAFT WORKING DOCUMENT</a:t>
            </a:r>
          </a:p>
        </p:txBody>
      </p:sp>
      <p:sp>
        <p:nvSpPr>
          <p:cNvPr id="7" name="Slide Number Placeholder 5"/>
          <p:cNvSpPr>
            <a:spLocks noGrp="1"/>
          </p:cNvSpPr>
          <p:nvPr>
            <p:ph type="sldNum" sz="quarter" idx="12"/>
          </p:nvPr>
        </p:nvSpPr>
        <p:spPr/>
        <p:txBody>
          <a:bodyPr/>
          <a:lstStyle>
            <a:lvl1pPr>
              <a:defRPr/>
            </a:lvl1pPr>
          </a:lstStyle>
          <a:p>
            <a:pPr>
              <a:defRPr/>
            </a:pPr>
            <a:fld id="{FD6DF241-C008-4535-A726-C7AE1AFF569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F5B3D6A-E27A-41F6-9B4E-C9AA719B41A0}" type="datetime1">
              <a:rPr lang="en-US"/>
              <a:pPr>
                <a:defRPr/>
              </a:pPr>
              <a:t>2/11/2012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a:t>DRAFT WORKING DOCUMENT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D806EB9-47B8-4C9E-8A79-2094CCA9D0A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tephen.Hufnagel@tma.osd.mil" TargetMode="External"/><Relationship Id="rId1" Type="http://schemas.openxmlformats.org/officeDocument/2006/relationships/slideLayout" Target="../slideLayouts/slideLayout1.xml"/><Relationship Id="rId4" Type="http://schemas.openxmlformats.org/officeDocument/2006/relationships/hyperlink" Target="http://wiki.hl7.org/index.php?title=EHR_Interoperability_W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152400" y="0"/>
            <a:ext cx="8991600" cy="3200400"/>
          </a:xfrm>
        </p:spPr>
        <p:txBody>
          <a:bodyPr/>
          <a:lstStyle/>
          <a:p>
            <a:pPr eaLnBrk="1" hangingPunct="1"/>
            <a:r>
              <a:rPr lang="en-US" sz="3200" b="1" dirty="0">
                <a:latin typeface="Arial Narrow" pitchFamily="34" charset="0"/>
              </a:rPr>
              <a:t>EHR System Function </a:t>
            </a:r>
            <a:br>
              <a:rPr lang="en-US" sz="3200" b="1" dirty="0">
                <a:latin typeface="Arial Narrow" pitchFamily="34" charset="0"/>
              </a:rPr>
            </a:br>
            <a:r>
              <a:rPr lang="en-US" sz="3200" b="1" dirty="0">
                <a:latin typeface="Arial Narrow" pitchFamily="34" charset="0"/>
              </a:rPr>
              <a:t>and Information Model </a:t>
            </a:r>
            <a:br>
              <a:rPr lang="en-US" sz="3200" b="1" dirty="0">
                <a:latin typeface="Arial Narrow" pitchFamily="34" charset="0"/>
              </a:rPr>
            </a:br>
            <a:r>
              <a:rPr lang="en-US" sz="3200" b="1" dirty="0">
                <a:latin typeface="Arial Narrow" pitchFamily="34" charset="0"/>
              </a:rPr>
              <a:t>(EHR-S FIM is based on EHR-S FM R2.0)</a:t>
            </a:r>
            <a:r>
              <a:rPr lang="en-US" sz="3200" b="1" dirty="0" smtClean="0">
                <a:latin typeface="Arial Narrow" pitchFamily="34" charset="0"/>
              </a:rPr>
              <a:t/>
            </a:r>
            <a:br>
              <a:rPr lang="en-US" sz="3200" b="1" dirty="0" smtClean="0">
                <a:latin typeface="Arial Narrow" pitchFamily="34" charset="0"/>
              </a:rPr>
            </a:br>
            <a:r>
              <a:rPr lang="en-US" sz="3200" b="1" dirty="0" smtClean="0">
                <a:latin typeface="Arial Narrow" pitchFamily="34" charset="0"/>
              </a:rPr>
              <a:t> </a:t>
            </a:r>
            <a:br>
              <a:rPr lang="en-US" sz="3200" b="1" dirty="0" smtClean="0">
                <a:latin typeface="Arial Narrow" pitchFamily="34" charset="0"/>
              </a:rPr>
            </a:br>
            <a:r>
              <a:rPr lang="en-US" sz="3200" b="1" dirty="0" smtClean="0">
                <a:solidFill>
                  <a:srgbClr val="0000CC"/>
                </a:solidFill>
                <a:latin typeface="Arial Narrow" pitchFamily="34" charset="0"/>
              </a:rPr>
              <a:t>CP.3.3 Manage Clinical Documents and Notes</a:t>
            </a:r>
            <a:br>
              <a:rPr lang="en-US" sz="3200" b="1" dirty="0" smtClean="0">
                <a:solidFill>
                  <a:srgbClr val="0000CC"/>
                </a:solidFill>
                <a:latin typeface="Arial Narrow" pitchFamily="34" charset="0"/>
              </a:rPr>
            </a:br>
            <a:r>
              <a:rPr lang="en-US" sz="3200" b="1" dirty="0" smtClean="0">
                <a:solidFill>
                  <a:srgbClr val="0000CC"/>
                </a:solidFill>
                <a:latin typeface="Arial Narrow" pitchFamily="34" charset="0"/>
              </a:rPr>
              <a:t>aka DC.1.8.5 in EHR-S FM R1.1</a:t>
            </a:r>
          </a:p>
        </p:txBody>
      </p:sp>
      <p:sp>
        <p:nvSpPr>
          <p:cNvPr id="14338" name="Subtitle 2"/>
          <p:cNvSpPr>
            <a:spLocks noGrp="1"/>
          </p:cNvSpPr>
          <p:nvPr>
            <p:ph type="subTitle" idx="1"/>
          </p:nvPr>
        </p:nvSpPr>
        <p:spPr>
          <a:xfrm>
            <a:off x="0" y="3352800"/>
            <a:ext cx="9110662" cy="1752600"/>
          </a:xfrm>
        </p:spPr>
        <p:txBody>
          <a:bodyPr/>
          <a:lstStyle/>
          <a:p>
            <a:pPr eaLnBrk="1" hangingPunct="1"/>
            <a:r>
              <a:rPr lang="en-US" sz="3000" dirty="0" smtClean="0">
                <a:solidFill>
                  <a:srgbClr val="898989"/>
                </a:solidFill>
                <a:hlinkClick r:id="rId2"/>
              </a:rPr>
              <a:t>Stephen.Hufnagel@tma.osd.mil</a:t>
            </a:r>
            <a:r>
              <a:rPr lang="en-US" sz="3000" dirty="0" smtClean="0">
                <a:solidFill>
                  <a:srgbClr val="898989"/>
                </a:solidFill>
              </a:rPr>
              <a:t> , facilitator</a:t>
            </a:r>
          </a:p>
          <a:p>
            <a:pPr eaLnBrk="1" hangingPunct="1"/>
            <a:r>
              <a:rPr lang="en-US" sz="3000" dirty="0" smtClean="0">
                <a:solidFill>
                  <a:srgbClr val="898989"/>
                </a:solidFill>
              </a:rPr>
              <a:t>January 21, 2012 – Original</a:t>
            </a:r>
          </a:p>
          <a:p>
            <a:pPr eaLnBrk="1" hangingPunct="1"/>
            <a:r>
              <a:rPr lang="en-US" sz="3000" dirty="0" smtClean="0">
                <a:solidFill>
                  <a:srgbClr val="898989"/>
                </a:solidFill>
              </a:rPr>
              <a:t>February </a:t>
            </a:r>
            <a:r>
              <a:rPr lang="en-US" sz="3000" dirty="0" smtClean="0">
                <a:solidFill>
                  <a:srgbClr val="898989"/>
                </a:solidFill>
              </a:rPr>
              <a:t>11, </a:t>
            </a:r>
            <a:r>
              <a:rPr lang="en-US" sz="3000" dirty="0" smtClean="0">
                <a:solidFill>
                  <a:srgbClr val="898989"/>
                </a:solidFill>
              </a:rPr>
              <a:t>2012 – Last Update</a:t>
            </a:r>
          </a:p>
        </p:txBody>
      </p:sp>
      <p:sp>
        <p:nvSpPr>
          <p:cNvPr id="4" name="Date Placeholder 3"/>
          <p:cNvSpPr>
            <a:spLocks noGrp="1"/>
          </p:cNvSpPr>
          <p:nvPr>
            <p:ph type="dt" sz="quarter" idx="10"/>
          </p:nvPr>
        </p:nvSpPr>
        <p:spPr>
          <a:xfrm>
            <a:off x="457200" y="6492875"/>
            <a:ext cx="2133600" cy="365125"/>
          </a:xfrm>
        </p:spPr>
        <p:txBody>
          <a:bodyPr/>
          <a:lstStyle/>
          <a:p>
            <a:pPr>
              <a:defRPr/>
            </a:pPr>
            <a:fld id="{1E0288CD-4F2C-449B-AF58-49110641B3C3}" type="datetime1">
              <a:rPr lang="en-US"/>
              <a:pPr>
                <a:defRPr/>
              </a:pPr>
              <a:t>2/11/2012</a:t>
            </a:fld>
            <a:endParaRPr lang="en-US"/>
          </a:p>
        </p:txBody>
      </p:sp>
      <p:sp>
        <p:nvSpPr>
          <p:cNvPr id="5" name="Footer Placeholder 4"/>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6" name="Slide Number Placeholder 5"/>
          <p:cNvSpPr>
            <a:spLocks noGrp="1"/>
          </p:cNvSpPr>
          <p:nvPr>
            <p:ph type="sldNum" sz="quarter" idx="12"/>
          </p:nvPr>
        </p:nvSpPr>
        <p:spPr>
          <a:xfrm>
            <a:off x="6553200" y="6492875"/>
            <a:ext cx="2133600" cy="365125"/>
          </a:xfrm>
        </p:spPr>
        <p:txBody>
          <a:bodyPr/>
          <a:lstStyle/>
          <a:p>
            <a:pPr>
              <a:defRPr/>
            </a:pPr>
            <a:fld id="{DBFCCA51-7E5E-4B1D-BC0F-1BC7B06D981F}" type="slidenum">
              <a:rPr lang="en-US"/>
              <a:pPr>
                <a:defRPr/>
              </a:pPr>
              <a:t>1</a:t>
            </a:fld>
            <a:endParaRPr lang="en-US"/>
          </a:p>
        </p:txBody>
      </p:sp>
      <p:pic>
        <p:nvPicPr>
          <p:cNvPr id="14342" name="Picture 13" descr="HL7 International Logo"/>
          <p:cNvPicPr>
            <a:picLocks noChangeAspect="1" noChangeArrowheads="1"/>
          </p:cNvPicPr>
          <p:nvPr/>
        </p:nvPicPr>
        <p:blipFill>
          <a:blip r:embed="rId3"/>
          <a:srcRect/>
          <a:stretch>
            <a:fillRect/>
          </a:stretch>
        </p:blipFill>
        <p:spPr bwMode="auto">
          <a:xfrm>
            <a:off x="8001000" y="76200"/>
            <a:ext cx="1109662" cy="1143000"/>
          </a:xfrm>
          <a:prstGeom prst="rect">
            <a:avLst/>
          </a:prstGeom>
          <a:noFill/>
          <a:ln w="9525">
            <a:noFill/>
            <a:miter lim="800000"/>
            <a:headEnd/>
            <a:tailEnd/>
          </a:ln>
        </p:spPr>
      </p:pic>
      <p:sp>
        <p:nvSpPr>
          <p:cNvPr id="14343" name="Line 5"/>
          <p:cNvSpPr>
            <a:spLocks noChangeShapeType="1"/>
          </p:cNvSpPr>
          <p:nvPr/>
        </p:nvSpPr>
        <p:spPr bwMode="auto">
          <a:xfrm>
            <a:off x="461963" y="3276600"/>
            <a:ext cx="8296275" cy="0"/>
          </a:xfrm>
          <a:prstGeom prst="line">
            <a:avLst/>
          </a:prstGeom>
          <a:noFill/>
          <a:ln w="38100">
            <a:solidFill>
              <a:srgbClr val="FF0000"/>
            </a:solidFill>
            <a:round/>
            <a:headEnd/>
            <a:tailEnd/>
          </a:ln>
        </p:spPr>
        <p:txBody>
          <a:bodyPr/>
          <a:lstStyle/>
          <a:p>
            <a:endParaRPr lang="en-US"/>
          </a:p>
        </p:txBody>
      </p:sp>
      <p:sp>
        <p:nvSpPr>
          <p:cNvPr id="9" name="TextBox 8"/>
          <p:cNvSpPr txBox="1"/>
          <p:nvPr/>
        </p:nvSpPr>
        <p:spPr>
          <a:xfrm>
            <a:off x="0" y="5518475"/>
            <a:ext cx="9144000" cy="1015663"/>
          </a:xfrm>
          <a:prstGeom prst="rect">
            <a:avLst/>
          </a:prstGeom>
          <a:noFill/>
        </p:spPr>
        <p:txBody>
          <a:bodyPr wrap="square" rtlCol="0">
            <a:spAutoFit/>
          </a:bodyPr>
          <a:lstStyle/>
          <a:p>
            <a:pPr algn="ctr"/>
            <a:r>
              <a:rPr lang="en-US" dirty="0" smtClean="0">
                <a:solidFill>
                  <a:srgbClr val="0000CC"/>
                </a:solidFill>
                <a:latin typeface="Comic Sans MS" pitchFamily="66" charset="0"/>
              </a:rPr>
              <a:t>Call for Participation</a:t>
            </a:r>
          </a:p>
          <a:p>
            <a:pPr algn="ctr"/>
            <a:r>
              <a:rPr lang="en-US" sz="1400" dirty="0" smtClean="0">
                <a:latin typeface="Arial" pitchFamily="34" charset="0"/>
                <a:cs typeface="Arial" pitchFamily="34" charset="0"/>
              </a:rPr>
              <a:t>This work is being done by the HL7 EHR Interoperability Work-group, </a:t>
            </a:r>
          </a:p>
          <a:p>
            <a:pPr algn="ctr"/>
            <a:r>
              <a:rPr lang="en-US" sz="1400" dirty="0" smtClean="0">
                <a:latin typeface="Arial" pitchFamily="34" charset="0"/>
                <a:cs typeface="Arial" pitchFamily="34" charset="0"/>
              </a:rPr>
              <a:t>meeting every Tuesday at 4PM ET, dial-in: 1-770-657-9270</a:t>
            </a:r>
            <a:r>
              <a:rPr lang="en-US" sz="1400" dirty="0">
                <a:latin typeface="Arial" pitchFamily="34" charset="0"/>
                <a:cs typeface="Arial" pitchFamily="34" charset="0"/>
              </a:rPr>
              <a:t>, Passcode: 510269# </a:t>
            </a:r>
          </a:p>
          <a:p>
            <a:pPr algn="ctr"/>
            <a:r>
              <a:rPr lang="en-US" sz="1400" dirty="0">
                <a:latin typeface="Arial" pitchFamily="34" charset="0"/>
                <a:cs typeface="Arial" pitchFamily="34" charset="0"/>
              </a:rPr>
              <a:t> The most current artifacts are at: </a:t>
            </a:r>
            <a:r>
              <a:rPr lang="en-US" sz="1400" u="sng" dirty="0">
                <a:latin typeface="Arial" pitchFamily="34" charset="0"/>
                <a:cs typeface="Arial" pitchFamily="34" charset="0"/>
                <a:hlinkClick r:id="rId4"/>
              </a:rPr>
              <a:t>http://wiki.hl7.org/index.php?title=EHR_Interoperability_WG</a:t>
            </a:r>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Archive</a:t>
            </a:r>
            <a:endParaRPr lang="en-US" dirty="0"/>
          </a:p>
        </p:txBody>
      </p:sp>
      <p:sp>
        <p:nvSpPr>
          <p:cNvPr id="3" name="Content Placeholder 2"/>
          <p:cNvSpPr>
            <a:spLocks noGrp="1"/>
          </p:cNvSpPr>
          <p:nvPr>
            <p:ph idx="1"/>
          </p:nvPr>
        </p:nvSpPr>
        <p:spPr/>
        <p:txBody>
          <a:bodyPr/>
          <a:lstStyle/>
          <a:p>
            <a:r>
              <a:rPr lang="en-US" dirty="0" smtClean="0"/>
              <a:t>Older slides</a:t>
            </a:r>
            <a:endParaRPr lang="en-US" dirty="0"/>
          </a:p>
        </p:txBody>
      </p:sp>
      <p:sp>
        <p:nvSpPr>
          <p:cNvPr id="4" name="Date Placeholder 3"/>
          <p:cNvSpPr>
            <a:spLocks noGrp="1"/>
          </p:cNvSpPr>
          <p:nvPr>
            <p:ph type="dt" sz="half" idx="10"/>
          </p:nvPr>
        </p:nvSpPr>
        <p:spPr/>
        <p:txBody>
          <a:bodyPr/>
          <a:lstStyle/>
          <a:p>
            <a:pPr>
              <a:defRPr/>
            </a:pPr>
            <a:fld id="{B81788E4-D98E-4BAD-B4F6-60B9EF37E7B0}" type="datetime1">
              <a:rPr lang="en-US" smtClean="0"/>
              <a:pPr>
                <a:defRPr/>
              </a:pPr>
              <a:t>2/11/2012</a:t>
            </a:fld>
            <a:endParaRPr lang="en-US"/>
          </a:p>
        </p:txBody>
      </p:sp>
      <p:sp>
        <p:nvSpPr>
          <p:cNvPr id="5" name="Footer Placeholder 4"/>
          <p:cNvSpPr>
            <a:spLocks noGrp="1"/>
          </p:cNvSpPr>
          <p:nvPr>
            <p:ph type="ftr" sz="quarter" idx="11"/>
          </p:nvPr>
        </p:nvSpPr>
        <p:spPr/>
        <p:txBody>
          <a:bodyPr/>
          <a:lstStyle/>
          <a:p>
            <a:pPr>
              <a:defRPr/>
            </a:pPr>
            <a:r>
              <a:rPr lang="en-US" smtClean="0"/>
              <a:t>DRAFT WORKING DOCUMENT</a:t>
            </a:r>
            <a:endParaRPr lang="en-US"/>
          </a:p>
        </p:txBody>
      </p:sp>
      <p:sp>
        <p:nvSpPr>
          <p:cNvPr id="6" name="Slide Number Placeholder 5"/>
          <p:cNvSpPr>
            <a:spLocks noGrp="1"/>
          </p:cNvSpPr>
          <p:nvPr>
            <p:ph type="sldNum" sz="quarter" idx="12"/>
          </p:nvPr>
        </p:nvSpPr>
        <p:spPr/>
        <p:txBody>
          <a:bodyPr/>
          <a:lstStyle/>
          <a:p>
            <a:pPr>
              <a:defRPr/>
            </a:pPr>
            <a:fld id="{3DD54A6A-0F0E-4D61-8B34-8AFEBEED5A2B}" type="slidenum">
              <a:rPr lang="en-US" smtClean="0"/>
              <a:pPr>
                <a:defRPr/>
              </a:pPr>
              <a:t>10</a:t>
            </a:fld>
            <a:endParaRPr lang="en-US"/>
          </a:p>
        </p:txBody>
      </p:sp>
    </p:spTree>
    <p:extLst>
      <p:ext uri="{BB962C8B-B14F-4D97-AF65-F5344CB8AC3E}">
        <p14:creationId xmlns:p14="http://schemas.microsoft.com/office/powerpoint/2010/main" val="3001556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457200" y="6492875"/>
            <a:ext cx="2133600" cy="365125"/>
          </a:xfrm>
        </p:spPr>
        <p:txBody>
          <a:bodyPr/>
          <a:lstStyle/>
          <a:p>
            <a:pPr>
              <a:defRPr/>
            </a:pPr>
            <a:fld id="{9AA5803A-C54C-45CF-9D31-DD3EF279C821}" type="datetime1">
              <a:rPr lang="en-US"/>
              <a:pPr>
                <a:defRPr/>
              </a:pPr>
              <a:t>2/11/2012</a:t>
            </a:fld>
            <a:endParaRPr lang="en-US"/>
          </a:p>
        </p:txBody>
      </p:sp>
      <p:sp>
        <p:nvSpPr>
          <p:cNvPr id="3" name="Footer Placeholder 2"/>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4" name="Slide Number Placeholder 3"/>
          <p:cNvSpPr>
            <a:spLocks noGrp="1"/>
          </p:cNvSpPr>
          <p:nvPr>
            <p:ph type="sldNum" sz="quarter" idx="12"/>
          </p:nvPr>
        </p:nvSpPr>
        <p:spPr>
          <a:xfrm>
            <a:off x="6553200" y="6492875"/>
            <a:ext cx="2133600" cy="365125"/>
          </a:xfrm>
        </p:spPr>
        <p:txBody>
          <a:bodyPr/>
          <a:lstStyle/>
          <a:p>
            <a:pPr>
              <a:defRPr/>
            </a:pPr>
            <a:fld id="{19AC79AF-36C2-4145-B24E-A7377A790B85}" type="slidenum">
              <a:rPr lang="en-US"/>
              <a:pPr>
                <a:defRPr/>
              </a:pPr>
              <a:t>11</a:t>
            </a:fld>
            <a:endParaRPr lang="en-US"/>
          </a:p>
        </p:txBody>
      </p:sp>
      <p:sp>
        <p:nvSpPr>
          <p:cNvPr id="6" name="Title 1"/>
          <p:cNvSpPr>
            <a:spLocks noGrp="1"/>
          </p:cNvSpPr>
          <p:nvPr>
            <p:ph type="title"/>
          </p:nvPr>
        </p:nvSpPr>
        <p:spPr>
          <a:xfrm>
            <a:off x="0" y="76200"/>
            <a:ext cx="9144000" cy="838200"/>
          </a:xfrm>
        </p:spPr>
        <p:txBody>
          <a:bodyPr>
            <a:normAutofit/>
          </a:bodyPr>
          <a:lstStyle/>
          <a:p>
            <a:pPr eaLnBrk="1" hangingPunct="1">
              <a:lnSpc>
                <a:spcPct val="80000"/>
              </a:lnSpc>
            </a:pPr>
            <a:r>
              <a:rPr lang="en-US" sz="2400" b="1" dirty="0">
                <a:solidFill>
                  <a:srgbClr val="0000CC"/>
                </a:solidFill>
                <a:latin typeface="Arial Narrow" pitchFamily="34" charset="0"/>
              </a:rPr>
              <a:t>CP.3.3 Manage Clinical Documents and </a:t>
            </a:r>
            <a:r>
              <a:rPr lang="en-US" sz="2400" b="1" dirty="0" smtClean="0">
                <a:solidFill>
                  <a:srgbClr val="0000CC"/>
                </a:solidFill>
                <a:latin typeface="Arial Narrow" pitchFamily="34" charset="0"/>
              </a:rPr>
              <a:t>Notes </a:t>
            </a:r>
            <a:br>
              <a:rPr lang="en-US" sz="2400" b="1" dirty="0" smtClean="0">
                <a:solidFill>
                  <a:srgbClr val="0000CC"/>
                </a:solidFill>
                <a:latin typeface="Arial Narrow" pitchFamily="34" charset="0"/>
              </a:rPr>
            </a:br>
            <a:r>
              <a:rPr lang="en-US" sz="2400" b="1" dirty="0" smtClean="0"/>
              <a:t>Requirements </a:t>
            </a:r>
            <a:endParaRPr lang="en-US" sz="2400" dirty="0" smtClean="0"/>
          </a:p>
        </p:txBody>
      </p:sp>
      <p:sp>
        <p:nvSpPr>
          <p:cNvPr id="5" name="TextBox 4"/>
          <p:cNvSpPr txBox="1"/>
          <p:nvPr/>
        </p:nvSpPr>
        <p:spPr>
          <a:xfrm>
            <a:off x="76200" y="840828"/>
            <a:ext cx="9067800" cy="5078313"/>
          </a:xfrm>
          <a:prstGeom prst="rect">
            <a:avLst/>
          </a:prstGeom>
          <a:noFill/>
        </p:spPr>
        <p:txBody>
          <a:bodyPr wrap="square" rtlCol="0">
            <a:spAutoFit/>
          </a:bodyPr>
          <a:lstStyle/>
          <a:p>
            <a:pPr marL="342900" indent="-342900">
              <a:buFont typeface="+mj-lt"/>
              <a:buAutoNum type="arabicPeriod"/>
            </a:pPr>
            <a:r>
              <a:rPr lang="en-US" dirty="0" smtClean="0">
                <a:solidFill>
                  <a:srgbClr val="FF0000"/>
                </a:solidFill>
                <a:latin typeface="Arial Narrow" pitchFamily="34" charset="0"/>
              </a:rPr>
              <a:t>1</a:t>
            </a:r>
            <a:r>
              <a:rPr lang="en-US" dirty="0">
                <a:solidFill>
                  <a:srgbClr val="FF0000"/>
                </a:solidFill>
                <a:latin typeface="Arial Narrow" pitchFamily="34" charset="0"/>
              </a:rPr>
              <a:t>. </a:t>
            </a:r>
            <a:r>
              <a:rPr lang="en-US" dirty="0">
                <a:latin typeface="Arial Narrow" pitchFamily="34" charset="0"/>
              </a:rPr>
              <a:t>The system </a:t>
            </a:r>
            <a:r>
              <a:rPr lang="en-US" b="1" dirty="0">
                <a:latin typeface="Arial Narrow" pitchFamily="34" charset="0"/>
              </a:rPr>
              <a:t>SHALL</a:t>
            </a:r>
            <a:r>
              <a:rPr lang="en-US" dirty="0">
                <a:latin typeface="Arial Narrow" pitchFamily="34" charset="0"/>
              </a:rPr>
              <a:t> provide the ability to capture and render clinical documentation (henceforth "documentation") including original, update by amendment in order to correct, and addenda.</a:t>
            </a:r>
          </a:p>
          <a:p>
            <a:pPr marL="342900" indent="-342900">
              <a:buFont typeface="+mj-lt"/>
              <a:buAutoNum type="arabicPeriod"/>
            </a:pPr>
            <a:r>
              <a:rPr lang="en-US" dirty="0">
                <a:solidFill>
                  <a:srgbClr val="FF0000"/>
                </a:solidFill>
                <a:latin typeface="Arial Narrow" pitchFamily="34" charset="0"/>
              </a:rPr>
              <a:t>2. </a:t>
            </a:r>
            <a:r>
              <a:rPr lang="en-US" dirty="0">
                <a:latin typeface="Arial Narrow" pitchFamily="34" charset="0"/>
              </a:rPr>
              <a:t>The system </a:t>
            </a:r>
            <a:r>
              <a:rPr lang="en-US" b="1" dirty="0">
                <a:latin typeface="Arial Narrow" pitchFamily="34" charset="0"/>
              </a:rPr>
              <a:t>SHALL</a:t>
            </a:r>
            <a:r>
              <a:rPr lang="en-US" dirty="0">
                <a:latin typeface="Arial Narrow" pitchFamily="34" charset="0"/>
              </a:rPr>
              <a:t> provide the ability to capture free text documentation.</a:t>
            </a:r>
          </a:p>
          <a:p>
            <a:pPr marL="342900" indent="-342900">
              <a:buFont typeface="+mj-lt"/>
              <a:buAutoNum type="arabicPeriod"/>
            </a:pPr>
            <a:r>
              <a:rPr lang="en-US" dirty="0">
                <a:solidFill>
                  <a:srgbClr val="FF0000"/>
                </a:solidFill>
                <a:latin typeface="Arial Narrow" pitchFamily="34" charset="0"/>
              </a:rPr>
              <a:t>3. </a:t>
            </a:r>
            <a:r>
              <a:rPr lang="en-US" dirty="0">
                <a:latin typeface="Arial Narrow" pitchFamily="34" charset="0"/>
              </a:rPr>
              <a:t>The system </a:t>
            </a:r>
            <a:r>
              <a:rPr lang="en-US" b="1" dirty="0">
                <a:latin typeface="Arial Narrow" pitchFamily="34" charset="0"/>
              </a:rPr>
              <a:t>MAY</a:t>
            </a:r>
            <a:r>
              <a:rPr lang="en-US" dirty="0">
                <a:latin typeface="Arial Narrow" pitchFamily="34" charset="0"/>
              </a:rPr>
              <a:t> present documentation templates (structured or free text) to facilitate creating documentation.</a:t>
            </a:r>
          </a:p>
          <a:p>
            <a:pPr marL="342900" indent="-342900">
              <a:buFont typeface="+mj-lt"/>
              <a:buAutoNum type="arabicPeriod"/>
            </a:pPr>
            <a:r>
              <a:rPr lang="en-US" dirty="0">
                <a:solidFill>
                  <a:srgbClr val="FF0000"/>
                </a:solidFill>
                <a:latin typeface="Arial Narrow" pitchFamily="34" charset="0"/>
              </a:rPr>
              <a:t>4. </a:t>
            </a:r>
            <a:r>
              <a:rPr lang="en-US" dirty="0">
                <a:latin typeface="Arial Narrow" pitchFamily="34" charset="0"/>
              </a:rPr>
              <a:t>The system </a:t>
            </a:r>
            <a:r>
              <a:rPr lang="en-US" b="1" dirty="0">
                <a:latin typeface="Arial Narrow" pitchFamily="34" charset="0"/>
              </a:rPr>
              <a:t>SHALL</a:t>
            </a:r>
            <a:r>
              <a:rPr lang="en-US" dirty="0">
                <a:latin typeface="Arial Narrow" pitchFamily="34" charset="0"/>
              </a:rPr>
              <a:t> provide the ability to present other existing documentation within the patient's EHR while </a:t>
            </a:r>
            <a:r>
              <a:rPr lang="en-US" b="1" dirty="0">
                <a:solidFill>
                  <a:srgbClr val="FF0000"/>
                </a:solidFill>
                <a:latin typeface="Arial Narrow" pitchFamily="34" charset="0"/>
              </a:rPr>
              <a:t>new</a:t>
            </a:r>
            <a:r>
              <a:rPr lang="en-US" dirty="0">
                <a:latin typeface="Arial Narrow" pitchFamily="34" charset="0"/>
              </a:rPr>
              <a:t> creating </a:t>
            </a:r>
            <a:r>
              <a:rPr lang="en-US" b="1" dirty="0">
                <a:solidFill>
                  <a:srgbClr val="0000CC"/>
                </a:solidFill>
                <a:latin typeface="Arial Narrow" pitchFamily="34" charset="0"/>
              </a:rPr>
              <a:t>new</a:t>
            </a:r>
            <a:r>
              <a:rPr lang="en-US" dirty="0">
                <a:latin typeface="Arial Narrow" pitchFamily="34" charset="0"/>
              </a:rPr>
              <a:t> documentation.</a:t>
            </a:r>
          </a:p>
          <a:p>
            <a:pPr marL="342900" indent="-342900">
              <a:buFont typeface="+mj-lt"/>
              <a:buAutoNum type="arabicPeriod"/>
            </a:pPr>
            <a:r>
              <a:rPr lang="en-US" dirty="0">
                <a:solidFill>
                  <a:srgbClr val="FF0000"/>
                </a:solidFill>
                <a:latin typeface="Arial Narrow" pitchFamily="34" charset="0"/>
              </a:rPr>
              <a:t>5. </a:t>
            </a:r>
            <a:r>
              <a:rPr lang="en-US" dirty="0">
                <a:latin typeface="Arial Narrow" pitchFamily="34" charset="0"/>
              </a:rPr>
              <a:t>The system </a:t>
            </a:r>
            <a:r>
              <a:rPr lang="en-US" b="1" dirty="0">
                <a:latin typeface="Arial Narrow" pitchFamily="34" charset="0"/>
              </a:rPr>
              <a:t>SHOULD</a:t>
            </a:r>
            <a:r>
              <a:rPr lang="en-US" dirty="0">
                <a:latin typeface="Arial Narrow" pitchFamily="34" charset="0"/>
              </a:rPr>
              <a:t> provide the ability to link documentation for a specific patient with a given event (e.g., office visit, phone communication, e-mail consult, lab result).</a:t>
            </a:r>
          </a:p>
          <a:p>
            <a:pPr marL="342900" indent="-342900">
              <a:buFont typeface="+mj-lt"/>
              <a:buAutoNum type="arabicPeriod"/>
            </a:pPr>
            <a:r>
              <a:rPr lang="en-US" dirty="0">
                <a:solidFill>
                  <a:srgbClr val="FF0000"/>
                </a:solidFill>
                <a:latin typeface="Arial Narrow" pitchFamily="34" charset="0"/>
              </a:rPr>
              <a:t>6. </a:t>
            </a:r>
            <a:r>
              <a:rPr lang="en-US" dirty="0">
                <a:latin typeface="Arial Narrow" pitchFamily="34" charset="0"/>
              </a:rPr>
              <a:t>The system </a:t>
            </a:r>
            <a:r>
              <a:rPr lang="en-US" b="1" dirty="0">
                <a:latin typeface="Arial Narrow" pitchFamily="34" charset="0"/>
              </a:rPr>
              <a:t>SHOULD</a:t>
            </a:r>
            <a:r>
              <a:rPr lang="en-US" dirty="0">
                <a:latin typeface="Arial Narrow" pitchFamily="34" charset="0"/>
              </a:rPr>
              <a:t> provide the ability to render </a:t>
            </a:r>
            <a:r>
              <a:rPr lang="en-US" b="1" dirty="0">
                <a:solidFill>
                  <a:srgbClr val="FF0000"/>
                </a:solidFill>
                <a:latin typeface="Arial Narrow" pitchFamily="34" charset="0"/>
              </a:rPr>
              <a:t>the list </a:t>
            </a:r>
            <a:r>
              <a:rPr lang="en-US" b="1" dirty="0" smtClean="0">
                <a:solidFill>
                  <a:srgbClr val="0000CC"/>
                </a:solidFill>
                <a:latin typeface="Arial Narrow" pitchFamily="34" charset="0"/>
              </a:rPr>
              <a:t>lists</a:t>
            </a:r>
            <a:r>
              <a:rPr lang="en-US" b="1" dirty="0" smtClean="0">
                <a:solidFill>
                  <a:srgbClr val="FF0000"/>
                </a:solidFill>
                <a:latin typeface="Arial Narrow" pitchFamily="34" charset="0"/>
              </a:rPr>
              <a:t> </a:t>
            </a:r>
            <a:r>
              <a:rPr lang="en-US" dirty="0" smtClean="0">
                <a:latin typeface="Arial Narrow" pitchFamily="34" charset="0"/>
              </a:rPr>
              <a:t>in </a:t>
            </a:r>
            <a:r>
              <a:rPr lang="en-US" dirty="0">
                <a:latin typeface="Arial Narrow" pitchFamily="34" charset="0"/>
              </a:rPr>
              <a:t>a user defined sort order (Ref: CP.1.4 [Manage Problem List] cc#8).</a:t>
            </a:r>
          </a:p>
          <a:p>
            <a:pPr marL="342900" indent="-342900">
              <a:buFont typeface="+mj-lt"/>
              <a:buAutoNum type="arabicPeriod"/>
            </a:pPr>
            <a:r>
              <a:rPr lang="en-US" dirty="0">
                <a:solidFill>
                  <a:srgbClr val="FF0000"/>
                </a:solidFill>
                <a:latin typeface="Arial Narrow" pitchFamily="34" charset="0"/>
              </a:rPr>
              <a:t>6. </a:t>
            </a:r>
            <a:r>
              <a:rPr lang="en-US" dirty="0">
                <a:latin typeface="Arial Narrow" pitchFamily="34" charset="0"/>
              </a:rPr>
              <a:t>The system </a:t>
            </a:r>
            <a:r>
              <a:rPr lang="en-US" b="1" dirty="0">
                <a:latin typeface="Arial Narrow" pitchFamily="34" charset="0"/>
              </a:rPr>
              <a:t>SHOULD</a:t>
            </a:r>
            <a:r>
              <a:rPr lang="en-US" dirty="0">
                <a:latin typeface="Arial Narrow" pitchFamily="34" charset="0"/>
              </a:rPr>
              <a:t> provide the ability to link encounters, orders, medical equipment, prosthetic/orthotic devices, medications, and notes to one or more problems (Ref:  CP.1.4 [Manage Problem List] cc#9).</a:t>
            </a:r>
          </a:p>
          <a:p>
            <a:pPr marL="342900" indent="-342900">
              <a:buFont typeface="+mj-lt"/>
              <a:buAutoNum type="arabicPeriod"/>
            </a:pPr>
            <a:r>
              <a:rPr lang="en-US" dirty="0">
                <a:solidFill>
                  <a:srgbClr val="FF0000"/>
                </a:solidFill>
                <a:latin typeface="Arial Narrow" pitchFamily="34" charset="0"/>
              </a:rPr>
              <a:t>7. </a:t>
            </a:r>
            <a:r>
              <a:rPr lang="en-US" dirty="0">
                <a:latin typeface="Arial Narrow" pitchFamily="34" charset="0"/>
              </a:rPr>
              <a:t>The system </a:t>
            </a:r>
            <a:r>
              <a:rPr lang="en-US" b="1" dirty="0">
                <a:latin typeface="Arial Narrow" pitchFamily="34" charset="0"/>
              </a:rPr>
              <a:t>SHALL</a:t>
            </a:r>
            <a:r>
              <a:rPr lang="en-US" dirty="0">
                <a:latin typeface="Arial Narrow" pitchFamily="34" charset="0"/>
              </a:rPr>
              <a:t> provide the ability to update documentation prior to finalizing it.</a:t>
            </a:r>
          </a:p>
          <a:p>
            <a:pPr marL="342900" indent="-342900">
              <a:buFont typeface="+mj-lt"/>
              <a:buAutoNum type="arabicPeriod"/>
            </a:pPr>
            <a:r>
              <a:rPr lang="en-US" dirty="0">
                <a:latin typeface="Arial Narrow" pitchFamily="34" charset="0"/>
              </a:rPr>
              <a:t>8. The system </a:t>
            </a:r>
            <a:r>
              <a:rPr lang="en-US" b="1" dirty="0">
                <a:latin typeface="Arial Narrow" pitchFamily="34" charset="0"/>
              </a:rPr>
              <a:t>SHALL</a:t>
            </a:r>
            <a:r>
              <a:rPr lang="en-US" dirty="0">
                <a:latin typeface="Arial Narrow" pitchFamily="34" charset="0"/>
              </a:rPr>
              <a:t> provide the ability to tag a document or note as final.</a:t>
            </a:r>
          </a:p>
          <a:p>
            <a:pPr marL="342900" indent="-342900">
              <a:buFont typeface="+mj-lt"/>
              <a:buAutoNum type="arabicPeriod"/>
            </a:pPr>
            <a:r>
              <a:rPr lang="en-US" dirty="0">
                <a:latin typeface="Arial Narrow" pitchFamily="34" charset="0"/>
              </a:rPr>
              <a:t>9. The system </a:t>
            </a:r>
            <a:r>
              <a:rPr lang="en-US" b="1" dirty="0">
                <a:latin typeface="Arial Narrow" pitchFamily="34" charset="0"/>
              </a:rPr>
              <a:t>SHALL</a:t>
            </a:r>
            <a:r>
              <a:rPr lang="en-US" dirty="0">
                <a:latin typeface="Arial Narrow" pitchFamily="34" charset="0"/>
              </a:rPr>
              <a:t> provide the ability to render the author(s) and authenticator(s) of documentation when the documentation is rendered</a:t>
            </a:r>
            <a:r>
              <a:rPr lang="en-US" dirty="0" smtClean="0">
                <a:latin typeface="Arial Narrow" pitchFamily="34" charset="0"/>
              </a:rPr>
              <a:t>.</a:t>
            </a:r>
            <a:endParaRPr lang="en-US" dirty="0">
              <a:latin typeface="Arial Narrow" pitchFamily="34" charset="0"/>
            </a:endParaRPr>
          </a:p>
        </p:txBody>
      </p:sp>
      <p:sp>
        <p:nvSpPr>
          <p:cNvPr id="7" name="TextBox 6"/>
          <p:cNvSpPr txBox="1"/>
          <p:nvPr/>
        </p:nvSpPr>
        <p:spPr>
          <a:xfrm>
            <a:off x="2938955" y="6488668"/>
            <a:ext cx="3200400" cy="369332"/>
          </a:xfrm>
          <a:prstGeom prst="rect">
            <a:avLst/>
          </a:prstGeom>
          <a:solidFill>
            <a:schemeClr val="bg1"/>
          </a:solidFill>
        </p:spPr>
        <p:txBody>
          <a:bodyPr wrap="square" rtlCol="0">
            <a:spAutoFit/>
          </a:bodyPr>
          <a:lstStyle/>
          <a:p>
            <a:pPr algn="ctr"/>
            <a:r>
              <a:rPr lang="en-US" dirty="0" smtClean="0">
                <a:solidFill>
                  <a:srgbClr val="FF0000"/>
                </a:solidFill>
              </a:rPr>
              <a:t>RED</a:t>
            </a:r>
            <a:r>
              <a:rPr lang="en-US" dirty="0" smtClean="0"/>
              <a:t>: delete, </a:t>
            </a:r>
            <a:r>
              <a:rPr lang="en-US" dirty="0" smtClean="0">
                <a:solidFill>
                  <a:srgbClr val="0000CC"/>
                </a:solidFill>
              </a:rPr>
              <a:t>Blue</a:t>
            </a:r>
            <a:r>
              <a:rPr lang="en-US" dirty="0" smtClean="0"/>
              <a:t>: insert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457200" y="6492875"/>
            <a:ext cx="2133600" cy="365125"/>
          </a:xfrm>
        </p:spPr>
        <p:txBody>
          <a:bodyPr/>
          <a:lstStyle/>
          <a:p>
            <a:pPr>
              <a:defRPr/>
            </a:pPr>
            <a:fld id="{9AA5803A-C54C-45CF-9D31-DD3EF279C821}" type="datetime1">
              <a:rPr lang="en-US"/>
              <a:pPr>
                <a:defRPr/>
              </a:pPr>
              <a:t>2/11/2012</a:t>
            </a:fld>
            <a:endParaRPr lang="en-US"/>
          </a:p>
        </p:txBody>
      </p:sp>
      <p:sp>
        <p:nvSpPr>
          <p:cNvPr id="3" name="Footer Placeholder 2"/>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4" name="Slide Number Placeholder 3"/>
          <p:cNvSpPr>
            <a:spLocks noGrp="1"/>
          </p:cNvSpPr>
          <p:nvPr>
            <p:ph type="sldNum" sz="quarter" idx="12"/>
          </p:nvPr>
        </p:nvSpPr>
        <p:spPr>
          <a:xfrm>
            <a:off x="6553200" y="6492875"/>
            <a:ext cx="2133600" cy="365125"/>
          </a:xfrm>
        </p:spPr>
        <p:txBody>
          <a:bodyPr/>
          <a:lstStyle/>
          <a:p>
            <a:pPr>
              <a:defRPr/>
            </a:pPr>
            <a:fld id="{19AC79AF-36C2-4145-B24E-A7377A790B85}" type="slidenum">
              <a:rPr lang="en-US"/>
              <a:pPr>
                <a:defRPr/>
              </a:pPr>
              <a:t>12</a:t>
            </a:fld>
            <a:endParaRPr lang="en-US"/>
          </a:p>
        </p:txBody>
      </p:sp>
      <p:sp>
        <p:nvSpPr>
          <p:cNvPr id="6" name="Title 1"/>
          <p:cNvSpPr>
            <a:spLocks noGrp="1"/>
          </p:cNvSpPr>
          <p:nvPr>
            <p:ph type="title"/>
          </p:nvPr>
        </p:nvSpPr>
        <p:spPr>
          <a:xfrm>
            <a:off x="0" y="76200"/>
            <a:ext cx="9144000" cy="838200"/>
          </a:xfrm>
        </p:spPr>
        <p:txBody>
          <a:bodyPr>
            <a:normAutofit/>
          </a:bodyPr>
          <a:lstStyle/>
          <a:p>
            <a:pPr eaLnBrk="1" hangingPunct="1">
              <a:lnSpc>
                <a:spcPct val="80000"/>
              </a:lnSpc>
            </a:pPr>
            <a:r>
              <a:rPr lang="en-US" sz="2400" b="1" dirty="0">
                <a:solidFill>
                  <a:srgbClr val="0000CC"/>
                </a:solidFill>
                <a:latin typeface="Arial Narrow" pitchFamily="34" charset="0"/>
              </a:rPr>
              <a:t>CP.3.3 Manage Clinical Documents and </a:t>
            </a:r>
            <a:r>
              <a:rPr lang="en-US" sz="2400" b="1" dirty="0" smtClean="0">
                <a:solidFill>
                  <a:srgbClr val="0000CC"/>
                </a:solidFill>
                <a:latin typeface="Arial Narrow" pitchFamily="34" charset="0"/>
              </a:rPr>
              <a:t>Notes </a:t>
            </a:r>
            <a:br>
              <a:rPr lang="en-US" sz="2400" b="1" dirty="0" smtClean="0">
                <a:solidFill>
                  <a:srgbClr val="0000CC"/>
                </a:solidFill>
                <a:latin typeface="Arial Narrow" pitchFamily="34" charset="0"/>
              </a:rPr>
            </a:br>
            <a:r>
              <a:rPr lang="en-US" sz="2400" b="1" dirty="0" smtClean="0"/>
              <a:t>Requirements </a:t>
            </a:r>
            <a:endParaRPr lang="en-US" sz="2400" dirty="0" smtClean="0"/>
          </a:p>
        </p:txBody>
      </p:sp>
      <p:sp>
        <p:nvSpPr>
          <p:cNvPr id="5" name="TextBox 4"/>
          <p:cNvSpPr txBox="1"/>
          <p:nvPr/>
        </p:nvSpPr>
        <p:spPr>
          <a:xfrm>
            <a:off x="0" y="1017687"/>
            <a:ext cx="9067800" cy="5632311"/>
          </a:xfrm>
          <a:prstGeom prst="rect">
            <a:avLst/>
          </a:prstGeom>
          <a:noFill/>
        </p:spPr>
        <p:txBody>
          <a:bodyPr wrap="square" rtlCol="0">
            <a:spAutoFit/>
          </a:bodyPr>
          <a:lstStyle/>
          <a:p>
            <a:pPr marL="342900" indent="-342900">
              <a:buFont typeface="+mj-lt"/>
              <a:buAutoNum type="arabicPeriod" startAt="11"/>
            </a:pPr>
            <a:r>
              <a:rPr lang="en-US" dirty="0">
                <a:solidFill>
                  <a:srgbClr val="FF0000"/>
                </a:solidFill>
                <a:latin typeface="Arial Narrow" pitchFamily="34" charset="0"/>
              </a:rPr>
              <a:t>11. </a:t>
            </a:r>
            <a:r>
              <a:rPr lang="en-US" dirty="0">
                <a:latin typeface="Arial Narrow" pitchFamily="34" charset="0"/>
              </a:rPr>
              <a:t>The system </a:t>
            </a:r>
            <a:r>
              <a:rPr lang="en-US" b="1" dirty="0">
                <a:latin typeface="Arial Narrow" pitchFamily="34" charset="0"/>
              </a:rPr>
              <a:t>SHAL</a:t>
            </a:r>
            <a:r>
              <a:rPr lang="en-US" dirty="0">
                <a:latin typeface="Arial Narrow" pitchFamily="34" charset="0"/>
              </a:rPr>
              <a:t>L provide the ability to render documents based on document metadata (e.g., note type, date range, facility, author, authenticator and patient).</a:t>
            </a:r>
          </a:p>
          <a:p>
            <a:pPr marL="342900" indent="-342900">
              <a:buFont typeface="+mj-lt"/>
              <a:buAutoNum type="arabicPeriod" startAt="11"/>
            </a:pPr>
            <a:r>
              <a:rPr lang="en-US" dirty="0" smtClean="0">
                <a:solidFill>
                  <a:srgbClr val="FF0000"/>
                </a:solidFill>
                <a:latin typeface="Arial Narrow" pitchFamily="34" charset="0"/>
              </a:rPr>
              <a:t>14</a:t>
            </a:r>
            <a:r>
              <a:rPr lang="en-US" dirty="0">
                <a:solidFill>
                  <a:srgbClr val="FF0000"/>
                </a:solidFill>
                <a:latin typeface="Arial Narrow" pitchFamily="34" charset="0"/>
              </a:rPr>
              <a:t>. </a:t>
            </a:r>
            <a:r>
              <a:rPr lang="en-US" dirty="0">
                <a:latin typeface="Arial Narrow" pitchFamily="34" charset="0"/>
              </a:rPr>
              <a:t>The system </a:t>
            </a:r>
            <a:r>
              <a:rPr lang="en-US" b="1" dirty="0">
                <a:latin typeface="Arial Narrow" pitchFamily="34" charset="0"/>
              </a:rPr>
              <a:t>MAY</a:t>
            </a:r>
            <a:r>
              <a:rPr lang="en-US" dirty="0">
                <a:latin typeface="Arial Narrow" pitchFamily="34" charset="0"/>
              </a:rPr>
              <a:t> provide the ability for providers to capture clinical documentation using standard choices for disposition (e.g., reviewed and filed, recall patient, or future follow-up).</a:t>
            </a:r>
          </a:p>
          <a:p>
            <a:pPr marL="342900" indent="-342900">
              <a:buFont typeface="+mj-lt"/>
              <a:buAutoNum type="arabicPeriod" startAt="11"/>
            </a:pPr>
            <a:r>
              <a:rPr lang="en-US" dirty="0">
                <a:solidFill>
                  <a:srgbClr val="FF0000"/>
                </a:solidFill>
                <a:latin typeface="Arial Narrow" pitchFamily="34" charset="0"/>
              </a:rPr>
              <a:t>15. </a:t>
            </a:r>
            <a:r>
              <a:rPr lang="en-US" dirty="0">
                <a:latin typeface="Arial Narrow" pitchFamily="34" charset="0"/>
              </a:rPr>
              <a:t>The system </a:t>
            </a:r>
            <a:r>
              <a:rPr lang="en-US" b="1" dirty="0">
                <a:latin typeface="Arial Narrow" pitchFamily="34" charset="0"/>
              </a:rPr>
              <a:t>MAY</a:t>
            </a:r>
            <a:r>
              <a:rPr lang="en-US" dirty="0">
                <a:latin typeface="Arial Narrow" pitchFamily="34" charset="0"/>
              </a:rPr>
              <a:t> provide the ability to capture, maintain and render the clinician’s differential diagnosis and the list of diagnoses that the clinician has considered in the evaluation of the patient.</a:t>
            </a:r>
          </a:p>
          <a:p>
            <a:pPr marL="342900" indent="-342900">
              <a:buFont typeface="+mj-lt"/>
              <a:buAutoNum type="arabicPeriod" startAt="11"/>
            </a:pPr>
            <a:r>
              <a:rPr lang="en-US" dirty="0">
                <a:latin typeface="Arial Narrow" pitchFamily="34" charset="0"/>
              </a:rPr>
              <a:t>The system </a:t>
            </a:r>
            <a:r>
              <a:rPr lang="en-US" b="1" dirty="0">
                <a:latin typeface="Arial Narrow" pitchFamily="34" charset="0"/>
              </a:rPr>
              <a:t>SHOULD</a:t>
            </a:r>
            <a:r>
              <a:rPr lang="en-US" dirty="0">
                <a:latin typeface="Arial Narrow" pitchFamily="34" charset="0"/>
              </a:rPr>
              <a:t> provide the ability to render clinical documentation using an integrated charting or documentation tool (e.g., notes, flow-sheets, radiology views, or laboratory views).</a:t>
            </a:r>
          </a:p>
          <a:p>
            <a:pPr marL="342900" indent="-342900">
              <a:buFont typeface="+mj-lt"/>
              <a:buAutoNum type="arabicPeriod" startAt="11"/>
            </a:pPr>
            <a:r>
              <a:rPr lang="en-US" dirty="0">
                <a:latin typeface="Arial Narrow" pitchFamily="34" charset="0"/>
              </a:rPr>
              <a:t>The system </a:t>
            </a:r>
            <a:r>
              <a:rPr lang="en-US" b="1" dirty="0">
                <a:latin typeface="Arial Narrow" pitchFamily="34" charset="0"/>
              </a:rPr>
              <a:t>MAY</a:t>
            </a:r>
            <a:r>
              <a:rPr lang="en-US" dirty="0">
                <a:latin typeface="Arial Narrow" pitchFamily="34" charset="0"/>
              </a:rPr>
              <a:t> provide the ability to capture clinical documentation using </a:t>
            </a:r>
            <a:r>
              <a:rPr lang="en-US" b="1" dirty="0">
                <a:latin typeface="Arial Narrow" pitchFamily="34" charset="0"/>
              </a:rPr>
              <a:t>specialized </a:t>
            </a:r>
            <a:r>
              <a:rPr lang="en-US" dirty="0">
                <a:latin typeface="Arial Narrow" pitchFamily="34" charset="0"/>
              </a:rPr>
              <a:t>charting tools for patient-specific requirements (e.g., age -  neonates, pediatrics, geriatrics; condition - impaired renal function; medication).</a:t>
            </a:r>
          </a:p>
          <a:p>
            <a:pPr marL="342900" indent="-342900">
              <a:buFont typeface="+mj-lt"/>
              <a:buAutoNum type="arabicPeriod" startAt="11"/>
            </a:pPr>
            <a:r>
              <a:rPr lang="en-US" dirty="0">
                <a:latin typeface="Arial Narrow" pitchFamily="34" charset="0"/>
              </a:rPr>
              <a:t>The system </a:t>
            </a:r>
            <a:r>
              <a:rPr lang="en-US" b="1" dirty="0">
                <a:latin typeface="Arial Narrow" pitchFamily="34" charset="0"/>
              </a:rPr>
              <a:t>SHOULD</a:t>
            </a:r>
            <a:r>
              <a:rPr lang="en-US" dirty="0">
                <a:latin typeface="Arial Narrow" pitchFamily="34" charset="0"/>
              </a:rPr>
              <a:t> provide the ability to capture, maintain and render transition-of-care related information.</a:t>
            </a:r>
          </a:p>
          <a:p>
            <a:pPr marL="342900" indent="-342900">
              <a:buFont typeface="+mj-lt"/>
              <a:buAutoNum type="arabicPeriod" startAt="11"/>
            </a:pPr>
            <a:r>
              <a:rPr lang="en-US" dirty="0">
                <a:latin typeface="Arial Narrow" pitchFamily="34" charset="0"/>
              </a:rPr>
              <a:t>The system </a:t>
            </a:r>
            <a:r>
              <a:rPr lang="en-US" b="1" dirty="0">
                <a:latin typeface="Arial Narrow" pitchFamily="34" charset="0"/>
              </a:rPr>
              <a:t>SHOULD</a:t>
            </a:r>
            <a:r>
              <a:rPr lang="en-US" dirty="0">
                <a:latin typeface="Arial Narrow" pitchFamily="34" charset="0"/>
              </a:rPr>
              <a:t> provide the ability to tag the status of clinical documentation (e.g., preliminary, final, signed).</a:t>
            </a:r>
          </a:p>
          <a:p>
            <a:pPr marL="342900" indent="-342900">
              <a:buFont typeface="+mj-lt"/>
              <a:buAutoNum type="arabicPeriod" startAt="11"/>
            </a:pPr>
            <a:r>
              <a:rPr lang="en-US" dirty="0">
                <a:latin typeface="Arial Narrow" pitchFamily="34" charset="0"/>
              </a:rPr>
              <a:t>The system </a:t>
            </a:r>
            <a:r>
              <a:rPr lang="en-US" b="1" dirty="0">
                <a:latin typeface="Arial Narrow" pitchFamily="34" charset="0"/>
              </a:rPr>
              <a:t>SHOULD</a:t>
            </a:r>
            <a:r>
              <a:rPr lang="en-US" dirty="0">
                <a:latin typeface="Arial Narrow" pitchFamily="34" charset="0"/>
              </a:rPr>
              <a:t> provide the ability to tag and render lists of patients requiring follow up contact  (e.g., laboratory callbacks, radiology callbacks, left without being seen).</a:t>
            </a:r>
          </a:p>
          <a:p>
            <a:pPr marL="342900" indent="-342900">
              <a:buFont typeface="+mj-lt"/>
              <a:buAutoNum type="arabicPeriod" startAt="11"/>
            </a:pPr>
            <a:r>
              <a:rPr lang="en-US" dirty="0">
                <a:latin typeface="Arial Narrow" pitchFamily="34" charset="0"/>
              </a:rPr>
              <a:t>The system </a:t>
            </a:r>
            <a:r>
              <a:rPr lang="en-US" b="1" dirty="0">
                <a:latin typeface="Arial Narrow" pitchFamily="34" charset="0"/>
              </a:rPr>
              <a:t>SHOULD</a:t>
            </a:r>
            <a:r>
              <a:rPr lang="en-US" dirty="0">
                <a:latin typeface="Arial Narrow" pitchFamily="34" charset="0"/>
              </a:rPr>
              <a:t> provide the ability to capture patient follow-up contact activities (e.g., laboratory callbacks, radiology callbacks, left without being seen</a:t>
            </a:r>
            <a:r>
              <a:rPr lang="en-US" dirty="0" smtClean="0">
                <a:latin typeface="Arial Narrow" pitchFamily="34" charset="0"/>
              </a:rPr>
              <a:t>).</a:t>
            </a:r>
            <a:endParaRPr lang="en-US" dirty="0">
              <a:latin typeface="Arial Narrow" pitchFamily="34" charset="0"/>
            </a:endParaRPr>
          </a:p>
          <a:p>
            <a:pPr marL="342900" indent="-342900">
              <a:buFont typeface="+mj-lt"/>
              <a:buAutoNum type="arabicPeriod" startAt="11"/>
            </a:pPr>
            <a:endParaRPr lang="en-US" dirty="0">
              <a:latin typeface="Arial Narrow" pitchFamily="34" charset="0"/>
            </a:endParaRPr>
          </a:p>
        </p:txBody>
      </p:sp>
      <p:sp>
        <p:nvSpPr>
          <p:cNvPr id="7" name="TextBox 6"/>
          <p:cNvSpPr txBox="1"/>
          <p:nvPr/>
        </p:nvSpPr>
        <p:spPr>
          <a:xfrm>
            <a:off x="2938955" y="6488668"/>
            <a:ext cx="3200400" cy="369332"/>
          </a:xfrm>
          <a:prstGeom prst="rect">
            <a:avLst/>
          </a:prstGeom>
          <a:solidFill>
            <a:schemeClr val="bg1"/>
          </a:solidFill>
        </p:spPr>
        <p:txBody>
          <a:bodyPr wrap="square" rtlCol="0">
            <a:spAutoFit/>
          </a:bodyPr>
          <a:lstStyle/>
          <a:p>
            <a:pPr algn="ctr"/>
            <a:r>
              <a:rPr lang="en-US" dirty="0" smtClean="0">
                <a:solidFill>
                  <a:srgbClr val="FF0000"/>
                </a:solidFill>
              </a:rPr>
              <a:t>RED</a:t>
            </a:r>
            <a:r>
              <a:rPr lang="en-US" dirty="0" smtClean="0"/>
              <a:t>: delete, </a:t>
            </a:r>
            <a:r>
              <a:rPr lang="en-US" dirty="0" smtClean="0">
                <a:solidFill>
                  <a:srgbClr val="0000CC"/>
                </a:solidFill>
              </a:rPr>
              <a:t>Blue</a:t>
            </a:r>
            <a:r>
              <a:rPr lang="en-US" dirty="0" smtClean="0"/>
              <a:t>: insert</a:t>
            </a:r>
            <a:endParaRPr lang="en-US" dirty="0"/>
          </a:p>
        </p:txBody>
      </p:sp>
    </p:spTree>
    <p:extLst>
      <p:ext uri="{BB962C8B-B14F-4D97-AF65-F5344CB8AC3E}">
        <p14:creationId xmlns:p14="http://schemas.microsoft.com/office/powerpoint/2010/main" val="3856787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0" y="92075"/>
            <a:ext cx="9144000" cy="822325"/>
          </a:xfrm>
        </p:spPr>
        <p:txBody>
          <a:bodyPr/>
          <a:lstStyle/>
          <a:p>
            <a:pPr eaLnBrk="1" hangingPunct="1"/>
            <a:r>
              <a:rPr lang="en-US" sz="2800" b="1" dirty="0">
                <a:solidFill>
                  <a:srgbClr val="0000CC"/>
                </a:solidFill>
                <a:latin typeface="Arial Narrow" pitchFamily="34" charset="0"/>
              </a:rPr>
              <a:t>CP.3.3 Manage Clinical Documents and </a:t>
            </a:r>
            <a:r>
              <a:rPr lang="en-US" sz="2800" b="1" dirty="0" smtClean="0">
                <a:solidFill>
                  <a:srgbClr val="0000CC"/>
                </a:solidFill>
                <a:latin typeface="Arial Narrow" pitchFamily="34" charset="0"/>
              </a:rPr>
              <a:t>Notes </a:t>
            </a:r>
            <a:br>
              <a:rPr lang="en-US" sz="2800" b="1" dirty="0" smtClean="0">
                <a:solidFill>
                  <a:srgbClr val="0000CC"/>
                </a:solidFill>
                <a:latin typeface="Arial Narrow" pitchFamily="34" charset="0"/>
              </a:rPr>
            </a:br>
            <a:r>
              <a:rPr lang="en-US" sz="2800" b="1" dirty="0" smtClean="0">
                <a:solidFill>
                  <a:srgbClr val="0000CC"/>
                </a:solidFill>
                <a:latin typeface="Arial Narrow" pitchFamily="34" charset="0"/>
              </a:rPr>
              <a:t>“See Also” </a:t>
            </a:r>
            <a:r>
              <a:rPr lang="en-US" sz="2800" b="1" dirty="0" smtClean="0">
                <a:latin typeface="Arial Narrow" pitchFamily="34" charset="0"/>
              </a:rPr>
              <a:t>Dependencies</a:t>
            </a:r>
            <a:endParaRPr lang="en-US" sz="2000" b="1" dirty="0" smtClean="0">
              <a:latin typeface="Arial Narrow" pitchFamily="34" charset="0"/>
            </a:endParaRPr>
          </a:p>
        </p:txBody>
      </p:sp>
      <p:sp>
        <p:nvSpPr>
          <p:cNvPr id="22530" name="Rectangle 3"/>
          <p:cNvSpPr>
            <a:spLocks noGrp="1"/>
          </p:cNvSpPr>
          <p:nvPr>
            <p:ph type="body" idx="1"/>
          </p:nvPr>
        </p:nvSpPr>
        <p:spPr>
          <a:xfrm>
            <a:off x="457200" y="1143000"/>
            <a:ext cx="8229600" cy="5715000"/>
          </a:xfrm>
        </p:spPr>
        <p:txBody>
          <a:bodyPr/>
          <a:lstStyle/>
          <a:p>
            <a:pPr eaLnBrk="1" hangingPunct="1">
              <a:lnSpc>
                <a:spcPct val="80000"/>
              </a:lnSpc>
            </a:pPr>
            <a:r>
              <a:rPr lang="en-US" sz="2400" dirty="0">
                <a:latin typeface="Arial" pitchFamily="34" charset="0"/>
                <a:cs typeface="Arial" pitchFamily="34" charset="0"/>
              </a:rPr>
              <a:t>CP.3.1 Conduct Assessments</a:t>
            </a:r>
            <a:endParaRPr lang="en-US" sz="2400" dirty="0" smtClean="0">
              <a:latin typeface="Arial" pitchFamily="34" charset="0"/>
              <a:cs typeface="Arial" pitchFamily="34" charset="0"/>
            </a:endParaRPr>
          </a:p>
          <a:p>
            <a:pPr eaLnBrk="1" hangingPunct="1">
              <a:lnSpc>
                <a:spcPct val="80000"/>
              </a:lnSpc>
            </a:pPr>
            <a:r>
              <a:rPr lang="en-US" sz="2400" dirty="0">
                <a:latin typeface="Arial" pitchFamily="34" charset="0"/>
                <a:cs typeface="Arial" pitchFamily="34" charset="0"/>
              </a:rPr>
              <a:t>POP.6 </a:t>
            </a:r>
            <a:r>
              <a:rPr lang="en-US" sz="2400" dirty="0" smtClean="0">
                <a:latin typeface="Arial" pitchFamily="34" charset="0"/>
                <a:cs typeface="Arial" pitchFamily="34" charset="0"/>
              </a:rPr>
              <a:t>Measurement, Analysis, Research and Reports</a:t>
            </a:r>
          </a:p>
          <a:p>
            <a:pPr eaLnBrk="1" hangingPunct="1">
              <a:lnSpc>
                <a:spcPct val="80000"/>
              </a:lnSpc>
            </a:pPr>
            <a:r>
              <a:rPr lang="en-US" sz="2400" dirty="0" smtClean="0">
                <a:latin typeface="Arial" pitchFamily="34" charset="0"/>
                <a:cs typeface="Arial" pitchFamily="34" charset="0"/>
              </a:rPr>
              <a:t>OVERARCHING:</a:t>
            </a:r>
          </a:p>
          <a:p>
            <a:pPr lvl="1" eaLnBrk="1" hangingPunct="1">
              <a:lnSpc>
                <a:spcPct val="80000"/>
              </a:lnSpc>
            </a:pPr>
            <a:r>
              <a:rPr lang="en-US" sz="2400" dirty="0" smtClean="0">
                <a:latin typeface="Arial" pitchFamily="34" charset="0"/>
                <a:cs typeface="Arial" pitchFamily="34" charset="0"/>
              </a:rPr>
              <a:t>Trust Infrastructure</a:t>
            </a:r>
          </a:p>
          <a:p>
            <a:pPr lvl="1" eaLnBrk="1" hangingPunct="1">
              <a:lnSpc>
                <a:spcPct val="80000"/>
              </a:lnSpc>
            </a:pPr>
            <a:r>
              <a:rPr lang="en-US" sz="2400" dirty="0" smtClean="0">
                <a:latin typeface="Arial" pitchFamily="34" charset="0"/>
                <a:cs typeface="Arial" pitchFamily="34" charset="0"/>
              </a:rPr>
              <a:t>Record  Infrastructure</a:t>
            </a:r>
          </a:p>
        </p:txBody>
      </p:sp>
    </p:spTree>
    <p:extLst>
      <p:ext uri="{BB962C8B-B14F-4D97-AF65-F5344CB8AC3E}">
        <p14:creationId xmlns:p14="http://schemas.microsoft.com/office/powerpoint/2010/main" val="2401650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3820" y="762000"/>
            <a:ext cx="9067800" cy="5940088"/>
          </a:xfrm>
          <a:prstGeom prst="rect">
            <a:avLst/>
          </a:prstGeom>
          <a:noFill/>
        </p:spPr>
        <p:txBody>
          <a:bodyPr wrap="square" rtlCol="0">
            <a:spAutoFit/>
          </a:bodyPr>
          <a:lstStyle/>
          <a:p>
            <a:r>
              <a:rPr lang="en-US" sz="2000" b="1" dirty="0">
                <a:latin typeface="Arial Narrow" pitchFamily="34" charset="0"/>
              </a:rPr>
              <a:t>Statement</a:t>
            </a:r>
            <a:r>
              <a:rPr lang="en-US" sz="2000" dirty="0">
                <a:latin typeface="Arial Narrow" pitchFamily="34" charset="0"/>
              </a:rPr>
              <a:t>: Create, addend ,amend, correct, authenticate, maintain, present and close, as needed, transcribed or directly-entered clinical documentation and notes.</a:t>
            </a:r>
          </a:p>
          <a:p>
            <a:endParaRPr lang="en-US" sz="2000" b="1" dirty="0" smtClean="0">
              <a:latin typeface="Arial Narrow" pitchFamily="34" charset="0"/>
            </a:endParaRPr>
          </a:p>
          <a:p>
            <a:r>
              <a:rPr lang="en-US" sz="2000" b="1" dirty="0" smtClean="0">
                <a:latin typeface="Arial Narrow" pitchFamily="34" charset="0"/>
              </a:rPr>
              <a:t>Description</a:t>
            </a:r>
            <a:r>
              <a:rPr lang="en-US" sz="2000" dirty="0">
                <a:latin typeface="Arial Narrow" pitchFamily="34" charset="0"/>
              </a:rPr>
              <a:t>: Clinical documents and notes may be unstructured and created in a narrative form, which may be based on a template, graphic, audio, etc. The documents may also be structured documents that result in the capture of coded data. Each of these forms of clinical documentation is important and appropriate for different users and situations. To facilitate the management and documentation on how providers are responding to incoming data on orders and results, there may also be some free text or formal record on the providers’ responsibility and/or standard choices for disposition, such as Reviewed and Filed, Recall Patient, or Future Follow Up. The system may also provide support for documenting the clinician’s differential diagnosis process.</a:t>
            </a:r>
          </a:p>
          <a:p>
            <a:endParaRPr lang="en-US" sz="2000" b="1" dirty="0" smtClean="0">
              <a:latin typeface="Arial Narrow" pitchFamily="34" charset="0"/>
            </a:endParaRPr>
          </a:p>
          <a:p>
            <a:r>
              <a:rPr lang="en-US" sz="2000" b="1" dirty="0" smtClean="0">
                <a:latin typeface="Arial Narrow" pitchFamily="34" charset="0"/>
              </a:rPr>
              <a:t>Example</a:t>
            </a:r>
            <a:r>
              <a:rPr lang="en-US" sz="2000" dirty="0" smtClean="0">
                <a:latin typeface="Arial Narrow" pitchFamily="34" charset="0"/>
              </a:rPr>
              <a:t>: </a:t>
            </a:r>
            <a:r>
              <a:rPr lang="en-US" sz="2000" dirty="0" smtClean="0">
                <a:solidFill>
                  <a:srgbClr val="0000CC"/>
                </a:solidFill>
                <a:latin typeface="Arial Narrow" pitchFamily="34" charset="0"/>
              </a:rPr>
              <a:t>(</a:t>
            </a:r>
            <a:r>
              <a:rPr lang="en-US" sz="2000" b="1" dirty="0" smtClean="0">
                <a:solidFill>
                  <a:srgbClr val="0000CC"/>
                </a:solidFill>
                <a:latin typeface="Arial Narrow" pitchFamily="34" charset="0"/>
              </a:rPr>
              <a:t>Notional Scenario</a:t>
            </a:r>
            <a:r>
              <a:rPr lang="en-US" sz="2000" dirty="0" smtClean="0">
                <a:solidFill>
                  <a:srgbClr val="0000CC"/>
                </a:solidFill>
                <a:latin typeface="Arial Narrow" pitchFamily="34" charset="0"/>
              </a:rPr>
              <a:t>) During an encounter, clinicians manage clinical </a:t>
            </a:r>
            <a:r>
              <a:rPr lang="en-US" sz="2000" dirty="0">
                <a:solidFill>
                  <a:srgbClr val="0000CC"/>
                </a:solidFill>
                <a:latin typeface="Arial Narrow" pitchFamily="34" charset="0"/>
              </a:rPr>
              <a:t>documents and notes including </a:t>
            </a:r>
            <a:r>
              <a:rPr lang="en-US" sz="2000" dirty="0" smtClean="0">
                <a:solidFill>
                  <a:srgbClr val="0000CC"/>
                </a:solidFill>
                <a:latin typeface="Arial Narrow" pitchFamily="34" charset="0"/>
              </a:rPr>
              <a:t>their types and status, </a:t>
            </a:r>
            <a:r>
              <a:rPr lang="en-US" sz="2000" dirty="0">
                <a:solidFill>
                  <a:srgbClr val="0000CC"/>
                </a:solidFill>
                <a:latin typeface="Arial Narrow" pitchFamily="34" charset="0"/>
              </a:rPr>
              <a:t>according to scope of practice, organizational policy and/or jurisdictional law. </a:t>
            </a:r>
            <a:r>
              <a:rPr lang="en-US" sz="2000" dirty="0" smtClean="0">
                <a:solidFill>
                  <a:srgbClr val="0000CC"/>
                </a:solidFill>
                <a:latin typeface="Arial Narrow" pitchFamily="34" charset="0"/>
              </a:rPr>
              <a:t>Templates may be used for both unstructured-free-text or structured clinical-documents </a:t>
            </a:r>
            <a:r>
              <a:rPr lang="en-US" sz="2000" dirty="0">
                <a:solidFill>
                  <a:srgbClr val="0000CC"/>
                </a:solidFill>
                <a:latin typeface="Arial Narrow" pitchFamily="34" charset="0"/>
              </a:rPr>
              <a:t>and </a:t>
            </a:r>
            <a:r>
              <a:rPr lang="en-US" sz="2000" dirty="0" smtClean="0">
                <a:solidFill>
                  <a:srgbClr val="0000CC"/>
                </a:solidFill>
                <a:latin typeface="Arial Narrow" pitchFamily="34" charset="0"/>
              </a:rPr>
              <a:t>notes. Clinicians may have the system render and/or link related types of clinical information and documents. The system may manage, as lists, patients’ follow-up needs-and-status. </a:t>
            </a:r>
            <a:endParaRPr lang="en-US" sz="2000" dirty="0">
              <a:solidFill>
                <a:srgbClr val="0000CC"/>
              </a:solidFill>
              <a:latin typeface="Arial Narrow" pitchFamily="34" charset="0"/>
            </a:endParaRPr>
          </a:p>
        </p:txBody>
      </p:sp>
      <p:sp>
        <p:nvSpPr>
          <p:cNvPr id="2" name="Title 1"/>
          <p:cNvSpPr>
            <a:spLocks noGrp="1"/>
          </p:cNvSpPr>
          <p:nvPr>
            <p:ph type="title"/>
          </p:nvPr>
        </p:nvSpPr>
        <p:spPr>
          <a:xfrm>
            <a:off x="381000" y="0"/>
            <a:ext cx="8229600" cy="685800"/>
          </a:xfrm>
        </p:spPr>
        <p:txBody>
          <a:bodyPr>
            <a:normAutofit/>
          </a:bodyPr>
          <a:lstStyle/>
          <a:p>
            <a:pPr eaLnBrk="1" hangingPunct="1">
              <a:lnSpc>
                <a:spcPct val="80000"/>
              </a:lnSpc>
            </a:pPr>
            <a:r>
              <a:rPr lang="en-US" sz="2800" b="1" dirty="0">
                <a:solidFill>
                  <a:srgbClr val="0000CC"/>
                </a:solidFill>
                <a:latin typeface="Arial Narrow" pitchFamily="34" charset="0"/>
              </a:rPr>
              <a:t>CP.3.3 Manage Clinical Documents and </a:t>
            </a:r>
            <a:r>
              <a:rPr lang="en-US" sz="2800" b="1" dirty="0" smtClean="0">
                <a:solidFill>
                  <a:srgbClr val="0000CC"/>
                </a:solidFill>
                <a:latin typeface="Arial Narrow" pitchFamily="34" charset="0"/>
              </a:rPr>
              <a:t>Notes</a:t>
            </a:r>
            <a:endParaRPr lang="en-US" sz="3600" dirty="0" smtClean="0"/>
          </a:p>
        </p:txBody>
      </p:sp>
      <p:sp>
        <p:nvSpPr>
          <p:cNvPr id="3" name="Date Placeholder 2"/>
          <p:cNvSpPr>
            <a:spLocks noGrp="1"/>
          </p:cNvSpPr>
          <p:nvPr>
            <p:ph type="dt" sz="quarter" idx="10"/>
          </p:nvPr>
        </p:nvSpPr>
        <p:spPr>
          <a:xfrm>
            <a:off x="0" y="6492875"/>
            <a:ext cx="2133600" cy="365125"/>
          </a:xfrm>
        </p:spPr>
        <p:txBody>
          <a:bodyPr/>
          <a:lstStyle/>
          <a:p>
            <a:pPr>
              <a:defRPr/>
            </a:pPr>
            <a:fld id="{0AE0901C-85C9-47E6-B6B1-6A00C64E8494}" type="datetime1">
              <a:rPr lang="en-US"/>
              <a:pPr>
                <a:defRPr/>
              </a:pPr>
              <a:t>2/11/2012</a:t>
            </a:fld>
            <a:endParaRPr lang="en-US" dirty="0"/>
          </a:p>
        </p:txBody>
      </p:sp>
      <p:sp>
        <p:nvSpPr>
          <p:cNvPr id="4" name="Footer Placeholder 3"/>
          <p:cNvSpPr>
            <a:spLocks noGrp="1"/>
          </p:cNvSpPr>
          <p:nvPr>
            <p:ph type="ftr" sz="quarter" idx="11"/>
          </p:nvPr>
        </p:nvSpPr>
        <p:spPr>
          <a:xfrm>
            <a:off x="3124200" y="6492875"/>
            <a:ext cx="2895600" cy="365125"/>
          </a:xfrm>
        </p:spPr>
        <p:txBody>
          <a:bodyPr/>
          <a:lstStyle/>
          <a:p>
            <a:pPr>
              <a:defRPr/>
            </a:pPr>
            <a:r>
              <a:rPr lang="en-US"/>
              <a:t>DRAFT WORKING DOCUMENT</a:t>
            </a:r>
          </a:p>
        </p:txBody>
      </p:sp>
      <p:sp>
        <p:nvSpPr>
          <p:cNvPr id="5" name="Slide Number Placeholder 4"/>
          <p:cNvSpPr>
            <a:spLocks noGrp="1"/>
          </p:cNvSpPr>
          <p:nvPr>
            <p:ph type="sldNum" sz="quarter" idx="12"/>
          </p:nvPr>
        </p:nvSpPr>
        <p:spPr>
          <a:xfrm>
            <a:off x="7010400" y="6492875"/>
            <a:ext cx="2133600" cy="365125"/>
          </a:xfrm>
        </p:spPr>
        <p:txBody>
          <a:bodyPr/>
          <a:lstStyle/>
          <a:p>
            <a:pPr>
              <a:defRPr/>
            </a:pPr>
            <a:fld id="{979990B5-52E7-47B4-8C9D-492A6DD6077B}" type="slidenum">
              <a:rPr lang="en-US"/>
              <a:pPr>
                <a:defRPr/>
              </a:pPr>
              <a:t>2</a:t>
            </a:fld>
            <a:endParaRPr lang="en-US" dirty="0"/>
          </a:p>
        </p:txBody>
      </p:sp>
      <p:sp>
        <p:nvSpPr>
          <p:cNvPr id="17414" name="Line 5"/>
          <p:cNvSpPr>
            <a:spLocks noChangeShapeType="1"/>
          </p:cNvSpPr>
          <p:nvPr/>
        </p:nvSpPr>
        <p:spPr bwMode="auto">
          <a:xfrm>
            <a:off x="461963" y="762000"/>
            <a:ext cx="8296275" cy="0"/>
          </a:xfrm>
          <a:prstGeom prst="line">
            <a:avLst/>
          </a:prstGeom>
          <a:noFill/>
          <a:ln w="38100">
            <a:solidFill>
              <a:srgbClr val="FF0000"/>
            </a:solidFill>
            <a:round/>
            <a:headEnd/>
            <a:tailEnd/>
          </a:ln>
        </p:spPr>
        <p:txBody>
          <a:bodyPr/>
          <a:lstStyle/>
          <a:p>
            <a:endParaRPr lang="en-US"/>
          </a:p>
        </p:txBody>
      </p:sp>
      <p:sp>
        <p:nvSpPr>
          <p:cNvPr id="8" name="TextBox 7"/>
          <p:cNvSpPr txBox="1"/>
          <p:nvPr/>
        </p:nvSpPr>
        <p:spPr>
          <a:xfrm>
            <a:off x="2938955" y="6477000"/>
            <a:ext cx="3200400" cy="369332"/>
          </a:xfrm>
          <a:prstGeom prst="rect">
            <a:avLst/>
          </a:prstGeom>
          <a:solidFill>
            <a:schemeClr val="bg1"/>
          </a:solidFill>
        </p:spPr>
        <p:txBody>
          <a:bodyPr wrap="square" rtlCol="0">
            <a:spAutoFit/>
          </a:bodyPr>
          <a:lstStyle/>
          <a:p>
            <a:pPr algn="ctr"/>
            <a:r>
              <a:rPr lang="en-US" dirty="0" smtClean="0">
                <a:solidFill>
                  <a:srgbClr val="FF0000"/>
                </a:solidFill>
              </a:rPr>
              <a:t>RED</a:t>
            </a:r>
            <a:r>
              <a:rPr lang="en-US" dirty="0" smtClean="0"/>
              <a:t>: delete, </a:t>
            </a:r>
            <a:r>
              <a:rPr lang="en-US" dirty="0" smtClean="0">
                <a:solidFill>
                  <a:srgbClr val="0000CC"/>
                </a:solidFill>
              </a:rPr>
              <a:t>Blue</a:t>
            </a:r>
            <a:r>
              <a:rPr lang="en-US" dirty="0" smtClean="0"/>
              <a:t>: insert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838200"/>
          </a:xfrm>
        </p:spPr>
        <p:txBody>
          <a:bodyPr>
            <a:normAutofit/>
          </a:bodyPr>
          <a:lstStyle/>
          <a:p>
            <a:pPr eaLnBrk="1" hangingPunct="1">
              <a:lnSpc>
                <a:spcPct val="80000"/>
              </a:lnSpc>
            </a:pPr>
            <a:r>
              <a:rPr lang="en-US" sz="2400" b="1" dirty="0">
                <a:solidFill>
                  <a:srgbClr val="0000CC"/>
                </a:solidFill>
                <a:latin typeface="Arial Narrow" pitchFamily="34" charset="0"/>
              </a:rPr>
              <a:t>CP.3.3 Manage Clinical Documents and </a:t>
            </a:r>
            <a:r>
              <a:rPr lang="en-US" sz="2400" b="1" dirty="0" smtClean="0">
                <a:solidFill>
                  <a:srgbClr val="0000CC"/>
                </a:solidFill>
                <a:latin typeface="Arial Narrow" pitchFamily="34" charset="0"/>
              </a:rPr>
              <a:t>Notes</a:t>
            </a:r>
            <a:br>
              <a:rPr lang="en-US" sz="2400" b="1" dirty="0" smtClean="0">
                <a:solidFill>
                  <a:srgbClr val="0000CC"/>
                </a:solidFill>
                <a:latin typeface="Arial Narrow" pitchFamily="34" charset="0"/>
              </a:rPr>
            </a:br>
            <a:r>
              <a:rPr lang="en-US" sz="2400" b="1" dirty="0" smtClean="0">
                <a:latin typeface="Arial Narrow" pitchFamily="34" charset="0"/>
              </a:rPr>
              <a:t>Activity Model</a:t>
            </a:r>
            <a:endParaRPr lang="en-US" sz="2400" b="1" dirty="0" smtClean="0"/>
          </a:p>
        </p:txBody>
      </p:sp>
      <p:sp>
        <p:nvSpPr>
          <p:cNvPr id="3" name="Date Placeholder 2"/>
          <p:cNvSpPr>
            <a:spLocks noGrp="1"/>
          </p:cNvSpPr>
          <p:nvPr>
            <p:ph type="dt" sz="quarter" idx="10"/>
          </p:nvPr>
        </p:nvSpPr>
        <p:spPr>
          <a:xfrm>
            <a:off x="0" y="6645275"/>
            <a:ext cx="2133600" cy="212725"/>
          </a:xfrm>
        </p:spPr>
        <p:txBody>
          <a:bodyPr/>
          <a:lstStyle/>
          <a:p>
            <a:pPr>
              <a:defRPr/>
            </a:pPr>
            <a:fld id="{0AE0901C-85C9-47E6-B6B1-6A00C64E8494}" type="datetime1">
              <a:rPr lang="en-US"/>
              <a:pPr>
                <a:defRPr/>
              </a:pPr>
              <a:t>2/11/2012</a:t>
            </a:fld>
            <a:endParaRPr lang="en-US" dirty="0"/>
          </a:p>
        </p:txBody>
      </p:sp>
      <p:sp>
        <p:nvSpPr>
          <p:cNvPr id="4" name="Footer Placeholder 3"/>
          <p:cNvSpPr>
            <a:spLocks noGrp="1"/>
          </p:cNvSpPr>
          <p:nvPr>
            <p:ph type="ftr" sz="quarter" idx="11"/>
          </p:nvPr>
        </p:nvSpPr>
        <p:spPr>
          <a:xfrm>
            <a:off x="3124200" y="6645275"/>
            <a:ext cx="2895600" cy="212725"/>
          </a:xfrm>
        </p:spPr>
        <p:txBody>
          <a:bodyPr/>
          <a:lstStyle/>
          <a:p>
            <a:pPr>
              <a:defRPr/>
            </a:pPr>
            <a:r>
              <a:rPr lang="en-US" dirty="0"/>
              <a:t>DRAFT WORKING DOCUMENT</a:t>
            </a:r>
          </a:p>
        </p:txBody>
      </p:sp>
      <p:sp>
        <p:nvSpPr>
          <p:cNvPr id="5" name="Slide Number Placeholder 4"/>
          <p:cNvSpPr>
            <a:spLocks noGrp="1"/>
          </p:cNvSpPr>
          <p:nvPr>
            <p:ph type="sldNum" sz="quarter" idx="12"/>
          </p:nvPr>
        </p:nvSpPr>
        <p:spPr>
          <a:xfrm>
            <a:off x="7010400" y="6569075"/>
            <a:ext cx="2133600" cy="212725"/>
          </a:xfrm>
        </p:spPr>
        <p:txBody>
          <a:bodyPr/>
          <a:lstStyle/>
          <a:p>
            <a:pPr>
              <a:defRPr/>
            </a:pPr>
            <a:fld id="{979990B5-52E7-47B4-8C9D-492A6DD6077B}" type="slidenum">
              <a:rPr lang="en-US"/>
              <a:pPr>
                <a:defRPr/>
              </a:pPr>
              <a:t>3</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818343"/>
            <a:ext cx="9239250" cy="6039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5187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2/11/2012</a:t>
            </a:fld>
            <a:endParaRPr lang="en-US" dirty="0"/>
          </a:p>
        </p:txBody>
      </p:sp>
      <p:sp>
        <p:nvSpPr>
          <p:cNvPr id="5" name="Footer Placeholder 4"/>
          <p:cNvSpPr>
            <a:spLocks noGrp="1"/>
          </p:cNvSpPr>
          <p:nvPr>
            <p:ph type="ftr" sz="quarter" idx="11"/>
          </p:nvPr>
        </p:nvSpPr>
        <p:spPr>
          <a:xfrm>
            <a:off x="3200400" y="6492875"/>
            <a:ext cx="2895600" cy="365125"/>
          </a:xfrm>
        </p:spPr>
        <p:txBody>
          <a:bodyPr/>
          <a:lstStyle/>
          <a:p>
            <a:pPr>
              <a:defRPr/>
            </a:pPr>
            <a:r>
              <a:rPr lang="en-US"/>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4</a:t>
            </a:fld>
            <a:endParaRPr lang="en-US"/>
          </a:p>
        </p:txBody>
      </p:sp>
      <p:sp>
        <p:nvSpPr>
          <p:cNvPr id="18433" name="Title 1"/>
          <p:cNvSpPr>
            <a:spLocks noGrp="1"/>
          </p:cNvSpPr>
          <p:nvPr>
            <p:ph type="title"/>
          </p:nvPr>
        </p:nvSpPr>
        <p:spPr>
          <a:xfrm>
            <a:off x="0" y="0"/>
            <a:ext cx="9144000" cy="914400"/>
          </a:xfrm>
          <a:solidFill>
            <a:schemeClr val="bg1"/>
          </a:solidFill>
        </p:spPr>
        <p:txBody>
          <a:bodyPr/>
          <a:lstStyle/>
          <a:p>
            <a:pPr eaLnBrk="1" hangingPunct="1"/>
            <a:r>
              <a:rPr lang="en-US" sz="2800" b="1" dirty="0">
                <a:solidFill>
                  <a:srgbClr val="0000CC"/>
                </a:solidFill>
                <a:latin typeface="Arial Narrow" pitchFamily="34" charset="0"/>
              </a:rPr>
              <a:t>CP.3.3 </a:t>
            </a:r>
            <a:r>
              <a:rPr lang="en-US" sz="2800" b="1" dirty="0" smtClean="0">
                <a:solidFill>
                  <a:srgbClr val="0000CC"/>
                </a:solidFill>
                <a:latin typeface="Arial Narrow" pitchFamily="34" charset="0"/>
              </a:rPr>
              <a:t>Manage Clinical Documents </a:t>
            </a:r>
            <a:r>
              <a:rPr lang="en-US" sz="2800" b="1" dirty="0">
                <a:solidFill>
                  <a:srgbClr val="0000CC"/>
                </a:solidFill>
                <a:latin typeface="Arial Narrow" pitchFamily="34" charset="0"/>
              </a:rPr>
              <a:t>and </a:t>
            </a:r>
            <a:r>
              <a:rPr lang="en-US" sz="2800" b="1" dirty="0" smtClean="0">
                <a:solidFill>
                  <a:srgbClr val="0000CC"/>
                </a:solidFill>
                <a:latin typeface="Arial Narrow" pitchFamily="34" charset="0"/>
              </a:rPr>
              <a:t>Notes</a:t>
            </a:r>
            <a:br>
              <a:rPr lang="en-US" sz="2800" b="1" dirty="0" smtClean="0">
                <a:solidFill>
                  <a:srgbClr val="0000CC"/>
                </a:solidFill>
                <a:latin typeface="Arial Narrow" pitchFamily="34" charset="0"/>
              </a:rPr>
            </a:br>
            <a:r>
              <a:rPr lang="en-US" sz="2800" b="1" dirty="0" smtClean="0"/>
              <a:t>Conceptual Information Model (CIM)</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581944"/>
            <a:ext cx="5944877" cy="3132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a:xfrm>
            <a:off x="0" y="6492875"/>
            <a:ext cx="2133600" cy="365125"/>
          </a:xfrm>
        </p:spPr>
        <p:txBody>
          <a:bodyPr/>
          <a:lstStyle/>
          <a:p>
            <a:pPr>
              <a:defRPr/>
            </a:pPr>
            <a:fld id="{6BD98FEB-5F35-4773-8716-8B508CF9F68C}" type="datetime1">
              <a:rPr lang="en-US"/>
              <a:pPr>
                <a:defRPr/>
              </a:pPr>
              <a:t>2/11/2012</a:t>
            </a:fld>
            <a:endParaRPr lang="en-US" dirty="0"/>
          </a:p>
        </p:txBody>
      </p:sp>
      <p:sp>
        <p:nvSpPr>
          <p:cNvPr id="5" name="Footer Placeholder 4"/>
          <p:cNvSpPr>
            <a:spLocks noGrp="1"/>
          </p:cNvSpPr>
          <p:nvPr>
            <p:ph type="ftr" sz="quarter" idx="11"/>
          </p:nvPr>
        </p:nvSpPr>
        <p:spPr>
          <a:xfrm>
            <a:off x="3200400" y="6492875"/>
            <a:ext cx="2895600" cy="365125"/>
          </a:xfrm>
        </p:spPr>
        <p:txBody>
          <a:bodyPr/>
          <a:lstStyle/>
          <a:p>
            <a:pPr>
              <a:defRPr/>
            </a:pPr>
            <a:r>
              <a:rPr lang="en-US"/>
              <a:t>DRAFT WORKING DOCUMENT</a:t>
            </a:r>
          </a:p>
        </p:txBody>
      </p:sp>
      <p:sp>
        <p:nvSpPr>
          <p:cNvPr id="6" name="Slide Number Placeholder 5"/>
          <p:cNvSpPr>
            <a:spLocks noGrp="1"/>
          </p:cNvSpPr>
          <p:nvPr>
            <p:ph type="sldNum" sz="quarter" idx="12"/>
          </p:nvPr>
        </p:nvSpPr>
        <p:spPr>
          <a:xfrm>
            <a:off x="7010400" y="6492875"/>
            <a:ext cx="2133600" cy="365125"/>
          </a:xfrm>
        </p:spPr>
        <p:txBody>
          <a:bodyPr/>
          <a:lstStyle/>
          <a:p>
            <a:pPr>
              <a:defRPr/>
            </a:pPr>
            <a:fld id="{0B9465D5-9439-49AB-BB2B-103200E6A028}" type="slidenum">
              <a:rPr lang="en-US"/>
              <a:pPr>
                <a:defRPr/>
              </a:pPr>
              <a:t>5</a:t>
            </a:fld>
            <a:endParaRPr lang="en-US"/>
          </a:p>
        </p:txBody>
      </p:sp>
      <p:sp>
        <p:nvSpPr>
          <p:cNvPr id="18433" name="Title 1"/>
          <p:cNvSpPr>
            <a:spLocks noGrp="1"/>
          </p:cNvSpPr>
          <p:nvPr>
            <p:ph type="title"/>
          </p:nvPr>
        </p:nvSpPr>
        <p:spPr>
          <a:xfrm>
            <a:off x="0" y="0"/>
            <a:ext cx="9144000" cy="914400"/>
          </a:xfrm>
          <a:solidFill>
            <a:schemeClr val="bg1"/>
          </a:solidFill>
        </p:spPr>
        <p:txBody>
          <a:bodyPr/>
          <a:lstStyle/>
          <a:p>
            <a:pPr eaLnBrk="1" hangingPunct="1"/>
            <a:r>
              <a:rPr lang="en-US" sz="2800" b="1" dirty="0">
                <a:solidFill>
                  <a:srgbClr val="0000CC"/>
                </a:solidFill>
                <a:latin typeface="Arial Narrow" pitchFamily="34" charset="0"/>
              </a:rPr>
              <a:t>CP.3.3 </a:t>
            </a:r>
            <a:r>
              <a:rPr lang="en-US" sz="2800" b="1" dirty="0" smtClean="0">
                <a:solidFill>
                  <a:srgbClr val="0000CC"/>
                </a:solidFill>
                <a:latin typeface="Arial Narrow" pitchFamily="34" charset="0"/>
              </a:rPr>
              <a:t>Manage Clinical Documents </a:t>
            </a:r>
            <a:r>
              <a:rPr lang="en-US" sz="2800" b="1" dirty="0">
                <a:solidFill>
                  <a:srgbClr val="0000CC"/>
                </a:solidFill>
                <a:latin typeface="Arial Narrow" pitchFamily="34" charset="0"/>
              </a:rPr>
              <a:t>and </a:t>
            </a:r>
            <a:r>
              <a:rPr lang="en-US" sz="2800" b="1" dirty="0" smtClean="0">
                <a:solidFill>
                  <a:srgbClr val="0000CC"/>
                </a:solidFill>
                <a:latin typeface="Arial Narrow" pitchFamily="34" charset="0"/>
              </a:rPr>
              <a:t>Notes</a:t>
            </a:r>
            <a:br>
              <a:rPr lang="en-US" sz="2800" b="1" dirty="0" smtClean="0">
                <a:solidFill>
                  <a:srgbClr val="0000CC"/>
                </a:solidFill>
                <a:latin typeface="Arial Narrow" pitchFamily="34" charset="0"/>
              </a:rPr>
            </a:br>
            <a:r>
              <a:rPr lang="en-US" sz="2800" b="1" dirty="0" smtClean="0"/>
              <a:t>Conceptual Data Model (CDM)</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 y="894330"/>
            <a:ext cx="9172575" cy="5973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1871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2/11/2012</a:t>
            </a:fld>
            <a:endParaRPr lang="en-US" dirty="0"/>
          </a:p>
        </p:txBody>
      </p:sp>
      <p:sp>
        <p:nvSpPr>
          <p:cNvPr id="3"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4"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6</a:t>
            </a:fld>
            <a:endParaRPr lang="en-US" dirty="0"/>
          </a:p>
        </p:txBody>
      </p:sp>
      <p:sp>
        <p:nvSpPr>
          <p:cNvPr id="6" name="Title 1"/>
          <p:cNvSpPr>
            <a:spLocks noGrp="1"/>
          </p:cNvSpPr>
          <p:nvPr>
            <p:ph type="title"/>
          </p:nvPr>
        </p:nvSpPr>
        <p:spPr>
          <a:xfrm>
            <a:off x="0" y="76200"/>
            <a:ext cx="9144000" cy="838200"/>
          </a:xfrm>
        </p:spPr>
        <p:txBody>
          <a:bodyPr>
            <a:noAutofit/>
          </a:bodyPr>
          <a:lstStyle/>
          <a:p>
            <a:pPr eaLnBrk="1" hangingPunct="1">
              <a:lnSpc>
                <a:spcPct val="80000"/>
              </a:lnSpc>
            </a:pPr>
            <a:r>
              <a:rPr lang="en-US" sz="2800" b="1" dirty="0">
                <a:solidFill>
                  <a:srgbClr val="0000CC"/>
                </a:solidFill>
                <a:latin typeface="Arial Narrow" pitchFamily="34" charset="0"/>
              </a:rPr>
              <a:t>CP.3.3 Manage Clinical Documents and Notes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Requirements Traceability</a:t>
            </a:r>
            <a:endParaRPr lang="en-US" sz="2800" dirty="0" smtClean="0"/>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48085"/>
            <a:ext cx="9220200" cy="6009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0679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2/11/2012</a:t>
            </a:fld>
            <a:endParaRPr lang="en-US" dirty="0"/>
          </a:p>
        </p:txBody>
      </p:sp>
      <p:sp>
        <p:nvSpPr>
          <p:cNvPr id="3"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4" name="Slide Number Placeholder 3"/>
          <p:cNvSpPr>
            <a:spLocks noGrp="1"/>
          </p:cNvSpPr>
          <p:nvPr>
            <p:ph type="sldNum" sz="quarter" idx="12"/>
          </p:nvPr>
        </p:nvSpPr>
        <p:spPr>
          <a:xfrm>
            <a:off x="7010400" y="6629400"/>
            <a:ext cx="2133600" cy="212725"/>
          </a:xfrm>
        </p:spPr>
        <p:txBody>
          <a:bodyPr/>
          <a:lstStyle/>
          <a:p>
            <a:pPr>
              <a:defRPr/>
            </a:pPr>
            <a:fld id="{19AC79AF-36C2-4145-B24E-A7377A790B85}" type="slidenum">
              <a:rPr lang="en-US"/>
              <a:pPr>
                <a:defRPr/>
              </a:pPr>
              <a:t>7</a:t>
            </a:fld>
            <a:endParaRPr lang="en-US" dirty="0"/>
          </a:p>
        </p:txBody>
      </p:sp>
      <p:sp>
        <p:nvSpPr>
          <p:cNvPr id="6" name="Title 1"/>
          <p:cNvSpPr>
            <a:spLocks noGrp="1"/>
          </p:cNvSpPr>
          <p:nvPr>
            <p:ph type="title"/>
          </p:nvPr>
        </p:nvSpPr>
        <p:spPr>
          <a:xfrm>
            <a:off x="0" y="76200"/>
            <a:ext cx="9144000" cy="838200"/>
          </a:xfrm>
        </p:spPr>
        <p:txBody>
          <a:bodyPr>
            <a:noAutofit/>
          </a:bodyPr>
          <a:lstStyle/>
          <a:p>
            <a:pPr eaLnBrk="1" hangingPunct="1">
              <a:lnSpc>
                <a:spcPct val="80000"/>
              </a:lnSpc>
            </a:pPr>
            <a:r>
              <a:rPr lang="en-US" sz="2800" b="1" dirty="0">
                <a:solidFill>
                  <a:srgbClr val="0000CC"/>
                </a:solidFill>
                <a:latin typeface="Arial Narrow" pitchFamily="34" charset="0"/>
              </a:rPr>
              <a:t>CP.3.3 Manage Clinical Documents and Notes</a:t>
            </a:r>
            <a:r>
              <a:rPr lang="en-US" sz="2800" dirty="0">
                <a:latin typeface="Arial Narrow" pitchFamily="34" charset="0"/>
              </a:rPr>
              <a:t/>
            </a:r>
            <a:br>
              <a:rPr lang="en-US" sz="2800" dirty="0">
                <a:latin typeface="Arial Narrow" pitchFamily="34" charset="0"/>
              </a:rPr>
            </a:br>
            <a:r>
              <a:rPr lang="en-US" sz="2800" b="1" dirty="0" smtClean="0">
                <a:latin typeface="Arial Narrow" pitchFamily="34" charset="0"/>
              </a:rPr>
              <a:t>Requirements Traceability</a:t>
            </a:r>
            <a:endParaRPr lang="en-US" sz="2800" dirty="0" smtClean="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9220200"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5413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a:xfrm>
            <a:off x="0" y="92075"/>
            <a:ext cx="9144000" cy="822325"/>
          </a:xfrm>
        </p:spPr>
        <p:txBody>
          <a:bodyPr/>
          <a:lstStyle/>
          <a:p>
            <a:pPr eaLnBrk="1" hangingPunct="1"/>
            <a:r>
              <a:rPr lang="en-US" sz="2800" b="1" dirty="0">
                <a:solidFill>
                  <a:srgbClr val="0000CC"/>
                </a:solidFill>
                <a:latin typeface="Arial Narrow" pitchFamily="34" charset="0"/>
              </a:rPr>
              <a:t>CP.3.3 Manage Clinical Documents and </a:t>
            </a:r>
            <a:r>
              <a:rPr lang="en-US" sz="2800" b="1" dirty="0" smtClean="0">
                <a:solidFill>
                  <a:srgbClr val="0000CC"/>
                </a:solidFill>
                <a:latin typeface="Arial Narrow" pitchFamily="34" charset="0"/>
              </a:rPr>
              <a:t>Notes </a:t>
            </a:r>
            <a:br>
              <a:rPr lang="en-US" sz="2800" b="1" dirty="0" smtClean="0">
                <a:solidFill>
                  <a:srgbClr val="0000CC"/>
                </a:solidFill>
                <a:latin typeface="Arial Narrow" pitchFamily="34" charset="0"/>
              </a:rPr>
            </a:br>
            <a:r>
              <a:rPr lang="en-US" sz="2800" b="1" dirty="0" smtClean="0">
                <a:solidFill>
                  <a:srgbClr val="0000CC"/>
                </a:solidFill>
                <a:latin typeface="Arial Narrow" pitchFamily="34" charset="0"/>
              </a:rPr>
              <a:t>“See Also” </a:t>
            </a:r>
            <a:r>
              <a:rPr lang="en-US" sz="2800" b="1" dirty="0" smtClean="0">
                <a:latin typeface="Arial Narrow" pitchFamily="34" charset="0"/>
              </a:rPr>
              <a:t>Dependencies</a:t>
            </a:r>
            <a:endParaRPr lang="en-US" sz="2000" b="1" dirty="0" smtClean="0">
              <a:latin typeface="Arial Narrow"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65075"/>
            <a:ext cx="9296400" cy="590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1"/>
          <p:cNvSpPr>
            <a:spLocks noGrp="1"/>
          </p:cNvSpPr>
          <p:nvPr>
            <p:ph type="dt" sz="quarter" idx="10"/>
          </p:nvPr>
        </p:nvSpPr>
        <p:spPr>
          <a:xfrm>
            <a:off x="0" y="6629400"/>
            <a:ext cx="2133600" cy="228600"/>
          </a:xfrm>
        </p:spPr>
        <p:txBody>
          <a:bodyPr/>
          <a:lstStyle/>
          <a:p>
            <a:pPr>
              <a:defRPr/>
            </a:pPr>
            <a:fld id="{9AA5803A-C54C-45CF-9D31-DD3EF279C821}" type="datetime1">
              <a:rPr lang="en-US"/>
              <a:pPr>
                <a:defRPr/>
              </a:pPr>
              <a:t>2/11/2012</a:t>
            </a:fld>
            <a:endParaRPr lang="en-US" dirty="0"/>
          </a:p>
        </p:txBody>
      </p:sp>
      <p:sp>
        <p:nvSpPr>
          <p:cNvPr id="7" name="Footer Placeholder 2"/>
          <p:cNvSpPr>
            <a:spLocks noGrp="1"/>
          </p:cNvSpPr>
          <p:nvPr>
            <p:ph type="ftr" sz="quarter" idx="11"/>
          </p:nvPr>
        </p:nvSpPr>
        <p:spPr>
          <a:xfrm>
            <a:off x="3124200" y="6629400"/>
            <a:ext cx="2895600" cy="228600"/>
          </a:xfrm>
        </p:spPr>
        <p:txBody>
          <a:bodyPr/>
          <a:lstStyle/>
          <a:p>
            <a:pPr>
              <a:defRPr/>
            </a:pPr>
            <a:r>
              <a:rPr lang="en-US" dirty="0"/>
              <a:t>DRAFT WORKING DOCUMENT</a:t>
            </a:r>
          </a:p>
        </p:txBody>
      </p:sp>
      <p:sp>
        <p:nvSpPr>
          <p:cNvPr id="8" name="Slide Number Placeholder 3"/>
          <p:cNvSpPr>
            <a:spLocks noGrp="1"/>
          </p:cNvSpPr>
          <p:nvPr>
            <p:ph type="sldNum" sz="quarter" idx="12"/>
          </p:nvPr>
        </p:nvSpPr>
        <p:spPr>
          <a:xfrm>
            <a:off x="7010400" y="6629400"/>
            <a:ext cx="2133600" cy="228600"/>
          </a:xfrm>
        </p:spPr>
        <p:txBody>
          <a:bodyPr/>
          <a:lstStyle/>
          <a:p>
            <a:pPr>
              <a:defRPr/>
            </a:pPr>
            <a:fld id="{19AC79AF-36C2-4145-B24E-A7377A790B85}" type="slidenum">
              <a:rPr lang="en-US"/>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Verb Hierarches</a:t>
            </a:r>
            <a:endParaRPr lang="en-US" dirty="0"/>
          </a:p>
        </p:txBody>
      </p:sp>
      <p:sp>
        <p:nvSpPr>
          <p:cNvPr id="4" name="Date Placeholder 3"/>
          <p:cNvSpPr>
            <a:spLocks noGrp="1"/>
          </p:cNvSpPr>
          <p:nvPr>
            <p:ph type="dt" sz="half" idx="10"/>
          </p:nvPr>
        </p:nvSpPr>
        <p:spPr>
          <a:xfrm>
            <a:off x="0" y="6629400"/>
            <a:ext cx="2133600" cy="228600"/>
          </a:xfrm>
        </p:spPr>
        <p:txBody>
          <a:bodyPr/>
          <a:lstStyle/>
          <a:p>
            <a:pPr>
              <a:defRPr/>
            </a:pPr>
            <a:fld id="{B81788E4-D98E-4BAD-B4F6-60B9EF37E7B0}" type="datetime1">
              <a:rPr lang="en-US" smtClean="0"/>
              <a:pPr>
                <a:defRPr/>
              </a:pPr>
              <a:t>2/11/2012</a:t>
            </a:fld>
            <a:endParaRPr lang="en-US" dirty="0"/>
          </a:p>
        </p:txBody>
      </p:sp>
      <p:sp>
        <p:nvSpPr>
          <p:cNvPr id="5" name="Footer Placeholder 4"/>
          <p:cNvSpPr>
            <a:spLocks noGrp="1"/>
          </p:cNvSpPr>
          <p:nvPr>
            <p:ph type="ftr" sz="quarter" idx="11"/>
          </p:nvPr>
        </p:nvSpPr>
        <p:spPr>
          <a:xfrm>
            <a:off x="3124200" y="6629400"/>
            <a:ext cx="2895600" cy="228600"/>
          </a:xfrm>
        </p:spPr>
        <p:txBody>
          <a:bodyPr/>
          <a:lstStyle/>
          <a:p>
            <a:pPr>
              <a:defRPr/>
            </a:pPr>
            <a:r>
              <a:rPr lang="en-US" dirty="0" smtClean="0"/>
              <a:t>DRAFT WORKING DOCUMENT</a:t>
            </a:r>
            <a:endParaRPr lang="en-US" dirty="0"/>
          </a:p>
        </p:txBody>
      </p:sp>
      <p:sp>
        <p:nvSpPr>
          <p:cNvPr id="6" name="Slide Number Placeholder 5"/>
          <p:cNvSpPr>
            <a:spLocks noGrp="1"/>
          </p:cNvSpPr>
          <p:nvPr>
            <p:ph type="sldNum" sz="quarter" idx="12"/>
          </p:nvPr>
        </p:nvSpPr>
        <p:spPr>
          <a:xfrm>
            <a:off x="7010400" y="6629400"/>
            <a:ext cx="2133600" cy="228600"/>
          </a:xfrm>
        </p:spPr>
        <p:txBody>
          <a:bodyPr/>
          <a:lstStyle/>
          <a:p>
            <a:pPr>
              <a:defRPr/>
            </a:pPr>
            <a:fld id="{3DD54A6A-0F0E-4D61-8B34-8AFEBEED5A2B}" type="slidenum">
              <a:rPr lang="en-US" smtClean="0"/>
              <a:pPr>
                <a:defRPr/>
              </a:pPr>
              <a:t>9</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50841162"/>
              </p:ext>
            </p:extLst>
          </p:nvPr>
        </p:nvGraphicFramePr>
        <p:xfrm>
          <a:off x="2" y="1219200"/>
          <a:ext cx="9143997" cy="4881841"/>
        </p:xfrm>
        <a:graphic>
          <a:graphicData uri="http://schemas.openxmlformats.org/drawingml/2006/table">
            <a:tbl>
              <a:tblPr firstRow="1" firstCol="1" bandRow="1" bandCol="1">
                <a:tableStyleId>{5C22544A-7EE6-4342-B048-85BDC9FD1C3A}</a:tableStyleId>
              </a:tblPr>
              <a:tblGrid>
                <a:gridCol w="956803"/>
                <a:gridCol w="719595"/>
                <a:gridCol w="914400"/>
                <a:gridCol w="762000"/>
                <a:gridCol w="762000"/>
                <a:gridCol w="838200"/>
                <a:gridCol w="838200"/>
                <a:gridCol w="914400"/>
                <a:gridCol w="762000"/>
                <a:gridCol w="685800"/>
                <a:gridCol w="990599"/>
              </a:tblGrid>
              <a:tr h="345479">
                <a:tc gridSpan="11">
                  <a:txBody>
                    <a:bodyPr/>
                    <a:lstStyle/>
                    <a:p>
                      <a:pPr marL="0" marR="0" algn="ctr">
                        <a:spcBef>
                          <a:spcPts val="300"/>
                        </a:spcBef>
                        <a:spcAft>
                          <a:spcPts val="300"/>
                        </a:spcAft>
                      </a:pPr>
                      <a:r>
                        <a:rPr lang="en-US" sz="2800" dirty="0">
                          <a:effectLst/>
                        </a:rPr>
                        <a:t>Manage (Data)</a:t>
                      </a:r>
                      <a:endParaRPr lang="en-US" sz="3600" b="1" dirty="0">
                        <a:effectLst/>
                        <a:latin typeface="Arial"/>
                        <a:ea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42520">
                <a:tc>
                  <a:txBody>
                    <a:bodyPr/>
                    <a:lstStyle/>
                    <a:p>
                      <a:pPr marL="0" marR="0" algn="ctr">
                        <a:spcBef>
                          <a:spcPts val="300"/>
                        </a:spcBef>
                        <a:spcAft>
                          <a:spcPts val="300"/>
                        </a:spcAft>
                      </a:pPr>
                      <a:r>
                        <a:rPr lang="en-US" sz="1600">
                          <a:effectLst/>
                        </a:rPr>
                        <a:t>Capture</a:t>
                      </a:r>
                      <a:endParaRPr lang="en-US" sz="2000" b="1">
                        <a:effectLst/>
                        <a:latin typeface="Arial"/>
                        <a:ea typeface="Times New Roman"/>
                      </a:endParaRPr>
                    </a:p>
                  </a:txBody>
                  <a:tcPr marL="68580" marR="68580" marT="0" marB="0" anchor="ctr"/>
                </a:tc>
                <a:tc gridSpan="3">
                  <a:txBody>
                    <a:bodyPr/>
                    <a:lstStyle/>
                    <a:p>
                      <a:pPr marL="0" marR="0" algn="ctr">
                        <a:spcBef>
                          <a:spcPts val="300"/>
                        </a:spcBef>
                        <a:spcAft>
                          <a:spcPts val="300"/>
                        </a:spcAft>
                      </a:pPr>
                      <a:r>
                        <a:rPr lang="en-US" sz="1600" dirty="0">
                          <a:effectLst/>
                        </a:rPr>
                        <a:t>Maintain</a:t>
                      </a:r>
                      <a:endParaRPr lang="en-US" sz="2000" b="1" dirty="0">
                        <a:effectLst/>
                        <a:latin typeface="Arial"/>
                        <a:ea typeface="Times New Roman"/>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300"/>
                        </a:spcBef>
                        <a:spcAft>
                          <a:spcPts val="300"/>
                        </a:spcAft>
                      </a:pPr>
                      <a:r>
                        <a:rPr lang="en-US" sz="1600">
                          <a:effectLst/>
                        </a:rPr>
                        <a:t>Render</a:t>
                      </a:r>
                      <a:endParaRPr lang="en-US" sz="2000" b="1">
                        <a:effectLst/>
                        <a:latin typeface="Arial"/>
                        <a:ea typeface="Times New Roman"/>
                      </a:endParaRPr>
                    </a:p>
                  </a:txBody>
                  <a:tcPr marL="68580" marR="68580" marT="0" marB="0" anchor="ctr"/>
                </a:tc>
                <a:tc hMerge="1">
                  <a:txBody>
                    <a:bodyPr/>
                    <a:lstStyle/>
                    <a:p>
                      <a:endParaRPr lang="en-US"/>
                    </a:p>
                  </a:txBody>
                  <a:tcPr/>
                </a:tc>
                <a:tc hMerge="1">
                  <a:txBody>
                    <a:bodyPr/>
                    <a:lstStyle/>
                    <a:p>
                      <a:endParaRPr lang="en-US"/>
                    </a:p>
                  </a:txBody>
                  <a:tcPr/>
                </a:tc>
                <a:tc>
                  <a:txBody>
                    <a:bodyPr/>
                    <a:lstStyle/>
                    <a:p>
                      <a:pPr marL="0" marR="0" algn="ctr">
                        <a:spcBef>
                          <a:spcPts val="300"/>
                        </a:spcBef>
                        <a:spcAft>
                          <a:spcPts val="300"/>
                        </a:spcAft>
                      </a:pPr>
                      <a:r>
                        <a:rPr lang="en-US" sz="1600">
                          <a:effectLst/>
                        </a:rPr>
                        <a:t>Exchange</a:t>
                      </a:r>
                      <a:endParaRPr lang="en-US" sz="2000" b="1">
                        <a:effectLst/>
                        <a:latin typeface="Arial"/>
                        <a:ea typeface="Times New Roman"/>
                      </a:endParaRPr>
                    </a:p>
                  </a:txBody>
                  <a:tcPr marL="68580" marR="68580" marT="0" marB="0" anchor="ctr"/>
                </a:tc>
                <a:tc gridSpan="2">
                  <a:txBody>
                    <a:bodyPr/>
                    <a:lstStyle/>
                    <a:p>
                      <a:pPr marL="0" marR="0" algn="ctr">
                        <a:spcBef>
                          <a:spcPts val="300"/>
                        </a:spcBef>
                        <a:spcAft>
                          <a:spcPts val="300"/>
                        </a:spcAft>
                      </a:pPr>
                      <a:r>
                        <a:rPr lang="en-US" sz="1600">
                          <a:effectLst/>
                        </a:rPr>
                        <a:t>Determine</a:t>
                      </a:r>
                      <a:endParaRPr lang="en-US" sz="2000" b="1">
                        <a:effectLst/>
                        <a:latin typeface="Arial"/>
                        <a:ea typeface="Times New Roman"/>
                      </a:endParaRPr>
                    </a:p>
                  </a:txBody>
                  <a:tcPr marL="68580" marR="68580" marT="0" marB="0" anchor="ctr"/>
                </a:tc>
                <a:tc hMerge="1">
                  <a:txBody>
                    <a:bodyPr/>
                    <a:lstStyle/>
                    <a:p>
                      <a:endParaRPr lang="en-US"/>
                    </a:p>
                  </a:txBody>
                  <a:tcPr/>
                </a:tc>
                <a:tc>
                  <a:txBody>
                    <a:bodyPr/>
                    <a:lstStyle/>
                    <a:p>
                      <a:pPr marL="0" marR="0" algn="ctr">
                        <a:spcBef>
                          <a:spcPts val="300"/>
                        </a:spcBef>
                        <a:spcAft>
                          <a:spcPts val="300"/>
                        </a:spcAft>
                      </a:pPr>
                      <a:r>
                        <a:rPr lang="en-US" sz="1600" dirty="0">
                          <a:effectLst/>
                        </a:rPr>
                        <a:t>Manage-Data-Visibility</a:t>
                      </a:r>
                      <a:endParaRPr lang="en-US" sz="2000" b="1" dirty="0">
                        <a:effectLst/>
                        <a:latin typeface="Arial"/>
                        <a:ea typeface="Times New Roman"/>
                      </a:endParaRPr>
                    </a:p>
                  </a:txBody>
                  <a:tcPr marL="68580" marR="68580" marT="0" marB="0"/>
                </a:tc>
              </a:tr>
              <a:tr h="618767">
                <a:tc rowSpan="2">
                  <a:txBody>
                    <a:bodyPr/>
                    <a:lstStyle/>
                    <a:p>
                      <a:pPr marL="0" marR="0">
                        <a:spcBef>
                          <a:spcPts val="0"/>
                        </a:spcBef>
                        <a:spcAft>
                          <a:spcPts val="0"/>
                        </a:spcAft>
                      </a:pPr>
                      <a:r>
                        <a:rPr lang="pt-BR" sz="1400">
                          <a:effectLst/>
                        </a:rPr>
                        <a:t>Auto-Populate</a:t>
                      </a:r>
                      <a:endParaRPr lang="en-US" sz="1400">
                        <a:effectLst/>
                      </a:endParaRPr>
                    </a:p>
                    <a:p>
                      <a:pPr marL="0" marR="0">
                        <a:spcBef>
                          <a:spcPts val="0"/>
                        </a:spcBef>
                        <a:spcAft>
                          <a:spcPts val="0"/>
                        </a:spcAft>
                      </a:pPr>
                      <a:r>
                        <a:rPr lang="pt-BR" sz="1400">
                          <a:effectLst/>
                        </a:rPr>
                        <a:t>Enter</a:t>
                      </a:r>
                      <a:endParaRPr lang="en-US" sz="1400">
                        <a:effectLst/>
                      </a:endParaRPr>
                    </a:p>
                    <a:p>
                      <a:pPr marL="0" marR="0">
                        <a:spcBef>
                          <a:spcPts val="0"/>
                        </a:spcBef>
                        <a:spcAft>
                          <a:spcPts val="0"/>
                        </a:spcAft>
                      </a:pPr>
                      <a:r>
                        <a:rPr lang="pt-BR" sz="1400">
                          <a:effectLst/>
                        </a:rPr>
                        <a:t>Import</a:t>
                      </a:r>
                      <a:endParaRPr lang="en-US" sz="1400">
                        <a:effectLst/>
                      </a:endParaRPr>
                    </a:p>
                    <a:p>
                      <a:pPr marL="0" marR="0">
                        <a:spcBef>
                          <a:spcPts val="0"/>
                        </a:spcBef>
                        <a:spcAft>
                          <a:spcPts val="0"/>
                        </a:spcAft>
                      </a:pPr>
                      <a:r>
                        <a:rPr lang="pt-BR" sz="1400">
                          <a:effectLst/>
                        </a:rPr>
                        <a:t>Receive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a:effectLst/>
                        </a:rPr>
                        <a:t>Store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a:effectLst/>
                        </a:rPr>
                        <a:t>Update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Remove</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Extract</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Present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Transmit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Export</a:t>
                      </a:r>
                      <a:endParaRPr lang="en-US" sz="1400" dirty="0">
                        <a:effectLst/>
                      </a:endParaRPr>
                    </a:p>
                    <a:p>
                      <a:pPr marL="0" marR="0">
                        <a:spcBef>
                          <a:spcPts val="0"/>
                        </a:spcBef>
                        <a:spcAft>
                          <a:spcPts val="0"/>
                        </a:spcAft>
                      </a:pPr>
                      <a:r>
                        <a:rPr lang="pt-BR" sz="1400" dirty="0">
                          <a:effectLst/>
                        </a:rPr>
                        <a:t>Import</a:t>
                      </a:r>
                      <a:endParaRPr lang="en-US" sz="1400" dirty="0">
                        <a:effectLst/>
                      </a:endParaRPr>
                    </a:p>
                    <a:p>
                      <a:pPr marL="0" marR="0">
                        <a:spcBef>
                          <a:spcPts val="0"/>
                        </a:spcBef>
                        <a:spcAft>
                          <a:spcPts val="0"/>
                        </a:spcAft>
                      </a:pPr>
                      <a:r>
                        <a:rPr lang="pt-BR" sz="1400" dirty="0">
                          <a:effectLst/>
                        </a:rPr>
                        <a:t>Receive</a:t>
                      </a:r>
                      <a:endParaRPr lang="en-US" sz="1400" dirty="0">
                        <a:effectLst/>
                      </a:endParaRPr>
                    </a:p>
                    <a:p>
                      <a:pPr marL="0" marR="0">
                        <a:spcBef>
                          <a:spcPts val="0"/>
                        </a:spcBef>
                        <a:spcAft>
                          <a:spcPts val="0"/>
                        </a:spcAft>
                      </a:pPr>
                      <a:r>
                        <a:rPr lang="pt-BR" sz="1400" dirty="0">
                          <a:effectLst/>
                        </a:rPr>
                        <a:t>Transmit</a:t>
                      </a:r>
                      <a:endParaRPr lang="en-US" sz="1400" dirty="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Analyze</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a:effectLst/>
                        </a:rPr>
                        <a:t>Decide</a:t>
                      </a:r>
                      <a:endParaRPr lang="en-US" sz="1400">
                        <a:effectLst/>
                        <a:latin typeface="Calibri"/>
                        <a:ea typeface="Times New Roman"/>
                        <a:cs typeface="Calibri"/>
                      </a:endParaRPr>
                    </a:p>
                  </a:txBody>
                  <a:tcPr marL="68580" marR="68580" marT="0" marB="0"/>
                </a:tc>
                <a:tc rowSpan="2">
                  <a:txBody>
                    <a:bodyPr/>
                    <a:lstStyle/>
                    <a:p>
                      <a:pPr marL="0" marR="0">
                        <a:spcBef>
                          <a:spcPts val="0"/>
                        </a:spcBef>
                        <a:spcAft>
                          <a:spcPts val="0"/>
                        </a:spcAft>
                      </a:pPr>
                      <a:r>
                        <a:rPr lang="pt-BR" sz="1400" dirty="0">
                          <a:effectLst/>
                        </a:rPr>
                        <a:t>De-Identify</a:t>
                      </a:r>
                      <a:endParaRPr lang="en-US" sz="1400" dirty="0">
                        <a:effectLst/>
                      </a:endParaRPr>
                    </a:p>
                    <a:p>
                      <a:pPr marL="0" marR="0">
                        <a:spcBef>
                          <a:spcPts val="0"/>
                        </a:spcBef>
                        <a:spcAft>
                          <a:spcPts val="0"/>
                        </a:spcAft>
                      </a:pPr>
                      <a:r>
                        <a:rPr lang="pt-BR" sz="1400" dirty="0">
                          <a:effectLst/>
                        </a:rPr>
                        <a:t>Hide</a:t>
                      </a:r>
                      <a:endParaRPr lang="en-US" sz="1400" dirty="0">
                        <a:effectLst/>
                      </a:endParaRPr>
                    </a:p>
                    <a:p>
                      <a:pPr marL="0" marR="0">
                        <a:spcBef>
                          <a:spcPts val="0"/>
                        </a:spcBef>
                        <a:spcAft>
                          <a:spcPts val="0"/>
                        </a:spcAft>
                      </a:pPr>
                      <a:r>
                        <a:rPr lang="pt-BR" sz="1400" dirty="0">
                          <a:effectLst/>
                        </a:rPr>
                        <a:t>Mask</a:t>
                      </a:r>
                      <a:endParaRPr lang="en-US" sz="1400" dirty="0">
                        <a:effectLst/>
                      </a:endParaRPr>
                    </a:p>
                    <a:p>
                      <a:pPr marL="0" marR="0">
                        <a:spcBef>
                          <a:spcPts val="0"/>
                        </a:spcBef>
                        <a:spcAft>
                          <a:spcPts val="0"/>
                        </a:spcAft>
                      </a:pPr>
                      <a:r>
                        <a:rPr lang="pt-BR" sz="1400" dirty="0">
                          <a:effectLst/>
                        </a:rPr>
                        <a:t>Re-Identify</a:t>
                      </a:r>
                      <a:endParaRPr lang="en-US" sz="1400" dirty="0">
                        <a:effectLst/>
                      </a:endParaRPr>
                    </a:p>
                    <a:p>
                      <a:pPr marL="0" marR="0">
                        <a:spcBef>
                          <a:spcPts val="0"/>
                        </a:spcBef>
                        <a:spcAft>
                          <a:spcPts val="0"/>
                        </a:spcAft>
                      </a:pPr>
                      <a:r>
                        <a:rPr lang="pt-BR" sz="1400" dirty="0">
                          <a:effectLst/>
                        </a:rPr>
                        <a:t>Unhide</a:t>
                      </a:r>
                      <a:endParaRPr lang="en-US" sz="1400" dirty="0">
                        <a:effectLst/>
                      </a:endParaRPr>
                    </a:p>
                    <a:p>
                      <a:pPr marL="0" marR="0">
                        <a:spcBef>
                          <a:spcPts val="0"/>
                        </a:spcBef>
                        <a:spcAft>
                          <a:spcPts val="0"/>
                        </a:spcAft>
                      </a:pPr>
                      <a:r>
                        <a:rPr lang="pt-BR" sz="1400" dirty="0">
                          <a:effectLst/>
                        </a:rPr>
                        <a:t>Unmask</a:t>
                      </a:r>
                      <a:endParaRPr lang="en-US" sz="1400" dirty="0">
                        <a:effectLst/>
                        <a:latin typeface="Calibri"/>
                        <a:ea typeface="Times New Roman"/>
                        <a:cs typeface="Calibri"/>
                      </a:endParaRPr>
                    </a:p>
                  </a:txBody>
                  <a:tcPr marL="68580" marR="68580" marT="0" marB="0"/>
                </a:tc>
              </a:tr>
              <a:tr h="3093834">
                <a:tc vMerge="1">
                  <a:txBody>
                    <a:bodyPr/>
                    <a:lstStyle/>
                    <a:p>
                      <a:endParaRPr lang="en-US"/>
                    </a:p>
                  </a:txBody>
                  <a:tcPr/>
                </a:tc>
                <a:tc>
                  <a:txBody>
                    <a:bodyPr/>
                    <a:lstStyle/>
                    <a:p>
                      <a:pPr marL="0" marR="0">
                        <a:spcBef>
                          <a:spcPts val="0"/>
                        </a:spcBef>
                        <a:spcAft>
                          <a:spcPts val="0"/>
                        </a:spcAft>
                      </a:pPr>
                      <a:r>
                        <a:rPr lang="pt-BR" sz="1400">
                          <a:effectLst/>
                        </a:rPr>
                        <a:t>Archive</a:t>
                      </a:r>
                      <a:endParaRPr lang="en-US" sz="1400">
                        <a:effectLst/>
                      </a:endParaRPr>
                    </a:p>
                    <a:p>
                      <a:pPr marL="0" marR="0">
                        <a:spcBef>
                          <a:spcPts val="0"/>
                        </a:spcBef>
                        <a:spcAft>
                          <a:spcPts val="0"/>
                        </a:spcAft>
                      </a:pPr>
                      <a:r>
                        <a:rPr lang="pt-BR" sz="1400">
                          <a:effectLst/>
                        </a:rPr>
                        <a:t>Backup</a:t>
                      </a:r>
                      <a:endParaRPr lang="en-US" sz="1400">
                        <a:effectLst/>
                      </a:endParaRPr>
                    </a:p>
                    <a:p>
                      <a:pPr marL="0" marR="0">
                        <a:spcBef>
                          <a:spcPts val="0"/>
                        </a:spcBef>
                        <a:spcAft>
                          <a:spcPts val="0"/>
                        </a:spcAft>
                      </a:pPr>
                      <a:r>
                        <a:rPr lang="pt-BR" sz="1400">
                          <a:effectLst/>
                        </a:rPr>
                        <a:t>Decrypt</a:t>
                      </a:r>
                      <a:endParaRPr lang="en-US" sz="1400">
                        <a:effectLst/>
                      </a:endParaRPr>
                    </a:p>
                    <a:p>
                      <a:pPr marL="0" marR="0">
                        <a:spcBef>
                          <a:spcPts val="0"/>
                        </a:spcBef>
                        <a:spcAft>
                          <a:spcPts val="0"/>
                        </a:spcAft>
                      </a:pPr>
                      <a:r>
                        <a:rPr lang="pt-BR" sz="1400">
                          <a:effectLst/>
                        </a:rPr>
                        <a:t>Encrypt</a:t>
                      </a:r>
                      <a:endParaRPr lang="en-US" sz="1400">
                        <a:effectLst/>
                      </a:endParaRPr>
                    </a:p>
                    <a:p>
                      <a:pPr marL="0" marR="0">
                        <a:spcBef>
                          <a:spcPts val="0"/>
                        </a:spcBef>
                        <a:spcAft>
                          <a:spcPts val="0"/>
                        </a:spcAft>
                      </a:pPr>
                      <a:r>
                        <a:rPr lang="pt-BR" sz="1400">
                          <a:effectLst/>
                        </a:rPr>
                        <a:t>Recover</a:t>
                      </a:r>
                      <a:endParaRPr lang="en-US" sz="1400">
                        <a:effectLst/>
                      </a:endParaRPr>
                    </a:p>
                    <a:p>
                      <a:pPr marL="0" marR="0">
                        <a:spcBef>
                          <a:spcPts val="0"/>
                        </a:spcBef>
                        <a:spcAft>
                          <a:spcPts val="0"/>
                        </a:spcAft>
                      </a:pPr>
                      <a:r>
                        <a:rPr lang="pt-BR" sz="1400">
                          <a:effectLst/>
                        </a:rPr>
                        <a:t>Restore</a:t>
                      </a:r>
                      <a:endParaRPr lang="en-US" sz="1400">
                        <a:effectLst/>
                      </a:endParaRPr>
                    </a:p>
                    <a:p>
                      <a:pPr marL="0" marR="0">
                        <a:spcBef>
                          <a:spcPts val="0"/>
                        </a:spcBef>
                        <a:spcAft>
                          <a:spcPts val="0"/>
                        </a:spcAft>
                      </a:pPr>
                      <a:r>
                        <a:rPr lang="pt-BR" sz="1400">
                          <a:effectLst/>
                        </a:rPr>
                        <a:t>Save</a:t>
                      </a:r>
                      <a:endParaRPr lang="en-US" sz="140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Annotate</a:t>
                      </a:r>
                      <a:endParaRPr lang="en-US" sz="1400" dirty="0">
                        <a:effectLst/>
                      </a:endParaRPr>
                    </a:p>
                    <a:p>
                      <a:pPr marL="0" marR="0">
                        <a:spcBef>
                          <a:spcPts val="0"/>
                        </a:spcBef>
                        <a:spcAft>
                          <a:spcPts val="0"/>
                        </a:spcAft>
                      </a:pPr>
                      <a:r>
                        <a:rPr lang="pt-BR" sz="1400" dirty="0">
                          <a:effectLst/>
                        </a:rPr>
                        <a:t>Attest</a:t>
                      </a:r>
                      <a:endParaRPr lang="en-US" sz="1400" dirty="0">
                        <a:effectLst/>
                      </a:endParaRPr>
                    </a:p>
                    <a:p>
                      <a:pPr marL="0" marR="0">
                        <a:spcBef>
                          <a:spcPts val="0"/>
                        </a:spcBef>
                        <a:spcAft>
                          <a:spcPts val="0"/>
                        </a:spcAft>
                      </a:pPr>
                      <a:r>
                        <a:rPr lang="pt-BR" sz="1400" dirty="0">
                          <a:effectLst/>
                        </a:rPr>
                        <a:t>Edit</a:t>
                      </a:r>
                      <a:endParaRPr lang="en-US" sz="1400" dirty="0">
                        <a:effectLst/>
                      </a:endParaRPr>
                    </a:p>
                    <a:p>
                      <a:pPr marL="0" marR="0">
                        <a:spcBef>
                          <a:spcPts val="0"/>
                        </a:spcBef>
                        <a:spcAft>
                          <a:spcPts val="0"/>
                        </a:spcAft>
                      </a:pPr>
                      <a:r>
                        <a:rPr lang="pt-BR" sz="1400" dirty="0">
                          <a:effectLst/>
                        </a:rPr>
                        <a:t>Harmonize</a:t>
                      </a:r>
                      <a:endParaRPr lang="en-US" sz="1400" dirty="0">
                        <a:effectLst/>
                      </a:endParaRPr>
                    </a:p>
                    <a:p>
                      <a:pPr marL="0" marR="0">
                        <a:spcBef>
                          <a:spcPts val="0"/>
                        </a:spcBef>
                        <a:spcAft>
                          <a:spcPts val="0"/>
                        </a:spcAft>
                      </a:pPr>
                      <a:r>
                        <a:rPr lang="pt-BR" sz="1400" dirty="0">
                          <a:effectLst/>
                        </a:rPr>
                        <a:t>Integrate</a:t>
                      </a:r>
                      <a:endParaRPr lang="en-US" sz="1400" dirty="0">
                        <a:effectLst/>
                      </a:endParaRPr>
                    </a:p>
                    <a:p>
                      <a:pPr marL="0" marR="0">
                        <a:spcBef>
                          <a:spcPts val="0"/>
                        </a:spcBef>
                        <a:spcAft>
                          <a:spcPts val="0"/>
                        </a:spcAft>
                      </a:pPr>
                      <a:r>
                        <a:rPr lang="pt-BR" sz="1400" dirty="0">
                          <a:effectLst/>
                        </a:rPr>
                        <a:t>Link</a:t>
                      </a:r>
                      <a:endParaRPr lang="en-US" sz="1400" dirty="0">
                        <a:effectLst/>
                      </a:endParaRPr>
                    </a:p>
                    <a:p>
                      <a:pPr marL="0" marR="0">
                        <a:spcBef>
                          <a:spcPts val="0"/>
                        </a:spcBef>
                        <a:spcAft>
                          <a:spcPts val="0"/>
                        </a:spcAft>
                      </a:pPr>
                      <a:r>
                        <a:rPr lang="pt-BR" sz="1400" dirty="0">
                          <a:effectLst/>
                        </a:rPr>
                        <a:t>Tag</a:t>
                      </a:r>
                      <a:endParaRPr lang="en-US" sz="1400" dirty="0">
                        <a:effectLst/>
                        <a:latin typeface="Calibri"/>
                        <a:ea typeface="Times New Roman"/>
                        <a:cs typeface="Calibri"/>
                      </a:endParaRPr>
                    </a:p>
                  </a:txBody>
                  <a:tcPr marL="68580" marR="68580" marT="0" marB="0"/>
                </a:tc>
                <a:tc>
                  <a:txBody>
                    <a:bodyPr/>
                    <a:lstStyle/>
                    <a:p>
                      <a:pPr marL="0" marR="0">
                        <a:spcBef>
                          <a:spcPts val="0"/>
                        </a:spcBef>
                        <a:spcAft>
                          <a:spcPts val="0"/>
                        </a:spcAft>
                      </a:pPr>
                      <a:r>
                        <a:rPr lang="pt-BR" sz="1400" dirty="0">
                          <a:effectLst/>
                        </a:rPr>
                        <a:t>Delete</a:t>
                      </a:r>
                      <a:endParaRPr lang="en-US" sz="1400" dirty="0">
                        <a:effectLst/>
                      </a:endParaRPr>
                    </a:p>
                    <a:p>
                      <a:pPr marL="0" marR="0">
                        <a:spcBef>
                          <a:spcPts val="0"/>
                        </a:spcBef>
                        <a:spcAft>
                          <a:spcPts val="0"/>
                        </a:spcAft>
                      </a:pPr>
                      <a:r>
                        <a:rPr lang="pt-BR" sz="1400" dirty="0">
                          <a:effectLst/>
                        </a:rPr>
                        <a:t>Purge</a:t>
                      </a:r>
                      <a:endParaRPr lang="en-US" sz="1400" dirty="0">
                        <a:effectLst/>
                        <a:latin typeface="Calibri"/>
                        <a:ea typeface="Times New Roman"/>
                        <a:cs typeface="Calibri"/>
                      </a:endParaRPr>
                    </a:p>
                  </a:txBody>
                  <a:tcPr marL="68580" marR="68580" marT="0" marB="0"/>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852166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6744</TotalTime>
  <Words>1011</Words>
  <Application>Microsoft Office PowerPoint</Application>
  <PresentationFormat>On-screen Show (4:3)</PresentationFormat>
  <Paragraphs>136</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EHR System Function  and Information Model  (EHR-S FIM is based on EHR-S FM R2.0)   CP.3.3 Manage Clinical Documents and Notes aka DC.1.8.5 in EHR-S FM R1.1</vt:lpstr>
      <vt:lpstr>CP.3.3 Manage Clinical Documents and Notes</vt:lpstr>
      <vt:lpstr>CP.3.3 Manage Clinical Documents and Notes Activity Model</vt:lpstr>
      <vt:lpstr>CP.3.3 Manage Clinical Documents and Notes Conceptual Information Model (CIM)</vt:lpstr>
      <vt:lpstr>CP.3.3 Manage Clinical Documents and Notes Conceptual Data Model (CDM)</vt:lpstr>
      <vt:lpstr>CP.3.3 Manage Clinical Documents and Notes Requirements Traceability</vt:lpstr>
      <vt:lpstr>CP.3.3 Manage Clinical Documents and Notes Requirements Traceability</vt:lpstr>
      <vt:lpstr>CP.3.3 Manage Clinical Documents and Notes  “See Also” Dependencies</vt:lpstr>
      <vt:lpstr>Action Verb Hierarches</vt:lpstr>
      <vt:lpstr>Archive</vt:lpstr>
      <vt:lpstr>CP.3.3 Manage Clinical Documents and Notes  Requirements </vt:lpstr>
      <vt:lpstr>CP.3.3 Manage Clinical Documents and Notes  Requirements </vt:lpstr>
      <vt:lpstr>CP.3.3 Manage Clinical Documents and Notes  “See Also” Dependencies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Hufnagel</dc:creator>
  <cp:lastModifiedBy>Steve Hufnagel</cp:lastModifiedBy>
  <cp:revision>187</cp:revision>
  <dcterms:created xsi:type="dcterms:W3CDTF">2011-11-03T13:07:09Z</dcterms:created>
  <dcterms:modified xsi:type="dcterms:W3CDTF">2012-02-11T19:33:52Z</dcterms:modified>
</cp:coreProperties>
</file>