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2" r:id="rId5"/>
    <p:sldId id="341" r:id="rId6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29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0" autoAdjust="0"/>
    <p:restoredTop sz="89828" autoAdjust="0"/>
  </p:normalViewPr>
  <p:slideViewPr>
    <p:cSldViewPr>
      <p:cViewPr>
        <p:scale>
          <a:sx n="81" d="100"/>
          <a:sy n="81" d="100"/>
        </p:scale>
        <p:origin x="-331" y="-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2E7B0F-6B0F-448C-B423-C80057BCECD1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C6D59C0-594F-4575-9FD0-4F13C478C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215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A376F8-8321-4E60-B5B4-93EC6E97D2E5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21188"/>
            <a:ext cx="5564188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F80A1A-7381-48C8-9944-CCAAB181A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73811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" y="152400"/>
            <a:ext cx="8839200" cy="64770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5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76200" y="6629400"/>
            <a:ext cx="571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600" b="1" smtClean="0"/>
              <a:t>© 2012 Health Level Seven ® International. All Rights Reserved. </a:t>
            </a:r>
          </a:p>
          <a:p>
            <a:pPr>
              <a:defRPr/>
            </a:pPr>
            <a:r>
              <a:rPr lang="en-US" altLang="en-US" sz="600" b="1" smtClean="0"/>
              <a:t>HL7 and Health Level Seven are registered trademarks of Health Level Seven International. Reg. U.S. TM Office.</a:t>
            </a:r>
          </a:p>
        </p:txBody>
      </p:sp>
      <p:pic>
        <p:nvPicPr>
          <p:cNvPr id="9" name="Picture 13" descr="HL7 International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3" y="304800"/>
            <a:ext cx="1109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74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0ABB7-5BD3-4996-9592-3E7576333502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B33CD-D634-4A73-9469-A263DC158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01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73075"/>
            <a:ext cx="2095500" cy="5775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473075"/>
            <a:ext cx="6134100" cy="5775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15C9D-9350-43A3-8D94-786AE23B0E20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01F09-9FB9-42F8-AF13-579D12211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432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828800"/>
            <a:ext cx="83820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659E-6526-45F5-A8D9-A9D8D3F037F9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D42E8-F494-4E8B-82ED-E7963CA44E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65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828800"/>
            <a:ext cx="4114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F6A09-635A-4510-B1DC-ED4D915DD107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B0827-A297-4E94-8C94-B5B537AA5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8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ED2B-EE83-4E5C-BBC4-CBD71A2EC612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E3FFF8C-AA75-4545-BF68-A50741D68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71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DF92-87E5-45E8-A821-D01B947F8F06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4DC5D-68FA-4F8A-A3B0-F528D2EA9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79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3B3F3-57BC-4763-9DC9-B66F35F5FB19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8F3C7-B459-43BE-BD12-DEDEC0CAE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56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93967-27B5-413D-8218-9A53F5D802F1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46D69-6DFF-4EA2-9E7A-C367C57781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57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2097A-8F1C-431B-9ABB-C84B60C4AA0F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2F0C2-CE95-4E29-9D42-7E68173DE2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85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ED4A-366A-4A5A-965D-7B1A0170D709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380EE-07A2-48D0-9D7F-3FC9DE65C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17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B7ACA-7C29-4426-8DF8-D948E879D111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0FBA7-16C4-44A3-9D15-A0F01309D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23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F67FB-0256-4FBF-A340-EC67853C076B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C8EA7-42BC-4BAB-838B-1B17D71CAE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5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solidFill>
            <a:schemeClr val="bg1"/>
          </a:solidFill>
          <a:ln w="444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blackWhite">
          <a:xfrm>
            <a:off x="231775" y="236538"/>
            <a:ext cx="8678863" cy="628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461963" y="1143000"/>
            <a:ext cx="829627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44488"/>
            <a:ext cx="81534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13"/>
          <p:cNvSpPr>
            <a:spLocks noChangeArrowheads="1"/>
          </p:cNvSpPr>
          <p:nvPr userDrawn="1"/>
        </p:nvSpPr>
        <p:spPr bwMode="auto">
          <a:xfrm>
            <a:off x="228600" y="6629400"/>
            <a:ext cx="441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600" b="1" smtClean="0"/>
              <a:t>© 2012 Health Level Seven ® International. All Rights Reserved. </a:t>
            </a:r>
          </a:p>
          <a:p>
            <a:pPr>
              <a:defRPr/>
            </a:pPr>
            <a:r>
              <a:rPr lang="en-US" altLang="en-US" sz="600" b="1" smtClean="0"/>
              <a:t>HL7 and Health Level Seven are registered trademarks of Health Level Seven International. Reg. U.S. TM Office.</a:t>
            </a:r>
          </a:p>
        </p:txBody>
      </p:sp>
      <p:pic>
        <p:nvPicPr>
          <p:cNvPr id="1032" name="Picture 15" descr="HL7 Internation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294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629400"/>
            <a:ext cx="838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00">
                <a:latin typeface="Arial" charset="0"/>
              </a:defRPr>
            </a:lvl1pPr>
          </a:lstStyle>
          <a:p>
            <a:pPr>
              <a:defRPr/>
            </a:pPr>
            <a:fld id="{69F5353C-5E4E-4DDC-9EE5-C80282B3213B}" type="datetime4">
              <a:rPr lang="en-US"/>
              <a:pPr>
                <a:defRPr/>
              </a:pPr>
              <a:t>November 11, 2015</a:t>
            </a:fld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34150"/>
            <a:ext cx="533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50E1E281-3ABA-44A3-BB22-57FE8DFD49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N5h4ME873SIuWiISmbG_c6v2RGRa3__p5z5CCbbtR7Q/viewform?usp=send_form" TargetMode="External"/><Relationship Id="rId2" Type="http://schemas.openxmlformats.org/officeDocument/2006/relationships/hyperlink" Target="http://goo.gl/forms/lIxMXfWb2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hl7.org/images/7/7b/LongSurvey.pdf" TargetMode="External"/><Relationship Id="rId2" Type="http://schemas.openxmlformats.org/officeDocument/2006/relationships/hyperlink" Target="http://wiki.hl7.org/images/f/f4/ShortSurvey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01000" cy="1830388"/>
          </a:xfrm>
        </p:spPr>
        <p:txBody>
          <a:bodyPr/>
          <a:lstStyle/>
          <a:p>
            <a:r>
              <a:rPr lang="en-US" altLang="en-US" sz="4000" smtClean="0"/>
              <a:t>HL7 Consolidated CDA “Relevant and Pertinent” Project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200150"/>
          </a:xfrm>
        </p:spPr>
        <p:txBody>
          <a:bodyPr/>
          <a:lstStyle/>
          <a:p>
            <a:r>
              <a:rPr lang="en-US" altLang="en-US" smtClean="0"/>
              <a:t>November 6, 2015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altLang="en-US" sz="2800" smtClean="0"/>
              <a:t>From MU2 clinicians: overly lengthy C-CDAs </a:t>
            </a:r>
            <a:r>
              <a:rPr lang="en-US" altLang="en-US" sz="2800" smtClean="0">
                <a:sym typeface="Wingdings" pitchFamily="2" charset="2"/>
              </a:rPr>
              <a:t> cognitive overload, hard to find what they need</a:t>
            </a:r>
            <a:endParaRPr lang="en-US" altLang="en-US" sz="2800" smtClean="0"/>
          </a:p>
          <a:p>
            <a:r>
              <a:rPr lang="en-US" altLang="en-US" sz="2800" smtClean="0"/>
              <a:t>“Relevant and Pertinent” </a:t>
            </a:r>
          </a:p>
          <a:p>
            <a:pPr lvl="1"/>
            <a:r>
              <a:rPr lang="en-US" altLang="en-US" sz="2000" smtClean="0"/>
              <a:t>RnP definition: “pertaining or relating directly and significantly to the matter at hand” – improving transitions of care (ToC) for clinicians and patients</a:t>
            </a:r>
          </a:p>
          <a:p>
            <a:r>
              <a:rPr lang="en-US" altLang="en-US" sz="2800" smtClean="0"/>
              <a:t>Need to understand what specifically should be reduced. What could improve the situation?</a:t>
            </a:r>
          </a:p>
          <a:p>
            <a:r>
              <a:rPr lang="en-US" altLang="en-US" sz="2800" smtClean="0"/>
              <a:t>RnP recommendations will provide guidance to EHR developers to make future CCDAs as useful and usable as possible</a:t>
            </a:r>
          </a:p>
          <a:p>
            <a:r>
              <a:rPr lang="en-US" altLang="en-US" sz="2800" smtClean="0"/>
              <a:t>YOUR input will make a difference!</a:t>
            </a:r>
          </a:p>
          <a:p>
            <a:endParaRPr lang="en-US" altLang="en-US" sz="2800" smtClean="0"/>
          </a:p>
          <a:p>
            <a:endParaRPr lang="en-US" altLang="en-US" sz="2800" b="1" smtClean="0">
              <a:solidFill>
                <a:srgbClr val="FF0000"/>
              </a:solidFill>
            </a:endParaRP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the Issue?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600" b="1" dirty="0" smtClean="0"/>
              <a:t>Short Survey </a:t>
            </a:r>
            <a:r>
              <a:rPr lang="en-US" sz="2600" dirty="0" smtClean="0"/>
              <a:t>for individual clinicians who “do” </a:t>
            </a:r>
            <a:r>
              <a:rPr lang="en-US" sz="2600" dirty="0" err="1" smtClean="0"/>
              <a:t>ToC</a:t>
            </a:r>
            <a:endParaRPr lang="en-US" sz="2600" dirty="0" smtClean="0"/>
          </a:p>
          <a:p>
            <a:pPr lvl="1">
              <a:defRPr/>
            </a:pPr>
            <a:r>
              <a:rPr lang="en-US" sz="2100" b="1"/>
              <a:t>Organization-specific link</a:t>
            </a:r>
            <a:endParaRPr lang="en-US" sz="2100" b="1">
              <a:hlinkClick r:id="rId2"/>
            </a:endParaRPr>
          </a:p>
          <a:p>
            <a:pPr lvl="2">
              <a:defRPr/>
            </a:pPr>
            <a:r>
              <a:rPr lang="en-US" sz="1800" b="1" smtClean="0">
                <a:hlinkClick r:id="rId2"/>
              </a:rPr>
              <a:t>http</a:t>
            </a:r>
            <a:r>
              <a:rPr lang="en-US" sz="1800" b="1" dirty="0">
                <a:hlinkClick r:id="rId2"/>
              </a:rPr>
              <a:t>://</a:t>
            </a:r>
            <a:r>
              <a:rPr lang="en-US" sz="1800" b="1" dirty="0" smtClean="0">
                <a:hlinkClick r:id="rId2"/>
              </a:rPr>
              <a:t>goo.gl/forms/lIxMXfWb2c</a:t>
            </a:r>
            <a:endParaRPr lang="en-US" sz="1800" b="1" dirty="0" smtClean="0"/>
          </a:p>
          <a:p>
            <a:pPr lvl="1">
              <a:defRPr/>
            </a:pPr>
            <a:r>
              <a:rPr lang="en-US" sz="2000" b="1" dirty="0" smtClean="0"/>
              <a:t>Goal is to gain clearer understanding of where problems lie</a:t>
            </a:r>
          </a:p>
          <a:p>
            <a:pPr lvl="1">
              <a:defRPr/>
            </a:pPr>
            <a:r>
              <a:rPr lang="en-US" sz="2000" b="1" dirty="0" smtClean="0"/>
              <a:t>Structured answers intended for quantitative analysis (hundreds or even thousands of responses)</a:t>
            </a:r>
          </a:p>
          <a:p>
            <a:pPr>
              <a:defRPr/>
            </a:pPr>
            <a:r>
              <a:rPr lang="en-US" sz="2600" b="1" smtClean="0"/>
              <a:t>Long Survey </a:t>
            </a:r>
            <a:r>
              <a:rPr lang="en-US" sz="2600" dirty="0" smtClean="0"/>
              <a:t>for a single consensus group convened to represent an organizational view</a:t>
            </a:r>
          </a:p>
          <a:p>
            <a:pPr lvl="1">
              <a:defRPr/>
            </a:pPr>
            <a:r>
              <a:rPr lang="en-US" sz="2000" b="1" dirty="0" smtClean="0">
                <a:hlinkClick r:id="rId3"/>
              </a:rPr>
              <a:t>https</a:t>
            </a:r>
            <a:r>
              <a:rPr lang="en-US" sz="2000" b="1" dirty="0">
                <a:hlinkClick r:id="rId3"/>
              </a:rPr>
              <a:t>://docs.google.com/forms/d/1N5h4ME873SIuWiISmbG_c6v2RGRa3__</a:t>
            </a:r>
            <a:r>
              <a:rPr lang="en-US" sz="2000" b="1" dirty="0" smtClean="0">
                <a:hlinkClick r:id="rId3"/>
              </a:rPr>
              <a:t>p5z5CCbbtR7Q/viewform?usp=send_form</a:t>
            </a:r>
            <a:endParaRPr lang="en-US" sz="2000" b="1" dirty="0" smtClean="0"/>
          </a:p>
          <a:p>
            <a:pPr lvl="1">
              <a:defRPr/>
            </a:pPr>
            <a:r>
              <a:rPr lang="en-US" sz="2000" b="1" dirty="0" smtClean="0"/>
              <a:t>Includes some free form answers intended for qualitative review</a:t>
            </a:r>
          </a:p>
          <a:p>
            <a:pPr lvl="1">
              <a:defRPr/>
            </a:pPr>
            <a:r>
              <a:rPr lang="en-US" sz="2000" b="1" dirty="0" smtClean="0"/>
              <a:t>Gathers ideas on possible solutions</a:t>
            </a:r>
          </a:p>
          <a:p>
            <a:pPr>
              <a:defRPr/>
            </a:pPr>
            <a:r>
              <a:rPr lang="en-US" sz="2600" smtClean="0"/>
              <a:t>HL7 White </a:t>
            </a:r>
            <a:r>
              <a:rPr lang="en-US" sz="2600" dirty="0" smtClean="0"/>
              <a:t>Paper (analysis &amp; recommendations) to be written and balloted </a:t>
            </a:r>
            <a:r>
              <a:rPr lang="en-US" sz="2600" smtClean="0"/>
              <a:t>in first half of 2016</a:t>
            </a:r>
            <a:endParaRPr lang="en-US" sz="2600" b="1" dirty="0" smtClean="0"/>
          </a:p>
          <a:p>
            <a:pPr>
              <a:defRPr/>
            </a:pPr>
            <a:endParaRPr lang="en-US" sz="2400" b="1" dirty="0"/>
          </a:p>
          <a:p>
            <a:pPr lvl="1">
              <a:defRPr/>
            </a:pPr>
            <a:endParaRPr lang="en-US" b="1" dirty="0"/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Complementary Surveys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237"/>
          </a:xfrm>
        </p:spPr>
        <p:txBody>
          <a:bodyPr/>
          <a:lstStyle/>
          <a:p>
            <a:r>
              <a:rPr lang="en-US" altLang="en-US" smtClean="0"/>
              <a:t>“Preview pdf” References</a:t>
            </a:r>
          </a:p>
        </p:txBody>
      </p:sp>
      <p:sp>
        <p:nvSpPr>
          <p:cNvPr id="7171" name="Text Placeholder 6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3"/>
          </a:xfrm>
        </p:spPr>
        <p:txBody>
          <a:bodyPr/>
          <a:lstStyle/>
          <a:p>
            <a:r>
              <a:rPr lang="en-US" altLang="en-US" sz="2000" smtClean="0"/>
              <a:t>Short Survey</a:t>
            </a:r>
          </a:p>
          <a:p>
            <a:r>
              <a:rPr lang="en-US" altLang="en-US" sz="2000" smtClean="0"/>
              <a:t>For clinicians</a:t>
            </a:r>
          </a:p>
        </p:txBody>
      </p:sp>
      <p:sp>
        <p:nvSpPr>
          <p:cNvPr id="7172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935163"/>
            <a:ext cx="4040188" cy="39512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1600" smtClean="0"/>
              <a:t>Structured responses</a:t>
            </a:r>
          </a:p>
        </p:txBody>
      </p:sp>
      <p:sp>
        <p:nvSpPr>
          <p:cNvPr id="7173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3"/>
          </a:xfrm>
        </p:spPr>
        <p:txBody>
          <a:bodyPr/>
          <a:lstStyle/>
          <a:p>
            <a:r>
              <a:rPr lang="en-US" altLang="en-US" sz="2000" smtClean="0"/>
              <a:t>Long Survey</a:t>
            </a:r>
          </a:p>
          <a:p>
            <a:r>
              <a:rPr lang="en-US" altLang="en-US" sz="2000" smtClean="0"/>
              <a:t>For organization</a:t>
            </a:r>
          </a:p>
        </p:txBody>
      </p:sp>
      <p:sp>
        <p:nvSpPr>
          <p:cNvPr id="7174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935163"/>
            <a:ext cx="4041775" cy="39512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1600" smtClean="0"/>
              <a:t>Narrative responses</a:t>
            </a:r>
          </a:p>
        </p:txBody>
      </p:sp>
      <p:sp>
        <p:nvSpPr>
          <p:cNvPr id="71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719AA4-320A-414B-9497-32970A7BCB92}" type="datetime4">
              <a:rPr lang="en-US" altLang="en-US" sz="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November 11, 2015</a:t>
            </a:fld>
            <a:endParaRPr lang="en-US" altLang="en-US" sz="600" smtClean="0"/>
          </a:p>
        </p:txBody>
      </p:sp>
      <p:sp>
        <p:nvSpPr>
          <p:cNvPr id="71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Ø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331993-1815-4FF6-A6F0-C611F7985C95}" type="slidenum">
              <a:rPr lang="en-US" altLang="en-US" sz="8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800" smtClean="0"/>
          </a:p>
        </p:txBody>
      </p:sp>
      <p:pic>
        <p:nvPicPr>
          <p:cNvPr id="7177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2454275"/>
            <a:ext cx="4149725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2486025"/>
            <a:ext cx="4106863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smtClean="0"/>
              <a:t>For Short Survey:</a:t>
            </a:r>
            <a:r>
              <a:rPr lang="en-US" sz="2400" smtClean="0"/>
              <a:t> Send the link </a:t>
            </a:r>
            <a:r>
              <a:rPr lang="en-US" sz="2400" dirty="0" smtClean="0"/>
              <a:t>to your members who </a:t>
            </a:r>
            <a:r>
              <a:rPr lang="en-US" sz="2400" smtClean="0"/>
              <a:t>are clinicians</a:t>
            </a:r>
          </a:p>
          <a:p>
            <a:pPr lvl="1">
              <a:defRPr/>
            </a:pPr>
            <a:r>
              <a:rPr lang="en-US" sz="1900" smtClean="0"/>
              <a:t>Sample member communication letter: </a:t>
            </a:r>
            <a:r>
              <a:rPr lang="en-US" sz="1900" smtClean="0">
                <a:solidFill>
                  <a:srgbClr val="FF0000"/>
                </a:solidFill>
              </a:rPr>
              <a:t>[Needs to be created and posted on HL7 RnP wiki.]</a:t>
            </a:r>
            <a:endParaRPr lang="en-US" sz="190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sz="1900" smtClean="0"/>
              <a:t>Each clinician individually submits a Short Survey response</a:t>
            </a:r>
            <a:endParaRPr lang="en-US" sz="1900" b="1" dirty="0" smtClean="0"/>
          </a:p>
          <a:p>
            <a:pPr lvl="1">
              <a:defRPr/>
            </a:pPr>
            <a:r>
              <a:rPr lang="en-US" sz="1800" b="1" dirty="0" smtClean="0"/>
              <a:t>Target completion: end </a:t>
            </a:r>
            <a:r>
              <a:rPr lang="en-US" sz="1800" b="1" smtClean="0"/>
              <a:t>of November 2015</a:t>
            </a:r>
            <a:endParaRPr lang="en-US" sz="1800" dirty="0" smtClean="0"/>
          </a:p>
          <a:p>
            <a:pPr>
              <a:defRPr/>
            </a:pPr>
            <a:r>
              <a:rPr lang="en-US" sz="2400" smtClean="0"/>
              <a:t>For Long Survey: As </a:t>
            </a:r>
            <a:r>
              <a:rPr lang="en-US" sz="2400" dirty="0" smtClean="0"/>
              <a:t>an organization, determine how to convene your “consensus group” to discuss </a:t>
            </a:r>
            <a:r>
              <a:rPr lang="en-US" sz="2400" smtClean="0"/>
              <a:t>the </a:t>
            </a:r>
            <a:r>
              <a:rPr lang="en-US" sz="2400"/>
              <a:t>L</a:t>
            </a:r>
            <a:r>
              <a:rPr lang="en-US" sz="2400" smtClean="0"/>
              <a:t>ong Survey questions. Write a </a:t>
            </a:r>
            <a:r>
              <a:rPr lang="en-US" sz="2400" dirty="0" smtClean="0"/>
              <a:t>set of consensus answers for each question. (May include </a:t>
            </a:r>
            <a:r>
              <a:rPr lang="en-US" sz="2400" smtClean="0"/>
              <a:t>multiple viewpoints.)</a:t>
            </a:r>
            <a:endParaRPr lang="en-US" sz="2400" dirty="0" smtClean="0"/>
          </a:p>
          <a:p>
            <a:pPr lvl="1">
              <a:defRPr/>
            </a:pPr>
            <a:r>
              <a:rPr lang="en-US" sz="1800" smtClean="0"/>
              <a:t>Each organization submits </a:t>
            </a:r>
            <a:r>
              <a:rPr lang="en-US" sz="1800" dirty="0" smtClean="0"/>
              <a:t>a </a:t>
            </a:r>
            <a:r>
              <a:rPr lang="en-US" sz="1800" smtClean="0"/>
              <a:t>single Long </a:t>
            </a:r>
            <a:r>
              <a:rPr lang="en-US" sz="1800" dirty="0"/>
              <a:t>S</a:t>
            </a:r>
            <a:r>
              <a:rPr lang="en-US" sz="1800" smtClean="0"/>
              <a:t>urvey response </a:t>
            </a:r>
          </a:p>
          <a:p>
            <a:pPr lvl="1">
              <a:defRPr/>
            </a:pPr>
            <a:r>
              <a:rPr lang="en-US" sz="1800" b="1" smtClean="0"/>
              <a:t>Target completion: end of December 2015</a:t>
            </a:r>
            <a:endParaRPr lang="en-US" sz="1800" b="1" dirty="0" smtClean="0"/>
          </a:p>
          <a:p>
            <a:pPr>
              <a:defRPr/>
            </a:pPr>
            <a:r>
              <a:rPr lang="en-US" sz="2400" b="1" dirty="0" smtClean="0"/>
              <a:t>Thank you</a:t>
            </a:r>
            <a:r>
              <a:rPr lang="en-US" sz="2400" dirty="0" smtClean="0"/>
              <a:t> on behalf of HL7 and future beneficiaries of more usable </a:t>
            </a:r>
            <a:r>
              <a:rPr lang="en-US" sz="2400" dirty="0" err="1" smtClean="0"/>
              <a:t>ToC</a:t>
            </a:r>
            <a:r>
              <a:rPr lang="en-US" sz="2400" dirty="0" smtClean="0"/>
              <a:t> </a:t>
            </a:r>
            <a:r>
              <a:rPr lang="en-US" sz="2400" smtClean="0"/>
              <a:t>documents!</a:t>
            </a:r>
          </a:p>
          <a:p>
            <a:pPr>
              <a:defRPr/>
            </a:pPr>
            <a:r>
              <a:rPr lang="en-US" sz="2400" smtClean="0"/>
              <a:t>“Preview pdf” of the surveys:</a:t>
            </a:r>
          </a:p>
          <a:p>
            <a:pPr lvl="1">
              <a:defRPr/>
            </a:pPr>
            <a:r>
              <a:rPr lang="en-US" sz="1900" smtClean="0"/>
              <a:t>Short Survey: </a:t>
            </a:r>
            <a:r>
              <a:rPr lang="en-US" sz="1900" smtClean="0">
                <a:hlinkClick r:id="rId2"/>
              </a:rPr>
              <a:t>http://wiki.hl7.org/images/f/f4/ShortSurvey.pdf</a:t>
            </a:r>
            <a:endParaRPr lang="en-US" sz="1900" smtClean="0"/>
          </a:p>
          <a:p>
            <a:pPr lvl="1">
              <a:defRPr/>
            </a:pPr>
            <a:r>
              <a:rPr lang="en-US" sz="1900" smtClean="0"/>
              <a:t>Long Survey: </a:t>
            </a:r>
            <a:r>
              <a:rPr lang="en-US" sz="1900" smtClean="0">
                <a:hlinkClick r:id="rId3"/>
              </a:rPr>
              <a:t>http://wiki.hl7.org/images/7/7b/LongSurvey.pdf</a:t>
            </a:r>
            <a:endParaRPr lang="en-US" sz="1900" smtClean="0"/>
          </a:p>
          <a:p>
            <a:pPr marL="457200" lvl="1" indent="0">
              <a:buFont typeface="Wingdings" pitchFamily="2" charset="2"/>
              <a:buNone/>
              <a:defRPr/>
            </a:pPr>
            <a:endParaRPr lang="en-US" sz="1900" dirty="0"/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Call to Action!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fined">
  <a:themeElements>
    <a:clrScheme name="Refined 6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CC3300"/>
      </a:accent1>
      <a:accent2>
        <a:srgbClr val="666699"/>
      </a:accent2>
      <a:accent3>
        <a:srgbClr val="FFFFFF"/>
      </a:accent3>
      <a:accent4>
        <a:srgbClr val="000000"/>
      </a:accent4>
      <a:accent5>
        <a:srgbClr val="E2ADAA"/>
      </a:accent5>
      <a:accent6>
        <a:srgbClr val="5C5C8A"/>
      </a:accent6>
      <a:hlink>
        <a:srgbClr val="999900"/>
      </a:hlink>
      <a:folHlink>
        <a:srgbClr val="4D4D4D"/>
      </a:folHlink>
    </a:clrScheme>
    <a:fontScheme name="Refined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5275</TotalTime>
  <Words>357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Verdana</vt:lpstr>
      <vt:lpstr>Wingdings</vt:lpstr>
      <vt:lpstr>Times New Roman</vt:lpstr>
      <vt:lpstr>Refined</vt:lpstr>
      <vt:lpstr>HL7 Consolidated CDA “Relevant and Pertinent” Project</vt:lpstr>
      <vt:lpstr>What’s the Issue?</vt:lpstr>
      <vt:lpstr>Two Complementary Surveys</vt:lpstr>
      <vt:lpstr>“Preview pdf” References</vt:lpstr>
      <vt:lpstr>Call to Action!</vt:lpstr>
    </vt:vector>
  </TitlesOfParts>
  <Company>Stewardshop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Shelly Ross</dc:creator>
  <cp:lastModifiedBy>David</cp:lastModifiedBy>
  <cp:revision>78</cp:revision>
  <cp:lastPrinted>2015-09-15T20:26:41Z</cp:lastPrinted>
  <dcterms:created xsi:type="dcterms:W3CDTF">2008-01-21T06:12:12Z</dcterms:created>
  <dcterms:modified xsi:type="dcterms:W3CDTF">2015-11-11T18:53:31Z</dcterms:modified>
</cp:coreProperties>
</file>