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5"/>
    <p:sldMasterId id="2147483679" r:id="rId6"/>
  </p:sldMasterIdLst>
  <p:notesMasterIdLst>
    <p:notesMasterId r:id="rId22"/>
  </p:notesMasterIdLst>
  <p:handoutMasterIdLst>
    <p:handoutMasterId r:id="rId23"/>
  </p:handoutMasterIdLst>
  <p:sldIdLst>
    <p:sldId id="465" r:id="rId7"/>
    <p:sldId id="591" r:id="rId8"/>
    <p:sldId id="572" r:id="rId9"/>
    <p:sldId id="503" r:id="rId10"/>
    <p:sldId id="560" r:id="rId11"/>
    <p:sldId id="586" r:id="rId12"/>
    <p:sldId id="592" r:id="rId13"/>
    <p:sldId id="594" r:id="rId14"/>
    <p:sldId id="593" r:id="rId15"/>
    <p:sldId id="589" r:id="rId16"/>
    <p:sldId id="595" r:id="rId17"/>
    <p:sldId id="596" r:id="rId18"/>
    <p:sldId id="597" r:id="rId19"/>
    <p:sldId id="588" r:id="rId20"/>
    <p:sldId id="590"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8EF764-BAF4-431F-862E-AFA061ECE8F7}">
          <p14:sldIdLst>
            <p14:sldId id="465"/>
            <p14:sldId id="591"/>
            <p14:sldId id="572"/>
            <p14:sldId id="503"/>
            <p14:sldId id="560"/>
            <p14:sldId id="586"/>
            <p14:sldId id="592"/>
            <p14:sldId id="594"/>
            <p14:sldId id="593"/>
            <p14:sldId id="589"/>
            <p14:sldId id="595"/>
            <p14:sldId id="596"/>
            <p14:sldId id="597"/>
            <p14:sldId id="588"/>
            <p14:sldId id="5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2490" autoAdjust="0"/>
  </p:normalViewPr>
  <p:slideViewPr>
    <p:cSldViewPr>
      <p:cViewPr varScale="1">
        <p:scale>
          <a:sx n="52" d="100"/>
          <a:sy n="52" d="100"/>
        </p:scale>
        <p:origin x="1406" y="48"/>
      </p:cViewPr>
      <p:guideLst>
        <p:guide orient="horz" pos="2160"/>
        <p:guide pos="2880"/>
      </p:guideLst>
    </p:cSldViewPr>
  </p:slideViewPr>
  <p:notesTextViewPr>
    <p:cViewPr>
      <p:scale>
        <a:sx n="3" d="2"/>
        <a:sy n="3" d="2"/>
      </p:scale>
      <p:origin x="0" y="0"/>
    </p:cViewPr>
  </p:notesTextViewPr>
  <p:sorterViewPr>
    <p:cViewPr varScale="1">
      <p:scale>
        <a:sx n="1" d="1"/>
        <a:sy n="1" d="1"/>
      </p:scale>
      <p:origin x="0" y="-600"/>
    </p:cViewPr>
  </p:sorterViewPr>
  <p:notesViewPr>
    <p:cSldViewPr>
      <p:cViewPr varScale="1">
        <p:scale>
          <a:sx n="80" d="100"/>
          <a:sy n="80" d="100"/>
        </p:scale>
        <p:origin x="-1974" y="-102"/>
      </p:cViewPr>
      <p:guideLst>
        <p:guide orient="horz" pos="2909"/>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207" tIns="47604" rIns="95207" bIns="47604" rtlCol="0"/>
          <a:lstStyle>
            <a:lvl1pPr algn="r">
              <a:defRPr sz="1200"/>
            </a:lvl1pPr>
          </a:lstStyle>
          <a:p>
            <a:fld id="{38EFA263-9BBA-4E17-BD15-8DB54F4AD24F}" type="datetimeFigureOut">
              <a:rPr lang="en-US" smtClean="0"/>
              <a:t>2018-09-11</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5207" tIns="47604" rIns="95207" bIns="47604" rtlCol="0" anchor="b"/>
          <a:lstStyle>
            <a:lvl1pPr algn="r">
              <a:defRPr sz="1200"/>
            </a:lvl1pPr>
          </a:lstStyle>
          <a:p>
            <a:fld id="{8B89A1E8-34F6-4188-BD0E-BEDA82ADF718}" type="slidenum">
              <a:rPr lang="en-US" smtClean="0"/>
              <a:t>‹#›</a:t>
            </a:fld>
            <a:endParaRPr lang="en-US" dirty="0"/>
          </a:p>
        </p:txBody>
      </p:sp>
    </p:spTree>
    <p:extLst>
      <p:ext uri="{BB962C8B-B14F-4D97-AF65-F5344CB8AC3E}">
        <p14:creationId xmlns:p14="http://schemas.microsoft.com/office/powerpoint/2010/main" val="128072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0297863D-62C3-4FCE-8D6E-CEF6E7FF9773}" type="datetimeFigureOut">
              <a:rPr lang="en-US" smtClean="0"/>
              <a:t>2018-09-11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C4C54939-C608-486A-BE30-E8A8CF819837}" type="slidenum">
              <a:rPr lang="en-US" smtClean="0"/>
              <a:t>‹#›</a:t>
            </a:fld>
            <a:endParaRPr lang="en-US" dirty="0"/>
          </a:p>
        </p:txBody>
      </p:sp>
    </p:spTree>
    <p:extLst>
      <p:ext uri="{BB962C8B-B14F-4D97-AF65-F5344CB8AC3E}">
        <p14:creationId xmlns:p14="http://schemas.microsoft.com/office/powerpoint/2010/main" val="227885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l7.org/documentcenter/public/newsletters/HL7_NEWS_2018052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iki.hl7.org/index.php?title=Knowledge_Artifact_Specification" TargetMode="External"/><Relationship Id="rId13" Type="http://schemas.openxmlformats.org/officeDocument/2006/relationships/hyperlink" Target="http://www.hl7.org/documentcenter/public/newsletters/HL7_NEWS_20180523.pdf"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12" Type="http://schemas.openxmlformats.org/officeDocument/2006/relationships/hyperlink" Target="http://wiki.hl7.org/index.php?title=Clinical_Reasoning_Modul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ejbi.org/abstract/solving-the-modeling-dilemma-as-a-foundation-for-interoperability-4614.html" TargetMode="External"/><Relationship Id="rId11" Type="http://schemas.openxmlformats.org/officeDocument/2006/relationships/hyperlink" Target="http://www.hl7.org/fhir/clinicalreasoning-module.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s://www.hl7.org/fhir/immuniz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Narrow" panose="020B0606020202030204" pitchFamily="34" charset="0"/>
              </a:rPr>
              <a:t>CHRONOLOGY: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Narrow" panose="020B0606020202030204" pitchFamily="34" charset="0"/>
              </a:rPr>
              <a:t>2001</a:t>
            </a:r>
            <a:r>
              <a:rPr lang="en-US" sz="1100" b="0" dirty="0">
                <a:latin typeface="Arial Narrow" panose="020B0606020202030204" pitchFamily="34" charset="0"/>
              </a:rPr>
              <a:t> HL7 EHR WG start on EHR-S FM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Narrow" panose="020B0606020202030204" pitchFamily="34" charset="0"/>
              </a:rPr>
              <a:t>2008</a:t>
            </a:r>
            <a:r>
              <a:rPr lang="en-US" sz="1100" dirty="0">
                <a:latin typeface="Arial Narrow" panose="020B0606020202030204" pitchFamily="34" charset="0"/>
              </a:rPr>
              <a:t> Federal Health Information Model start</a:t>
            </a:r>
          </a:p>
          <a:p>
            <a:r>
              <a:rPr lang="en-US" sz="1100" b="1" dirty="0">
                <a:latin typeface="Arial Narrow" panose="020B0606020202030204" pitchFamily="34" charset="0"/>
              </a:rPr>
              <a:t>2011</a:t>
            </a:r>
            <a:r>
              <a:rPr lang="en-US" sz="1100" dirty="0">
                <a:latin typeface="Arial Narrow" panose="020B0606020202030204" pitchFamily="34" charset="0"/>
              </a:rPr>
              <a:t> Clinical Information Model Initiative (CIMI) start</a:t>
            </a:r>
          </a:p>
          <a:p>
            <a:r>
              <a:rPr lang="en-US" sz="1100" b="1" dirty="0">
                <a:latin typeface="Arial Narrow" panose="020B0606020202030204" pitchFamily="34" charset="0"/>
              </a:rPr>
              <a:t>2016-01-16</a:t>
            </a:r>
            <a:r>
              <a:rPr lang="en-US" sz="1100" dirty="0">
                <a:latin typeface="Arial Narrow" panose="020B0606020202030204" pitchFamily="34" charset="0"/>
              </a:rPr>
              <a:t> CIMI Sponsored HL7 Investigative Study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Narrow" panose="020B0606020202030204" pitchFamily="34" charset="0"/>
              </a:rPr>
              <a:t>The Jan-Sep 2016 CIMI-Sponsored HL7 CIMI-FHIM Integration Investigative-Study includes: The Open Group Healthcare Forum, HL7 CIMI WG, HL7 EHR WG and HL7 CIC WG</a:t>
            </a:r>
          </a:p>
          <a:p>
            <a:r>
              <a:rPr lang="en-US" sz="1100" b="1" dirty="0">
                <a:latin typeface="Arial Narrow" panose="020B0606020202030204" pitchFamily="34" charset="0"/>
              </a:rPr>
              <a:t>2016-03-01</a:t>
            </a:r>
            <a:r>
              <a:rPr lang="en-US" sz="1100" dirty="0">
                <a:latin typeface="Arial Narrow" panose="020B0606020202030204" pitchFamily="34" charset="0"/>
              </a:rPr>
              <a:t> CIMI-FHIM Integration Task Force</a:t>
            </a:r>
          </a:p>
          <a:p>
            <a:pPr marL="0" indent="0">
              <a:buFont typeface="Arial" panose="020B0604020202020204" pitchFamily="34" charset="0"/>
              <a:buNone/>
            </a:pPr>
            <a:r>
              <a:rPr lang="en-US" sz="1100" b="1" dirty="0">
                <a:latin typeface="Arial Narrow" panose="020B0606020202030204" pitchFamily="34" charset="0"/>
              </a:rPr>
              <a:t>2016-08-15</a:t>
            </a:r>
            <a:r>
              <a:rPr lang="en-US" sz="1100" dirty="0">
                <a:latin typeface="Arial Narrow" panose="020B0606020202030204" pitchFamily="34" charset="0"/>
              </a:rPr>
              <a:t> “CIMI-FHIM-SOLOR-CQF Integration” Preliminary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Arial Narrow" panose="020B0606020202030204" pitchFamily="34" charset="0"/>
              </a:rPr>
              <a:t>2016-08-17/18</a:t>
            </a:r>
            <a:r>
              <a:rPr lang="en-US" sz="1100" dirty="0">
                <a:latin typeface="Arial Narrow" panose="020B0606020202030204" pitchFamily="34" charset="0"/>
              </a:rPr>
              <a:t> </a:t>
            </a:r>
            <a:r>
              <a:rPr lang="en-US" sz="1100" kern="1200" dirty="0">
                <a:solidFill>
                  <a:schemeClr val="tx1"/>
                </a:solidFill>
                <a:effectLst/>
                <a:latin typeface="Arial Narrow" panose="020B0606020202030204" pitchFamily="34" charset="0"/>
                <a:ea typeface="+mn-ea"/>
                <a:cs typeface="+mn-cs"/>
              </a:rPr>
              <a:t>Health Interoperability and Exchange Alliance (HIEA) Technical Forum</a:t>
            </a:r>
          </a:p>
          <a:p>
            <a:pPr marL="171450" indent="-171450">
              <a:buFont typeface="Arial" panose="020B0604020202020204" pitchFamily="34" charset="0"/>
              <a:buChar char="•"/>
            </a:pPr>
            <a:r>
              <a:rPr lang="en-US" sz="1100" kern="1200" dirty="0">
                <a:solidFill>
                  <a:schemeClr val="tx1"/>
                </a:solidFill>
                <a:effectLst/>
                <a:latin typeface="Arial Narrow" panose="020B0606020202030204" pitchFamily="34" charset="0"/>
                <a:ea typeface="+mn-ea"/>
                <a:cs typeface="+mn-cs"/>
              </a:rPr>
              <a:t>Health Interoperability and Exchange Alliance (HIEA) Technical Forum</a:t>
            </a:r>
          </a:p>
          <a:p>
            <a:pPr marL="171450" indent="-171450">
              <a:buFont typeface="Arial" panose="020B0604020202020204" pitchFamily="34" charset="0"/>
              <a:buChar char="•"/>
            </a:pPr>
            <a:r>
              <a:rPr lang="en-US" sz="1100" b="0" kern="1200" dirty="0">
                <a:solidFill>
                  <a:schemeClr val="tx1"/>
                </a:solidFill>
                <a:effectLst/>
                <a:latin typeface="Arial Narrow" panose="020B0606020202030204" pitchFamily="34" charset="0"/>
                <a:ea typeface="+mn-ea"/>
                <a:cs typeface="+mn-cs"/>
              </a:rPr>
              <a:t>Topic</a:t>
            </a:r>
            <a:r>
              <a:rPr lang="en-US" sz="1100" kern="1200" dirty="0">
                <a:solidFill>
                  <a:schemeClr val="tx1"/>
                </a:solidFill>
                <a:effectLst/>
                <a:latin typeface="Arial Narrow" panose="020B0606020202030204" pitchFamily="34" charset="0"/>
                <a:ea typeface="+mn-ea"/>
                <a:cs typeface="+mn-cs"/>
              </a:rPr>
              <a:t>: Information Modeling: Foundation to Semantic Interoperability</a:t>
            </a:r>
          </a:p>
          <a:p>
            <a:pPr marL="171450" indent="-171450">
              <a:buFont typeface="Arial" panose="020B0604020202020204" pitchFamily="34" charset="0"/>
              <a:buChar char="•"/>
            </a:pPr>
            <a:r>
              <a:rPr lang="en-US" sz="1100" b="0" kern="1200" dirty="0">
                <a:solidFill>
                  <a:schemeClr val="tx1"/>
                </a:solidFill>
                <a:effectLst/>
                <a:latin typeface="Arial Narrow" panose="020B0606020202030204" pitchFamily="34" charset="0"/>
                <a:ea typeface="+mn-ea"/>
                <a:cs typeface="+mn-cs"/>
              </a:rPr>
              <a:t>C0-Sponsors</a:t>
            </a:r>
            <a:r>
              <a:rPr lang="en-US" sz="1100" kern="1200" dirty="0">
                <a:solidFill>
                  <a:schemeClr val="tx1"/>
                </a:solidFill>
                <a:effectLst/>
                <a:latin typeface="Arial Narrow" panose="020B0606020202030204" pitchFamily="34" charset="0"/>
                <a:ea typeface="+mn-ea"/>
                <a:cs typeface="+mn-cs"/>
              </a:rPr>
              <a:t>: ONC OST, FHA, IPO DOD 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Narrow" panose="020B0606020202030204" pitchFamily="34" charset="0"/>
                <a:ea typeface="+mn-ea"/>
                <a:cs typeface="+mn-cs"/>
              </a:rPr>
              <a:t>This Health Interoperability and Exchange Alliance (HIEA) Technical Forum on “Information Modeling: Foundation to Semantic Interoperability” event was a key component of a mix of collaborative activities.  This event had key stakeholders coming together under the facilitation of the DoD/VA IPO ONC Liaison, Nona Hall, BSN, MA who on behalf of the co-sponsors and through the support of the IPO's HIEA Technical Forum showcased this</a:t>
            </a:r>
            <a:r>
              <a:rPr lang="en-US" sz="1100" kern="1200" baseline="0" dirty="0">
                <a:solidFill>
                  <a:schemeClr val="tx1"/>
                </a:solidFill>
                <a:effectLst/>
                <a:latin typeface="Arial Narrow" panose="020B0606020202030204" pitchFamily="34" charset="0"/>
                <a:ea typeface="+mn-ea"/>
                <a:cs typeface="+mn-cs"/>
              </a:rPr>
              <a:t> initiative</a:t>
            </a:r>
            <a:r>
              <a:rPr lang="en-US" sz="1100" kern="1200" dirty="0">
                <a:solidFill>
                  <a:schemeClr val="tx1"/>
                </a:solidFill>
                <a:effectLst/>
                <a:latin typeface="Arial Narrow" panose="020B0606020202030204" pitchFamily="34" charset="0"/>
                <a:ea typeface="+mn-ea"/>
                <a:cs typeface="+mn-cs"/>
              </a:rPr>
              <a:t> and results to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Narrow" panose="020B0606020202030204" pitchFamily="34" charset="0"/>
                <a:ea typeface="+mn-ea"/>
                <a:cs typeface="+mn-cs"/>
              </a:rPr>
              <a:t>As we go forward, there is logic to stay connected no matter what current and immediate task we are attending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Narrow" panose="020B0606020202030204" pitchFamily="34" charset="0"/>
              </a:rPr>
              <a:t>2016-09-07</a:t>
            </a:r>
            <a:r>
              <a:rPr lang="en-US" sz="1100" dirty="0">
                <a:latin typeface="Arial Narrow" panose="020B0606020202030204" pitchFamily="34" charset="0"/>
              </a:rPr>
              <a:t> FHA “CIMI-FHIM-SOLOR-CQF Integration” Report PPT-Brief to FHA Federal Partners</a:t>
            </a:r>
          </a:p>
          <a:p>
            <a:r>
              <a:rPr lang="en-US" sz="1100" b="1" dirty="0">
                <a:latin typeface="Arial Narrow" panose="020B0606020202030204" pitchFamily="34" charset="0"/>
              </a:rPr>
              <a:t>2016-09-15</a:t>
            </a:r>
            <a:r>
              <a:rPr lang="en-US" sz="1100" dirty="0">
                <a:latin typeface="Arial Narrow" panose="020B0606020202030204" pitchFamily="34" charset="0"/>
              </a:rPr>
              <a:t> “CIMI-FHIM-SOLOR-CQF Integration” Final Report</a:t>
            </a:r>
          </a:p>
          <a:p>
            <a:r>
              <a:rPr lang="en-US" sz="1100" b="1" dirty="0">
                <a:latin typeface="Arial Narrow" panose="020B0606020202030204" pitchFamily="34" charset="0"/>
              </a:rPr>
              <a:t>2016-09-17</a:t>
            </a:r>
            <a:r>
              <a:rPr lang="en-US" sz="1100" dirty="0">
                <a:latin typeface="Arial Narrow" panose="020B0606020202030204" pitchFamily="34" charset="0"/>
              </a:rPr>
              <a:t> HL7 Meeting in Baltimore, 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Narrow" panose="020B0606020202030204" pitchFamily="34" charset="0"/>
              </a:rPr>
              <a:t>“CIMI-FHIM-SOLOR-CQF Integration” Report PPT-Brief at HL7</a:t>
            </a:r>
          </a:p>
          <a:p>
            <a:pPr marL="171450" indent="-171450">
              <a:buFont typeface="Arial" panose="020B0604020202020204" pitchFamily="34" charset="0"/>
              <a:buChar char="•"/>
            </a:pPr>
            <a:r>
              <a:rPr lang="en-US" sz="1100" dirty="0">
                <a:latin typeface="Arial Narrow" panose="020B0606020202030204" pitchFamily="34" charset="0"/>
              </a:rPr>
              <a:t>HL7 FY2017 “CIMI-FHIM-SOLOR-CQF Integration” Project Scope Statement (PSS) vetted at HL7</a:t>
            </a:r>
          </a:p>
          <a:p>
            <a:pPr marL="0" indent="0">
              <a:buFont typeface="Arial" panose="020B0604020202020204" pitchFamily="34" charset="0"/>
              <a:buNone/>
            </a:pPr>
            <a:r>
              <a:rPr lang="en-US" sz="1100" b="1" dirty="0">
                <a:latin typeface="Arial Narrow" panose="020B0606020202030204" pitchFamily="34" charset="0"/>
              </a:rPr>
              <a:t>2017-2018</a:t>
            </a:r>
            <a:r>
              <a:rPr lang="en-US" sz="1100" dirty="0">
                <a:latin typeface="Arial Narrow" panose="020B0606020202030204" pitchFamily="34" charset="0"/>
              </a:rPr>
              <a:t> FHIM-CIMI Harmonization and refresh of domain models and terminology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Narrow" panose="020B0606020202030204" pitchFamily="34" charset="0"/>
                <a:ea typeface="+mn-ea"/>
                <a:cs typeface="+mn-cs"/>
              </a:rPr>
              <a:t>"</a:t>
            </a:r>
            <a:r>
              <a:rPr lang="en-US" sz="1100" i="1" kern="1200" dirty="0">
                <a:solidFill>
                  <a:schemeClr val="tx1"/>
                </a:solidFill>
                <a:effectLst/>
                <a:latin typeface="Arial Narrow" panose="020B0606020202030204" pitchFamily="34" charset="0"/>
                <a:ea typeface="+mn-ea"/>
                <a:cs typeface="+mn-cs"/>
              </a:rPr>
              <a:t>Healthcare IT Computable-Interoperability Strategy --- Methodology to manage data-quality risk by standardizing data In accordance with 21st Century Cures Act, TEFCA and USCDI</a:t>
            </a:r>
            <a:r>
              <a:rPr lang="en-US" sz="1100" kern="1200" dirty="0">
                <a:solidFill>
                  <a:schemeClr val="tx1"/>
                </a:solidFill>
                <a:effectLst/>
                <a:latin typeface="Arial Narrow" panose="020B0606020202030204" pitchFamily="34" charset="0"/>
                <a:ea typeface="+mn-ea"/>
                <a:cs typeface="+mn-cs"/>
              </a:rPr>
              <a:t>", HL7 Newsletter, May 2018, P16-18,  </a:t>
            </a:r>
            <a:r>
              <a:rPr lang="en-US" sz="1100" kern="1200" dirty="0">
                <a:solidFill>
                  <a:schemeClr val="tx1"/>
                </a:solidFill>
                <a:effectLst/>
                <a:latin typeface="Arial Narrow" panose="020B0606020202030204" pitchFamily="34" charset="0"/>
                <a:ea typeface="+mn-ea"/>
                <a:cs typeface="+mn-cs"/>
                <a:hlinkClick r:id="rId3"/>
              </a:rPr>
              <a:t>http://www.hl7.org/documentcenter/public/newsletters/HL7_NEWS_20180523.pdf</a:t>
            </a:r>
            <a:r>
              <a:rPr lang="en-US" sz="1100" kern="1200" dirty="0">
                <a:solidFill>
                  <a:schemeClr val="tx1"/>
                </a:solidFill>
                <a:effectLst/>
                <a:latin typeface="Arial Narrow" panose="020B0606020202030204" pitchFamily="34" charset="0"/>
                <a:ea typeface="+mn-ea"/>
                <a:cs typeface="+mn-cs"/>
              </a:rPr>
              <a:t>. The May 2018 article discussed HL7 supporting the Common Data Interoperability (</a:t>
            </a:r>
            <a:r>
              <a:rPr lang="en-US" sz="1100" b="1" kern="1200" dirty="0">
                <a:solidFill>
                  <a:schemeClr val="tx1"/>
                </a:solidFill>
                <a:effectLst/>
                <a:latin typeface="Arial Narrow" panose="020B0606020202030204" pitchFamily="34" charset="0"/>
                <a:ea typeface="+mn-ea"/>
                <a:cs typeface="+mn-cs"/>
              </a:rPr>
              <a:t>USCDI</a:t>
            </a:r>
            <a:r>
              <a:rPr lang="en-US" sz="1100" kern="1200" dirty="0">
                <a:solidFill>
                  <a:schemeClr val="tx1"/>
                </a:solidFill>
                <a:effectLst/>
                <a:latin typeface="Arial Narrow" panose="020B0606020202030204" pitchFamily="34" charset="0"/>
                <a:ea typeface="+mn-ea"/>
                <a:cs typeface="+mn-cs"/>
              </a:rPr>
              <a:t>) agenda  across US Office of the National Coordinator (</a:t>
            </a:r>
            <a:r>
              <a:rPr lang="en-US" sz="1100" b="1" kern="1200" dirty="0">
                <a:solidFill>
                  <a:schemeClr val="tx1"/>
                </a:solidFill>
                <a:effectLst/>
                <a:latin typeface="Arial Narrow" panose="020B0606020202030204" pitchFamily="34" charset="0"/>
                <a:ea typeface="+mn-ea"/>
                <a:cs typeface="+mn-cs"/>
              </a:rPr>
              <a:t>ONC</a:t>
            </a:r>
            <a:r>
              <a:rPr lang="en-US" sz="1100" kern="1200" dirty="0">
                <a:solidFill>
                  <a:schemeClr val="tx1"/>
                </a:solidFill>
                <a:effectLst/>
                <a:latin typeface="Arial Narrow" panose="020B0606020202030204" pitchFamily="34" charset="0"/>
                <a:ea typeface="+mn-ea"/>
                <a:cs typeface="+mn-cs"/>
              </a:rPr>
              <a:t>) Trusted Exchange  Framework Common  Agreement (</a:t>
            </a:r>
            <a:r>
              <a:rPr lang="en-US" sz="1100" b="1" kern="1200" dirty="0">
                <a:solidFill>
                  <a:schemeClr val="tx1"/>
                </a:solidFill>
                <a:effectLst/>
                <a:latin typeface="Arial Narrow" panose="020B0606020202030204" pitchFamily="34" charset="0"/>
                <a:ea typeface="+mn-ea"/>
                <a:cs typeface="+mn-cs"/>
              </a:rPr>
              <a:t>TEFCA</a:t>
            </a:r>
            <a:r>
              <a:rPr lang="en-US" sz="1100" kern="1200" dirty="0">
                <a:solidFill>
                  <a:schemeClr val="tx1"/>
                </a:solidFill>
                <a:effectLst/>
                <a:latin typeface="Arial Narrow" panose="020B0606020202030204" pitchFamily="34" charset="0"/>
                <a:ea typeface="+mn-ea"/>
                <a:cs typeface="+mn-cs"/>
              </a:rPr>
              <a:t>) among Qualified Health Information Networks  (</a:t>
            </a:r>
            <a:r>
              <a:rPr lang="en-US" sz="1100" b="1" kern="1200" dirty="0">
                <a:solidFill>
                  <a:schemeClr val="tx1"/>
                </a:solidFill>
                <a:effectLst/>
                <a:latin typeface="Arial Narrow" panose="020B0606020202030204" pitchFamily="34" charset="0"/>
                <a:ea typeface="+mn-ea"/>
                <a:cs typeface="+mn-cs"/>
              </a:rPr>
              <a:t>QHINs</a:t>
            </a:r>
            <a:r>
              <a:rPr lang="en-US" sz="1100" kern="1200" dirty="0">
                <a:solidFill>
                  <a:schemeClr val="tx1"/>
                </a:solidFill>
                <a:effectLst/>
                <a:latin typeface="Arial Narrow" panose="020B0606020202030204" pitchFamily="34" charset="0"/>
                <a:ea typeface="+mn-ea"/>
                <a:cs typeface="+mn-cs"/>
              </a:rPr>
              <a:t>) managed by a Recognized Coordinating Entity (</a:t>
            </a:r>
            <a:r>
              <a:rPr lang="en-US" sz="1100" b="1" kern="1200" dirty="0">
                <a:solidFill>
                  <a:schemeClr val="tx1"/>
                </a:solidFill>
                <a:effectLst/>
                <a:latin typeface="Arial Narrow" panose="020B0606020202030204" pitchFamily="34" charset="0"/>
                <a:ea typeface="+mn-ea"/>
                <a:cs typeface="+mn-cs"/>
              </a:rPr>
              <a:t>RCE</a:t>
            </a:r>
            <a:r>
              <a:rPr lang="en-US" sz="1100" kern="1200" dirty="0">
                <a:solidFill>
                  <a:schemeClr val="tx1"/>
                </a:solidFill>
                <a:effectLst/>
                <a:latin typeface="Arial Narrow" panose="020B0606020202030204" pitchFamily="34" charset="0"/>
                <a:ea typeface="+mn-ea"/>
                <a:cs typeface="+mn-cs"/>
              </a:rPr>
              <a:t>). </a:t>
            </a:r>
          </a:p>
        </p:txBody>
      </p:sp>
      <p:sp>
        <p:nvSpPr>
          <p:cNvPr id="4" name="Slide Number Placeholder 3"/>
          <p:cNvSpPr>
            <a:spLocks noGrp="1"/>
          </p:cNvSpPr>
          <p:nvPr>
            <p:ph type="sldNum" sz="quarter" idx="10"/>
          </p:nvPr>
        </p:nvSpPr>
        <p:spPr/>
        <p:txBody>
          <a:bodyPr/>
          <a:lstStyle/>
          <a:p>
            <a:fld id="{C4C54939-C608-486A-BE30-E8A8CF819837}" type="slidenum">
              <a:rPr lang="en-US" smtClean="0"/>
              <a:t>1</a:t>
            </a:fld>
            <a:endParaRPr lang="en-US" dirty="0"/>
          </a:p>
        </p:txBody>
      </p:sp>
    </p:spTree>
    <p:extLst>
      <p:ext uri="{BB962C8B-B14F-4D97-AF65-F5344CB8AC3E}">
        <p14:creationId xmlns:p14="http://schemas.microsoft.com/office/powerpoint/2010/main" val="32591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b="1" kern="1200" dirty="0">
                <a:solidFill>
                  <a:schemeClr val="tx1"/>
                </a:solidFill>
                <a:effectLst/>
                <a:latin typeface="Arial Narrow" panose="020B0606020202030204" pitchFamily="34" charset="0"/>
                <a:ea typeface="+mn-ea"/>
                <a:cs typeface="+mn-cs"/>
              </a:rPr>
              <a:t>Postscript (Architectural Perspective)</a:t>
            </a:r>
            <a:endParaRPr lang="en-US" sz="1100" kern="1200" dirty="0">
              <a:solidFill>
                <a:schemeClr val="tx1"/>
              </a:solidFill>
              <a:effectLst/>
              <a:latin typeface="Arial Narrow" panose="020B0606020202030204" pitchFamily="34" charset="0"/>
              <a:ea typeface="+mn-ea"/>
              <a:cs typeface="+mn-cs"/>
            </a:endParaRPr>
          </a:p>
          <a:p>
            <a:pPr algn="ctr"/>
            <a:r>
              <a:rPr lang="en-US" sz="1100" kern="1200" dirty="0">
                <a:solidFill>
                  <a:schemeClr val="tx1"/>
                </a:solidFill>
                <a:effectLst/>
                <a:latin typeface="Arial Narrow" panose="020B0606020202030204" pitchFamily="34" charset="0"/>
                <a:ea typeface="+mn-ea"/>
                <a:cs typeface="+mn-cs"/>
              </a:rPr>
              <a:t>For Healthcare Ontology Cats</a:t>
            </a:r>
          </a:p>
          <a:p>
            <a:pPr algn="ctr"/>
            <a:r>
              <a:rPr lang="en-US" sz="1100" b="1" kern="1200" dirty="0">
                <a:solidFill>
                  <a:schemeClr val="tx1"/>
                </a:solidFill>
                <a:effectLst/>
                <a:latin typeface="Arial Narrow" panose="020B0606020202030204" pitchFamily="34" charset="0"/>
                <a:ea typeface="+mn-ea"/>
                <a:cs typeface="+mn-cs"/>
              </a:rPr>
              <a:t>SOLOR "Separation of Concerns" Interoperability Specification Stack</a:t>
            </a:r>
            <a:endParaRPr lang="en-US" sz="1100" kern="1200" dirty="0">
              <a:solidFill>
                <a:schemeClr val="tx1"/>
              </a:solidFill>
              <a:effectLst/>
              <a:latin typeface="Arial Narrow" panose="020B0606020202030204" pitchFamily="34" charset="0"/>
              <a:ea typeface="+mn-ea"/>
              <a:cs typeface="+mn-cs"/>
            </a:endParaRP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Configuration Management (CM)</a:t>
            </a:r>
            <a:r>
              <a:rPr lang="en-US" sz="1100" b="0" i="0" kern="1200" dirty="0">
                <a:solidFill>
                  <a:schemeClr val="tx1"/>
                </a:solidFill>
                <a:effectLst/>
                <a:latin typeface="Arial Narrow" panose="020B0606020202030204" pitchFamily="34" charset="0"/>
                <a:ea typeface="+mn-ea"/>
                <a:cs typeface="+mn-cs"/>
              </a:rPr>
              <a:t>: Version, Object ID, STAMP (status, time, author, module, and path), etc. </a:t>
            </a: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SOLOR Language and Dialect</a:t>
            </a:r>
            <a:r>
              <a:rPr lang="en-US" sz="1100" b="0" i="0" kern="1200" dirty="0">
                <a:solidFill>
                  <a:schemeClr val="tx1"/>
                </a:solidFill>
                <a:effectLst/>
                <a:latin typeface="Arial Narrow" panose="020B0606020202030204" pitchFamily="34" charset="0"/>
                <a:ea typeface="+mn-ea"/>
                <a:cs typeface="+mn-cs"/>
              </a:rPr>
              <a:t>: assignment of language and dialect information to an identified object.</a:t>
            </a: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SOLOR Logical Definition</a:t>
            </a:r>
            <a:r>
              <a:rPr lang="en-US" sz="1100" b="0" i="0" kern="1200" dirty="0">
                <a:solidFill>
                  <a:schemeClr val="tx1"/>
                </a:solidFill>
                <a:effectLst/>
                <a:latin typeface="Arial Narrow" panose="020B0606020202030204" pitchFamily="34" charset="0"/>
                <a:ea typeface="+mn-ea"/>
                <a:cs typeface="+mn-cs"/>
              </a:rPr>
              <a:t>: OWL EL++ with concrete domains, e.g., properties like weight, name, or age, having concrete values such as integers or strings, with built-in predicates, such as ≤ or =.</a:t>
            </a: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Assertional Knowledge</a:t>
            </a:r>
            <a:r>
              <a:rPr lang="en-US" sz="1100" b="0" i="0" kern="1200" dirty="0">
                <a:solidFill>
                  <a:schemeClr val="tx1"/>
                </a:solidFill>
                <a:effectLst/>
                <a:latin typeface="Arial Narrow" panose="020B0606020202030204" pitchFamily="34" charset="0"/>
                <a:ea typeface="+mn-ea"/>
                <a:cs typeface="+mn-cs"/>
              </a:rPr>
              <a:t> that does not depend on a statement model. Layer 4 enables a sharable knowledge base built on a common layer </a:t>
            </a:r>
            <a:r>
              <a:rPr lang="en-US" sz="1100" b="1" i="0" u="sng" kern="1200" dirty="0">
                <a:solidFill>
                  <a:schemeClr val="tx1"/>
                </a:solidFill>
                <a:effectLst/>
                <a:latin typeface="Arial Narrow" panose="020B0606020202030204" pitchFamily="34" charset="0"/>
                <a:ea typeface="+mn-ea"/>
                <a:cs typeface="+mn-cs"/>
              </a:rPr>
              <a:t>2-3</a:t>
            </a:r>
            <a:r>
              <a:rPr lang="en-US" sz="1100" b="0" i="0" kern="1200" dirty="0">
                <a:solidFill>
                  <a:schemeClr val="tx1"/>
                </a:solidFill>
                <a:effectLst/>
                <a:latin typeface="Arial Narrow" panose="020B0606020202030204" pitchFamily="34" charset="0"/>
                <a:ea typeface="+mn-ea"/>
                <a:cs typeface="+mn-cs"/>
              </a:rPr>
              <a:t> language and logic. </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An example might be "</a:t>
            </a:r>
            <a:r>
              <a:rPr lang="en-US" sz="1100" b="0" i="1" kern="1200" dirty="0">
                <a:solidFill>
                  <a:schemeClr val="tx1"/>
                </a:solidFill>
                <a:effectLst/>
                <a:latin typeface="Arial Narrow" panose="020B0606020202030204" pitchFamily="34" charset="0"/>
                <a:ea typeface="+mn-ea"/>
                <a:cs typeface="+mn-cs"/>
              </a:rPr>
              <a:t>aspirin may be used to treat headache</a:t>
            </a:r>
            <a:r>
              <a:rPr lang="en-US" sz="1100" b="0" i="0" kern="1200" dirty="0">
                <a:solidFill>
                  <a:schemeClr val="tx1"/>
                </a:solidFill>
                <a:effectLst/>
                <a:latin typeface="Arial Narrow" panose="020B0606020202030204" pitchFamily="34" charset="0"/>
                <a:ea typeface="+mn-ea"/>
                <a:cs typeface="+mn-cs"/>
              </a:rPr>
              <a:t>". </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EHR examples might include patient defined problems or clinician defined diagnoses. </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Value and code sets, CQMs are a kinds of assertional knowledge, which also live in level 4.</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CCDS-USCDI, DEL, CDM, CDE live here too. </a:t>
            </a: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Observational Knowledge</a:t>
            </a:r>
            <a:r>
              <a:rPr lang="en-US" sz="1100" b="0" i="0" kern="1200" dirty="0">
                <a:solidFill>
                  <a:schemeClr val="tx1"/>
                </a:solidFill>
                <a:effectLst/>
                <a:latin typeface="Arial Narrow" panose="020B0606020202030204" pitchFamily="34" charset="0"/>
                <a:ea typeface="+mn-ea"/>
                <a:cs typeface="+mn-cs"/>
              </a:rPr>
              <a:t> Statement Model (FHIM Domain Models, CIMI Detailed Clinical Models, FHIR Structure Definitions etc.), based on assessments and evaluations represented as V2, C-CDA or FHIR pre-coordinated Clinical (observation) Input form, which </a:t>
            </a:r>
            <a:r>
              <a:rPr lang="en-US" sz="1100" b="0" i="0" u="sng" kern="1200" dirty="0">
                <a:solidFill>
                  <a:schemeClr val="tx1"/>
                </a:solidFill>
                <a:effectLst/>
                <a:latin typeface="Arial Narrow" panose="020B0606020202030204" pitchFamily="34" charset="0"/>
                <a:ea typeface="+mn-ea"/>
                <a:cs typeface="+mn-cs"/>
              </a:rPr>
              <a:t>should be</a:t>
            </a:r>
            <a:r>
              <a:rPr lang="en-US" sz="1100" b="0" i="0" kern="1200" dirty="0">
                <a:solidFill>
                  <a:schemeClr val="tx1"/>
                </a:solidFill>
                <a:effectLst/>
                <a:latin typeface="Arial Narrow" panose="020B0606020202030204" pitchFamily="34" charset="0"/>
                <a:ea typeface="+mn-ea"/>
                <a:cs typeface="+mn-cs"/>
              </a:rPr>
              <a:t> bi-directionally mapped to layer </a:t>
            </a:r>
            <a:r>
              <a:rPr lang="en-US" sz="1100" b="1" i="0" u="sng" kern="1200" dirty="0">
                <a:solidFill>
                  <a:schemeClr val="tx1"/>
                </a:solidFill>
                <a:effectLst/>
                <a:latin typeface="Arial Narrow" panose="020B0606020202030204" pitchFamily="34" charset="0"/>
                <a:ea typeface="+mn-ea"/>
                <a:cs typeface="+mn-cs"/>
              </a:rPr>
              <a:t>2-3</a:t>
            </a:r>
            <a:r>
              <a:rPr lang="en-US" sz="1100" b="0" i="0" kern="1200" dirty="0">
                <a:solidFill>
                  <a:schemeClr val="tx1"/>
                </a:solidFill>
                <a:effectLst/>
                <a:latin typeface="Arial Narrow" panose="020B0606020202030204" pitchFamily="34" charset="0"/>
                <a:ea typeface="+mn-ea"/>
                <a:cs typeface="+mn-cs"/>
              </a:rPr>
              <a:t> post-coordinated Request-for and Performance-of Action Analysis Normal Form (ANF), to improve data quality, analytics and reasoning. </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Descriptive logic of SOLOR concepts in an ANF schema is a DCM duality</a:t>
            </a:r>
          </a:p>
          <a:p>
            <a:pPr marL="1085850" lvl="2"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e.g., DCMs, KNARTS, CQMs in ANF are statement models.</a:t>
            </a:r>
          </a:p>
          <a:p>
            <a:pPr marL="628650" lvl="1" indent="-171450" rtl="0" fontAlgn="ctr">
              <a:buFont typeface="Arial" panose="020B0604020202020204" pitchFamily="34" charset="0"/>
              <a:buChar char="•"/>
            </a:pPr>
            <a:r>
              <a:rPr lang="en-US" sz="1100" b="0" i="0" kern="1200" dirty="0">
                <a:solidFill>
                  <a:schemeClr val="tx1"/>
                </a:solidFill>
                <a:effectLst/>
                <a:latin typeface="Arial Narrow" panose="020B0606020202030204" pitchFamily="34" charset="0"/>
                <a:ea typeface="+mn-ea"/>
                <a:cs typeface="+mn-cs"/>
              </a:rPr>
              <a:t>Use-case scenarios (EHR-S FM tasks mapped to FHIM) can be represented as an ANF sequence. </a:t>
            </a:r>
          </a:p>
          <a:p>
            <a:pPr marL="228600" indent="-228600" rtl="0" fontAlgn="ctr">
              <a:buFont typeface="+mj-lt"/>
              <a:buAutoNum type="arabicPeriod"/>
            </a:pPr>
            <a:r>
              <a:rPr lang="en-US" sz="1100" b="0" i="0" u="sng" kern="1200" dirty="0">
                <a:solidFill>
                  <a:schemeClr val="tx1"/>
                </a:solidFill>
                <a:effectLst/>
                <a:latin typeface="Arial Narrow" panose="020B0606020202030204" pitchFamily="34" charset="0"/>
                <a:ea typeface="+mn-ea"/>
                <a:cs typeface="+mn-cs"/>
              </a:rPr>
              <a:t>Procedural knowledge</a:t>
            </a:r>
            <a:r>
              <a:rPr lang="en-US" sz="1100" b="0" i="0" kern="1200" dirty="0">
                <a:solidFill>
                  <a:schemeClr val="tx1"/>
                </a:solidFill>
                <a:effectLst/>
                <a:latin typeface="Arial Narrow" panose="020B0606020202030204" pitchFamily="34" charset="0"/>
                <a:ea typeface="+mn-ea"/>
                <a:cs typeface="+mn-cs"/>
              </a:rPr>
              <a:t> software scripts, APIs and components, such as IF statement indicates chief complaint of condition, THEN search assertional knowledge for treatments (e.g., medications) that treat condition, and present to user. KNARTs can live here and depend on lower layers. Layer 6 is where reusable knowledge representation and problem-solving methodologies can live (episodic skeletal plan refinement), e.g., assertions with associated observations.  </a:t>
            </a:r>
          </a:p>
          <a:p>
            <a:r>
              <a:rPr lang="en-US" sz="1100" kern="1200" dirty="0">
                <a:solidFill>
                  <a:schemeClr val="tx1"/>
                </a:solidFill>
                <a:effectLst/>
                <a:latin typeface="Arial Narrow" panose="020B0606020202030204" pitchFamily="34" charset="0"/>
                <a:ea typeface="+mn-ea"/>
                <a:cs typeface="+mn-cs"/>
              </a:rPr>
              <a:t> </a:t>
            </a:r>
          </a:p>
          <a:p>
            <a:r>
              <a:rPr lang="en-US" sz="1100" i="1" kern="1200" dirty="0">
                <a:solidFill>
                  <a:schemeClr val="tx1"/>
                </a:solidFill>
                <a:effectLst/>
                <a:latin typeface="Arial Narrow" panose="020B0606020202030204" pitchFamily="34" charset="0"/>
                <a:ea typeface="+mn-ea"/>
                <a:cs typeface="+mn-cs"/>
              </a:rPr>
              <a:t>The engineering </a:t>
            </a:r>
            <a:r>
              <a:rPr lang="en-US" sz="1100" i="1" u="sng" kern="1200" dirty="0">
                <a:solidFill>
                  <a:schemeClr val="tx1"/>
                </a:solidFill>
                <a:effectLst/>
                <a:latin typeface="Arial Narrow" panose="020B0606020202030204" pitchFamily="34" charset="0"/>
                <a:ea typeface="+mn-ea"/>
                <a:cs typeface="+mn-cs"/>
              </a:rPr>
              <a:t>challenge</a:t>
            </a:r>
            <a:r>
              <a:rPr lang="en-US" sz="1100" i="1" kern="1200" dirty="0">
                <a:solidFill>
                  <a:schemeClr val="tx1"/>
                </a:solidFill>
                <a:effectLst/>
                <a:latin typeface="Arial Narrow" panose="020B0606020202030204" pitchFamily="34" charset="0"/>
                <a:ea typeface="+mn-ea"/>
                <a:cs typeface="+mn-cs"/>
              </a:rPr>
              <a:t> is to efficiently and deterministically separate the layered concerns. </a:t>
            </a:r>
            <a:endParaRPr lang="en-US" sz="1100" kern="1200" dirty="0">
              <a:solidFill>
                <a:schemeClr val="tx1"/>
              </a:solidFill>
              <a:effectLst/>
              <a:latin typeface="Arial Narrow" panose="020B0606020202030204" pitchFamily="34" charset="0"/>
              <a:ea typeface="+mn-ea"/>
              <a:cs typeface="+mn-cs"/>
            </a:endParaRP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The Fig 1 methodology can incorporate the CIMI-SOLOR Separation of Concerns Principle expressed within Fig 3 HL7 SAIF ECCF. The ECCF cleanly separates responsibility between a CIMI statement model and a SOLOR encoded terminology for concerns such as encoded action, subject of information (aka Evaluations), and measurement (aka Assessment). SOLOR normalizes and standardizes layers' </a:t>
            </a:r>
            <a:r>
              <a:rPr lang="en-US" sz="1100" b="1" u="sng" kern="1200" dirty="0">
                <a:solidFill>
                  <a:schemeClr val="tx1"/>
                </a:solidFill>
                <a:effectLst/>
                <a:latin typeface="Arial Narrow" panose="020B0606020202030204" pitchFamily="34" charset="0"/>
                <a:ea typeface="+mn-ea"/>
                <a:cs typeface="+mn-cs"/>
              </a:rPr>
              <a:t>2-3</a:t>
            </a:r>
            <a:r>
              <a:rPr lang="en-US" sz="1100" kern="1200" dirty="0">
                <a:solidFill>
                  <a:schemeClr val="tx1"/>
                </a:solidFill>
                <a:effectLst/>
                <a:latin typeface="Arial Narrow" panose="020B0606020202030204" pitchFamily="34" charset="0"/>
                <a:ea typeface="+mn-ea"/>
                <a:cs typeface="+mn-cs"/>
              </a:rPr>
              <a:t> (below) content language, dialect and logical definitions, with a reusable knowledge representation foundation aka SNOMED extension with SNOMED, LOINC, etc. configured into an Analysis Normal Form (ANF) suitable for knowledge based systems. </a:t>
            </a:r>
          </a:p>
          <a:p>
            <a:r>
              <a:rPr lang="en-US" sz="1100" kern="1200" dirty="0">
                <a:solidFill>
                  <a:schemeClr val="tx1"/>
                </a:solidFill>
                <a:effectLst/>
                <a:latin typeface="Arial Narrow" panose="020B0606020202030204" pitchFamily="34" charset="0"/>
                <a:ea typeface="+mn-ea"/>
                <a:cs typeface="+mn-cs"/>
              </a:rPr>
              <a:t> </a:t>
            </a:r>
          </a:p>
          <a:p>
            <a:r>
              <a:rPr lang="en-US" sz="1100" i="1" kern="1200" dirty="0">
                <a:solidFill>
                  <a:schemeClr val="tx1"/>
                </a:solidFill>
                <a:effectLst/>
                <a:latin typeface="Arial Narrow" panose="020B0606020202030204" pitchFamily="34" charset="0"/>
                <a:ea typeface="+mn-ea"/>
                <a:cs typeface="+mn-cs"/>
              </a:rPr>
              <a:t>To help separate the layered concerns</a:t>
            </a:r>
            <a:r>
              <a:rPr lang="en-US" sz="1100" kern="1200" dirty="0">
                <a:solidFill>
                  <a:schemeClr val="tx1"/>
                </a:solidFill>
                <a:effectLst/>
                <a:latin typeface="Arial Narrow" panose="020B0606020202030204" pitchFamily="34" charset="0"/>
                <a:ea typeface="+mn-ea"/>
                <a:cs typeface="+mn-cs"/>
              </a:rPr>
              <a:t>, project architectural documentation can be organized into a Fig 3 HL7 SAIF reference model for open distributed processing called Enterprise Compliance and Conformance Framework (</a:t>
            </a:r>
            <a:r>
              <a:rPr lang="en-US" sz="1100" b="1" kern="1200" dirty="0">
                <a:solidFill>
                  <a:schemeClr val="tx1"/>
                </a:solidFill>
                <a:effectLst/>
                <a:latin typeface="Arial Narrow" panose="020B0606020202030204" pitchFamily="34" charset="0"/>
                <a:ea typeface="+mn-ea"/>
                <a:cs typeface="+mn-cs"/>
              </a:rPr>
              <a:t>ECCF</a:t>
            </a:r>
            <a:r>
              <a:rPr lang="en-US" sz="1100" kern="1200" dirty="0">
                <a:solidFill>
                  <a:schemeClr val="tx1"/>
                </a:solidFill>
                <a:effectLst/>
                <a:latin typeface="Arial Narrow" panose="020B0606020202030204" pitchFamily="34" charset="0"/>
                <a:ea typeface="+mn-ea"/>
                <a:cs typeface="+mn-cs"/>
              </a:rPr>
              <a:t>) used for the specification and test of components within federated network platforms; where, the ECCF can be a TEFCA RCE QHIN interoperability test-and-certification architecture.</a:t>
            </a:r>
          </a:p>
          <a:p>
            <a:pPr marL="171450" indent="-171450">
              <a:buFont typeface="Arial" panose="020B0604020202020204" pitchFamily="34" charset="0"/>
              <a:buChar char="•"/>
            </a:pP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4C54939-C608-486A-BE30-E8A8CF819837}" type="slidenum">
              <a:rPr lang="en-US" smtClean="0"/>
              <a:t>14</a:t>
            </a:fld>
            <a:endParaRPr lang="en-US" dirty="0"/>
          </a:p>
        </p:txBody>
      </p:sp>
    </p:spTree>
    <p:extLst>
      <p:ext uri="{BB962C8B-B14F-4D97-AF65-F5344CB8AC3E}">
        <p14:creationId xmlns:p14="http://schemas.microsoft.com/office/powerpoint/2010/main" val="249072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15</a:t>
            </a:fld>
            <a:endParaRPr lang="en-US" dirty="0"/>
          </a:p>
        </p:txBody>
      </p:sp>
    </p:spTree>
    <p:extLst>
      <p:ext uri="{BB962C8B-B14F-4D97-AF65-F5344CB8AC3E}">
        <p14:creationId xmlns:p14="http://schemas.microsoft.com/office/powerpoint/2010/main" val="258538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clinical goal</a:t>
            </a:r>
            <a:r>
              <a:rPr lang="en-US" sz="1200" kern="1200" dirty="0">
                <a:solidFill>
                  <a:schemeClr val="tx1"/>
                </a:solidFill>
                <a:effectLst/>
                <a:latin typeface="+mn-lt"/>
                <a:ea typeface="+mn-ea"/>
                <a:cs typeface="+mn-cs"/>
              </a:rPr>
              <a:t> is “to help people live the healthiest lives possible.” </a:t>
            </a:r>
            <a:r>
              <a:rPr lang="en-US" sz="1200" b="1" kern="1200" dirty="0">
                <a:solidFill>
                  <a:schemeClr val="tx1"/>
                </a:solidFill>
                <a:effectLst/>
                <a:latin typeface="+mn-lt"/>
                <a:ea typeface="+mn-ea"/>
                <a:cs typeface="+mn-cs"/>
              </a:rPr>
              <a:t>Our technical goal</a:t>
            </a:r>
            <a:r>
              <a:rPr lang="en-US" sz="1200" kern="1200" dirty="0">
                <a:solidFill>
                  <a:schemeClr val="tx1"/>
                </a:solidFill>
                <a:effectLst/>
                <a:latin typeface="+mn-lt"/>
                <a:ea typeface="+mn-ea"/>
                <a:cs typeface="+mn-cs"/>
              </a:rPr>
              <a:t> is to enable “Learning Healthcare Systems” supporting areas such as, but not limited to, Precision Medicine.”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These goals require</a:t>
            </a:r>
            <a:r>
              <a:rPr lang="en-US" sz="1200" kern="1200" dirty="0">
                <a:solidFill>
                  <a:schemeClr val="tx1"/>
                </a:solidFill>
                <a:effectLst/>
                <a:latin typeface="+mn-lt"/>
                <a:ea typeface="+mn-ea"/>
                <a:cs typeface="+mn-cs"/>
              </a:rPr>
              <a:t> data that is computable, usable and interpretable across disparate systems.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Our current-state</a:t>
            </a:r>
            <a:r>
              <a:rPr lang="en-US" sz="1200" kern="1200" dirty="0">
                <a:solidFill>
                  <a:schemeClr val="tx1"/>
                </a:solidFill>
                <a:effectLst/>
                <a:latin typeface="+mn-lt"/>
                <a:ea typeface="+mn-ea"/>
                <a:cs typeface="+mn-cs"/>
              </a:rPr>
              <a:t> is unable to deliver these goals; however, there is a solution.</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IT objective</a:t>
            </a:r>
            <a:r>
              <a:rPr lang="en-US" sz="1200" kern="1200" dirty="0">
                <a:solidFill>
                  <a:schemeClr val="tx1"/>
                </a:solidFill>
                <a:effectLst/>
                <a:latin typeface="+mn-lt"/>
                <a:ea typeface="+mn-ea"/>
                <a:cs typeface="+mn-cs"/>
              </a:rPr>
              <a:t> is to make the appropriate data available when it is needed, where it needed and how it is needed. We plan to integrate existing models, with semantically-consistent computable-data, including provenance data (who, what, when, where, why, how) across different platforms, e.g., population health, Clinical Decision support, EHR patient documentation systems, etc. using tooling to generate various implementation styles, including HL7 Fast Healthcare Interoperable Resources (FHIR). </a:t>
            </a:r>
            <a:endParaRPr lang="en-US" sz="11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Our goal is “To help people live the healthiest lives possible;” where, the foundation of a Learning Healthcare System is accurate, computable, data starting with the integration of CIMI, FHIM, SOLOR, CQF, DAF and other Information Models into a widely used HL7/ISO standard </a:t>
            </a:r>
            <a:r>
              <a:rPr lang="en-US" sz="1200" baseline="30000" dirty="0">
                <a:latin typeface="Arial" panose="020B0604020202020204" pitchFamily="34" charset="0"/>
                <a:cs typeface="Arial" panose="020B0604020202020204" pitchFamily="34" charset="0"/>
              </a:rPr>
              <a:t>[Stan Huff]  </a:t>
            </a:r>
            <a:r>
              <a:rPr lang="en-US" sz="1200" dirty="0">
                <a:latin typeface="Arial" panose="020B0604020202020204" pitchFamily="34" charset="0"/>
                <a:cs typeface="Arial" panose="020B0604020202020204" pitchFamily="34" charset="0"/>
              </a:rPr>
              <a:t>engaging specifically to bolster FHIR Profiles </a:t>
            </a:r>
          </a:p>
          <a:p>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3</a:t>
            </a:fld>
            <a:endParaRPr lang="en-US" dirty="0"/>
          </a:p>
        </p:txBody>
      </p:sp>
    </p:spTree>
    <p:extLst>
      <p:ext uri="{BB962C8B-B14F-4D97-AF65-F5344CB8AC3E}">
        <p14:creationId xmlns:p14="http://schemas.microsoft.com/office/powerpoint/2010/main" val="113149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4</a:t>
            </a:fld>
            <a:endParaRPr lang="en-US" dirty="0"/>
          </a:p>
        </p:txBody>
      </p:sp>
    </p:spTree>
    <p:extLst>
      <p:ext uri="{BB962C8B-B14F-4D97-AF65-F5344CB8AC3E}">
        <p14:creationId xmlns:p14="http://schemas.microsoft.com/office/powerpoint/2010/main" val="274466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5</a:t>
            </a:fld>
            <a:endParaRPr lang="en-US" dirty="0"/>
          </a:p>
        </p:txBody>
      </p:sp>
    </p:spTree>
    <p:extLst>
      <p:ext uri="{BB962C8B-B14F-4D97-AF65-F5344CB8AC3E}">
        <p14:creationId xmlns:p14="http://schemas.microsoft.com/office/powerpoint/2010/main" val="161758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ctr">
              <a:buFont typeface="+mj-lt"/>
              <a:buAutoNum type="arabicPeriod"/>
            </a:pPr>
            <a:r>
              <a:rPr lang="en-US" sz="1200" b="0" i="0" kern="1200" dirty="0">
                <a:solidFill>
                  <a:schemeClr val="tx1"/>
                </a:solidFill>
                <a:effectLst/>
                <a:latin typeface="+mn-lt"/>
                <a:ea typeface="+mn-ea"/>
                <a:cs typeface="+mn-cs"/>
              </a:rPr>
              <a:t>HL7 EHR System Functional Model (EHR-S FM) R2 </a:t>
            </a:r>
            <a:r>
              <a:rPr lang="en-US" sz="1200" b="0" i="0" kern="1200" dirty="0">
                <a:solidFill>
                  <a:schemeClr val="tx1"/>
                </a:solidFill>
                <a:effectLst/>
                <a:latin typeface="+mn-lt"/>
                <a:ea typeface="+mn-ea"/>
                <a:cs typeface="+mn-cs"/>
                <a:hlinkClick r:id="rId3"/>
              </a:rPr>
              <a:t>http://www.hl7.org/implement/standards/product_brief.cfm?product_id=269</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Federal Health Information Model (FHIM) Immunization Domain Model </a:t>
            </a:r>
            <a:r>
              <a:rPr lang="en-US" sz="1200" b="0" i="0" kern="1200" dirty="0">
                <a:solidFill>
                  <a:schemeClr val="tx1"/>
                </a:solidFill>
                <a:effectLst/>
                <a:latin typeface="+mn-lt"/>
                <a:ea typeface="+mn-ea"/>
                <a:cs typeface="+mn-cs"/>
                <a:hlinkClick r:id="rId4"/>
              </a:rPr>
              <a:t>http://www.fhims.org/content/_420A62FD03B64295E8200076-content.html </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Immunization Functional Profile Mapping Spread Sheet </a:t>
            </a:r>
            <a:r>
              <a:rPr lang="en-US" sz="1200" b="0" i="0" kern="1200" dirty="0">
                <a:solidFill>
                  <a:schemeClr val="tx1"/>
                </a:solidFill>
                <a:effectLst/>
                <a:latin typeface="+mn-lt"/>
                <a:ea typeface="+mn-ea"/>
                <a:cs typeface="+mn-cs"/>
                <a:hlinkClick r:id="rId5"/>
              </a:rPr>
              <a:t>http://wiki.hl7.org/index.php?title=EHR_Immunization_Functional_Profile</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Solving the Modeling Dilemma as a Foundation for Interoperability by Berndt </a:t>
            </a:r>
            <a:r>
              <a:rPr lang="en-US" sz="1200" b="0" i="0" kern="1200" dirty="0" err="1">
                <a:solidFill>
                  <a:schemeClr val="tx1"/>
                </a:solidFill>
                <a:effectLst/>
                <a:latin typeface="+mn-lt"/>
                <a:ea typeface="+mn-ea"/>
                <a:cs typeface="+mn-cs"/>
              </a:rPr>
              <a:t>Blobel</a:t>
            </a:r>
            <a:r>
              <a:rPr lang="en-US" sz="1200" b="0" i="0" kern="1200" dirty="0">
                <a:solidFill>
                  <a:schemeClr val="tx1"/>
                </a:solidFill>
                <a:effectLst/>
                <a:latin typeface="+mn-lt"/>
                <a:ea typeface="+mn-ea"/>
                <a:cs typeface="+mn-cs"/>
              </a:rPr>
              <a:t> and Frank Oemig, Intl.  HL7 Interop Conference (IHIC) 2018 in Portsmouth, UK. </a:t>
            </a:r>
            <a:r>
              <a:rPr lang="en-US" sz="1200" b="0" i="0" kern="1200" dirty="0">
                <a:solidFill>
                  <a:schemeClr val="tx1"/>
                </a:solidFill>
                <a:effectLst/>
                <a:latin typeface="+mn-lt"/>
                <a:ea typeface="+mn-ea"/>
                <a:cs typeface="+mn-cs"/>
                <a:hlinkClick r:id="rId6"/>
              </a:rPr>
              <a:t>https://www.ejbi.org/abstract/solving-the-modeling-dilemma-as-a-foundation-for-interoperability-4614.html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CIMI Detailed Clinical Models </a:t>
            </a:r>
            <a:r>
              <a:rPr lang="en-US" sz="1200" b="0" i="0" kern="1200" dirty="0">
                <a:solidFill>
                  <a:schemeClr val="tx1"/>
                </a:solidFill>
                <a:effectLst/>
                <a:latin typeface="+mn-lt"/>
                <a:ea typeface="+mn-ea"/>
                <a:cs typeface="+mn-cs"/>
                <a:hlinkClick r:id="rId7"/>
              </a:rPr>
              <a:t>https://CIMI.HL7.org</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HL7 Knowledge Artefact (KNART) Specification </a:t>
            </a:r>
            <a:r>
              <a:rPr lang="en-US" sz="1200" b="0" i="0" kern="1200" dirty="0">
                <a:solidFill>
                  <a:schemeClr val="tx1"/>
                </a:solidFill>
                <a:effectLst/>
                <a:latin typeface="+mn-lt"/>
                <a:ea typeface="+mn-ea"/>
                <a:cs typeface="+mn-cs"/>
                <a:hlinkClick r:id="rId8"/>
              </a:rPr>
              <a:t>http://wiki.hl7.org/index.php?title=Knowledge_Artifact_Specification</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Immunization Resources </a:t>
            </a:r>
            <a:r>
              <a:rPr lang="en-US" sz="1200" b="0" i="0" kern="1200" dirty="0">
                <a:solidFill>
                  <a:schemeClr val="tx1"/>
                </a:solidFill>
                <a:effectLst/>
                <a:latin typeface="+mn-lt"/>
                <a:ea typeface="+mn-ea"/>
                <a:cs typeface="+mn-cs"/>
                <a:hlinkClick r:id="rId9"/>
              </a:rPr>
              <a:t>https://www.hl7.org/fhir/immunization.html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QI-Core IG </a:t>
            </a:r>
            <a:r>
              <a:rPr lang="en-US" sz="1200" b="0" i="0" kern="1200" dirty="0">
                <a:solidFill>
                  <a:schemeClr val="tx1"/>
                </a:solidFill>
                <a:effectLst/>
                <a:latin typeface="+mn-lt"/>
                <a:ea typeface="+mn-ea"/>
                <a:cs typeface="+mn-cs"/>
                <a:hlinkClick r:id="rId10"/>
              </a:rPr>
              <a:t>http://hl7.org/FHIR/us/qicore/2016Sep/index.html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Clinical Reasoning Module </a:t>
            </a:r>
            <a:r>
              <a:rPr lang="en-US" sz="1200" b="0" i="0" kern="1200" dirty="0">
                <a:solidFill>
                  <a:schemeClr val="tx1"/>
                </a:solidFill>
                <a:effectLst/>
                <a:latin typeface="+mn-lt"/>
                <a:ea typeface="+mn-ea"/>
                <a:cs typeface="+mn-cs"/>
                <a:hlinkClick r:id="rId11"/>
              </a:rPr>
              <a:t>http://www.hl7.org/fhir/clinicalreasoning-module.html</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2"/>
              </a:rPr>
              <a:t>http://wiki.hl7.org/index.php?title=Clinical_Reasoning_Module</a:t>
            </a:r>
            <a:r>
              <a:rPr lang="en-US" sz="1200" b="0" i="0" kern="1200" dirty="0">
                <a:solidFill>
                  <a:schemeClr val="tx1"/>
                </a:solidFill>
                <a:effectLst/>
                <a:latin typeface="+mn-lt"/>
                <a:ea typeface="+mn-ea"/>
                <a:cs typeface="+mn-cs"/>
              </a:rPr>
              <a:t> </a:t>
            </a:r>
          </a:p>
          <a:p>
            <a:pPr marL="228600" indent="-228600" rtl="0" fontAlgn="ctr">
              <a:buFont typeface="+mj-lt"/>
              <a:buAutoNum type="arabicPeriod"/>
            </a:pPr>
            <a:r>
              <a:rPr lang="en-US" sz="1200" b="0" i="0" kern="1200" dirty="0">
                <a:solidFill>
                  <a:schemeClr val="tx1"/>
                </a:solidFill>
                <a:effectLst/>
                <a:latin typeface="+mn-lt"/>
                <a:ea typeface="+mn-ea"/>
                <a:cs typeface="+mn-cs"/>
              </a:rPr>
              <a:t>HL7 May 2018 Newsletter Article </a:t>
            </a:r>
            <a:r>
              <a:rPr lang="en-US" sz="1200" b="0" i="0" kern="1200" dirty="0">
                <a:solidFill>
                  <a:schemeClr val="tx1"/>
                </a:solidFill>
                <a:effectLst/>
                <a:latin typeface="+mn-lt"/>
                <a:ea typeface="+mn-ea"/>
                <a:cs typeface="+mn-cs"/>
                <a:hlinkClick r:id="rId13"/>
              </a:rPr>
              <a:t>http://www.hl7.org/documentcenter/public/newsletters/HL7_NEWS_20180523.pdf</a:t>
            </a:r>
            <a:endParaRPr lang="en-US" sz="1200" b="0"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6</a:t>
            </a:fld>
            <a:endParaRPr lang="en-US" dirty="0"/>
          </a:p>
        </p:txBody>
      </p:sp>
    </p:spTree>
    <p:extLst>
      <p:ext uri="{BB962C8B-B14F-4D97-AF65-F5344CB8AC3E}">
        <p14:creationId xmlns:p14="http://schemas.microsoft.com/office/powerpoint/2010/main" val="244431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10</a:t>
            </a:fld>
            <a:endParaRPr lang="en-US" dirty="0"/>
          </a:p>
        </p:txBody>
      </p:sp>
    </p:spTree>
    <p:extLst>
      <p:ext uri="{BB962C8B-B14F-4D97-AF65-F5344CB8AC3E}">
        <p14:creationId xmlns:p14="http://schemas.microsoft.com/office/powerpoint/2010/main" val="26689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proposed CIMI (FHIM, QUICK, CIMI BMM, SOLOR, EHR-S FM) data-quality strategy operationalizes HL7 lessons learned to simplify and improve HL7 governance, products, processes, and reduce healthcare IT costs. The collaboratively developed RDAM will take time to mature across clinical domains; where, CIMI collaboration and compliance, among workgroups, HTA, UTG and HSPC, can positively influence value (patient safety, care quality, cost) by finding inflection points; where, HL7 products and services efficiently and effectively meet HIT developer and clinical user needs. </a:t>
            </a: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11</a:t>
            </a:fld>
            <a:endParaRPr lang="en-US" dirty="0"/>
          </a:p>
        </p:txBody>
      </p:sp>
    </p:spTree>
    <p:extLst>
      <p:ext uri="{BB962C8B-B14F-4D97-AF65-F5344CB8AC3E}">
        <p14:creationId xmlns:p14="http://schemas.microsoft.com/office/powerpoint/2010/main" val="199507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proposed CIMI (FHIM, QUICK, CIMI BMM, SOLOR, EHR-S FM) data-quality strategy operationalizes HL7 lessons learned to simplify and improve HL7 governance, products, processes, and reduce healthcare IT costs. The collaboratively developed RDAM will take time to mature across clinical domains; where, CIMI collaboration and compliance, among workgroups, HTA, UTG and HSPC, can positively influence value (patient safety, care quality, cost) by finding inflection points; where, HL7 products and services efficiently and effectively meet HIT developer and clinical user needs. </a:t>
            </a: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12</a:t>
            </a:fld>
            <a:endParaRPr lang="en-US" dirty="0"/>
          </a:p>
        </p:txBody>
      </p:sp>
    </p:spTree>
    <p:extLst>
      <p:ext uri="{BB962C8B-B14F-4D97-AF65-F5344CB8AC3E}">
        <p14:creationId xmlns:p14="http://schemas.microsoft.com/office/powerpoint/2010/main" val="351992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proposed CIMI (FHIM, QUICK, CIMI BMM, SOLOR, EHR-S FM) data-quality strategy operationalizes HL7 lessons learned to simplify and improve HL7 governance, products, processes, and reduce healthcare IT costs. The collaboratively developed RDAM will take time to mature across clinical domains; where, CIMI collaboration and compliance, among workgroups, HTA, UTG and HSPC, can positively influence value (patient safety, care quality, cost) by finding inflection points; where, HL7 products and services efficiently and effectively meet HIT developer and clinical user needs. </a:t>
            </a: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13</a:t>
            </a:fld>
            <a:endParaRPr lang="en-US" dirty="0"/>
          </a:p>
        </p:txBody>
      </p:sp>
    </p:spTree>
    <p:extLst>
      <p:ext uri="{BB962C8B-B14F-4D97-AF65-F5344CB8AC3E}">
        <p14:creationId xmlns:p14="http://schemas.microsoft.com/office/powerpoint/2010/main" val="194567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fld id="{3FDB7380-9603-43D8-BFF4-722408AEB0E4}" type="slidenum">
              <a:rPr lang="en-US" altLang="en-US"/>
              <a:pPr/>
              <a:t>‹#›</a:t>
            </a:fld>
            <a:endParaRPr lang="en-US" altLang="en-US"/>
          </a:p>
        </p:txBody>
      </p:sp>
      <p:sp>
        <p:nvSpPr>
          <p:cNvPr id="5" name="Text Placeholder 2"/>
          <p:cNvSpPr>
            <a:spLocks noGrp="1"/>
          </p:cNvSpPr>
          <p:nvPr>
            <p:ph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850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41031DCC-A264-46BE-A1C1-C5ACB901849B}" type="slidenum">
              <a:rPr lang="en-US" altLang="en-US" smtClean="0">
                <a:ea typeface="MS PGothic" pitchFamily="34" charset="-128"/>
              </a:rPr>
              <a:pPr fontAlgn="base">
                <a:spcBef>
                  <a:spcPct val="0"/>
                </a:spcBef>
                <a:spcAft>
                  <a:spcPct val="0"/>
                </a:spcAft>
              </a:pPr>
              <a:t>‹#›</a:t>
            </a:fld>
            <a:endParaRPr lang="en-US" altLang="en-US">
              <a:ea typeface="MS PGothic" pitchFamily="34" charset="-128"/>
            </a:endParaRPr>
          </a:p>
        </p:txBody>
      </p:sp>
      <p:sp>
        <p:nvSpPr>
          <p:cNvPr id="5" name="Text Placeholder 4"/>
          <p:cNvSpPr>
            <a:spLocks noGrp="1"/>
          </p:cNvSpPr>
          <p:nvPr>
            <p:ph type="body" sz="quarter" idx="11"/>
          </p:nvPr>
        </p:nvSpPr>
        <p:spPr>
          <a:xfrm>
            <a:off x="609600" y="1295400"/>
            <a:ext cx="36576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2"/>
          </p:nvPr>
        </p:nvSpPr>
        <p:spPr>
          <a:xfrm>
            <a:off x="4724400" y="1295400"/>
            <a:ext cx="35814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73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Date Placeholder 3"/>
          <p:cNvSpPr txBox="1">
            <a:spLocks/>
          </p:cNvSpPr>
          <p:nvPr userDrawn="1"/>
        </p:nvSpPr>
        <p:spPr bwMode="auto">
          <a:xfrm>
            <a:off x="228600" y="6458310"/>
            <a:ext cx="2133600" cy="365125"/>
          </a:xfrm>
          <a:prstGeom prst="rect">
            <a:avLst/>
          </a:prstGeom>
          <a:extLst/>
        </p:spPr>
        <p:txBody>
          <a:bodyPr anchor="ctr"/>
          <a:lstStyle>
            <a:defPPr>
              <a:defRPr lang="en-US"/>
            </a:defPPr>
            <a:lvl1pPr algn="r" rtl="0" fontAlgn="auto">
              <a:spcBef>
                <a:spcPts val="0"/>
              </a:spcBef>
              <a:spcAft>
                <a:spcPts val="0"/>
              </a:spcAft>
              <a:defRPr sz="1200" kern="1200">
                <a:solidFill>
                  <a:schemeClr val="tx1"/>
                </a:solidFill>
                <a:latin typeface="Calibri" pitchFamily="34" charset="0"/>
                <a:ea typeface="+mn-ea"/>
                <a:cs typeface="+mn-cs"/>
              </a:defRPr>
            </a:lvl1pPr>
            <a:lvl2pPr marL="742950" indent="-285750" algn="l" rtl="0" fontAlgn="base">
              <a:spcBef>
                <a:spcPct val="0"/>
              </a:spcBef>
              <a:spcAft>
                <a:spcPct val="0"/>
              </a:spcAft>
              <a:defRPr kern="1200">
                <a:solidFill>
                  <a:schemeClr val="tx1"/>
                </a:solidFill>
                <a:latin typeface="Calibri" pitchFamily="34" charset="0"/>
                <a:ea typeface="+mn-ea"/>
                <a:cs typeface="Arial" pitchFamily="34" charset="0"/>
              </a:defRPr>
            </a:lvl2pPr>
            <a:lvl3pPr marL="1143000" indent="-228600" algn="l" rtl="0" fontAlgn="base">
              <a:spcBef>
                <a:spcPct val="0"/>
              </a:spcBef>
              <a:spcAft>
                <a:spcPct val="0"/>
              </a:spcAft>
              <a:defRPr kern="1200">
                <a:solidFill>
                  <a:schemeClr val="tx1"/>
                </a:solidFill>
                <a:latin typeface="Calibri" pitchFamily="34" charset="0"/>
                <a:ea typeface="+mn-ea"/>
                <a:cs typeface="Arial" pitchFamily="34" charset="0"/>
              </a:defRPr>
            </a:lvl3pPr>
            <a:lvl4pPr marL="1600200" indent="-228600" algn="l" rtl="0" fontAlgn="base">
              <a:spcBef>
                <a:spcPct val="0"/>
              </a:spcBef>
              <a:spcAft>
                <a:spcPct val="0"/>
              </a:spcAft>
              <a:defRPr kern="1200">
                <a:solidFill>
                  <a:schemeClr val="tx1"/>
                </a:solidFill>
                <a:latin typeface="Calibri" pitchFamily="34" charset="0"/>
                <a:ea typeface="+mn-ea"/>
                <a:cs typeface="Arial" pitchFamily="34"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9pPr>
          </a:lstStyle>
          <a:p>
            <a:pPr algn="l" fontAlgn="base">
              <a:spcBef>
                <a:spcPct val="0"/>
              </a:spcBef>
              <a:spcAft>
                <a:spcPct val="0"/>
              </a:spcAft>
              <a:defRPr/>
            </a:pPr>
            <a:endParaRPr lang="en-US" sz="1050" dirty="0">
              <a:solidFill>
                <a:srgbClr val="898989"/>
              </a:solidFill>
            </a:endParaRPr>
          </a:p>
        </p:txBody>
      </p:sp>
      <p:grpSp>
        <p:nvGrpSpPr>
          <p:cNvPr id="15" name="Group 42"/>
          <p:cNvGrpSpPr>
            <a:grpSpLocks/>
          </p:cNvGrpSpPr>
          <p:nvPr userDrawn="1"/>
        </p:nvGrpSpPr>
        <p:grpSpPr bwMode="auto">
          <a:xfrm>
            <a:off x="533400" y="4114800"/>
            <a:ext cx="8001000" cy="152400"/>
            <a:chOff x="336" y="2592"/>
            <a:chExt cx="5040" cy="144"/>
          </a:xfrm>
        </p:grpSpPr>
        <p:sp>
          <p:nvSpPr>
            <p:cNvPr id="16" name="Rectangle 39"/>
            <p:cNvSpPr>
              <a:spLocks noChangeArrowheads="1"/>
            </p:cNvSpPr>
            <p:nvPr/>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sp>
          <p:nvSpPr>
            <p:cNvPr id="17" name="Rectangle 40"/>
            <p:cNvSpPr>
              <a:spLocks noChangeArrowheads="1"/>
            </p:cNvSpPr>
            <p:nvPr/>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sp>
          <p:nvSpPr>
            <p:cNvPr id="18" name="Rectangle 41"/>
            <p:cNvSpPr>
              <a:spLocks noChangeArrowheads="1"/>
            </p:cNvSpPr>
            <p:nvPr/>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grpSp>
    </p:spTree>
    <p:extLst>
      <p:ext uri="{BB962C8B-B14F-4D97-AF65-F5344CB8AC3E}">
        <p14:creationId xmlns:p14="http://schemas.microsoft.com/office/powerpoint/2010/main" val="15204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6E0607A-8BEF-4DA1-818F-451B9EB3320F}" type="datetimeFigureOut">
              <a:rPr lang="en-US" smtClean="0"/>
              <a:t>2018-09-11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AD1157B-4E11-4BBA-B398-71C0F40116DB}" type="slidenum">
              <a:rPr lang="en-US" smtClean="0"/>
              <a:t>‹#›</a:t>
            </a:fld>
            <a:endParaRPr lang="en-US"/>
          </a:p>
        </p:txBody>
      </p:sp>
    </p:spTree>
    <p:extLst>
      <p:ext uri="{BB962C8B-B14F-4D97-AF65-F5344CB8AC3E}">
        <p14:creationId xmlns:p14="http://schemas.microsoft.com/office/powerpoint/2010/main" val="3185869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encimi.org/" TargetMode="External"/><Relationship Id="rId1" Type="http://schemas.openxmlformats.org/officeDocument/2006/relationships/theme" Target="../theme/theme1.xml"/><Relationship Id="rId5" Type="http://schemas.openxmlformats.org/officeDocument/2006/relationships/image" Target="../media/image2.gif"/><Relationship Id="rId4" Type="http://schemas.openxmlformats.org/officeDocument/2006/relationships/hyperlink" Target="http://www.hl7.org/index.cf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opencimi.org/"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hl7.org/index.cfm" TargetMode="External"/><Relationship Id="rId5"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5800" y="2873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14" name="Subtitle 2"/>
          <p:cNvSpPr txBox="1">
            <a:spLocks/>
          </p:cNvSpPr>
          <p:nvPr/>
        </p:nvSpPr>
        <p:spPr>
          <a:xfrm>
            <a:off x="1371600" y="4419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dirty="0">
              <a:solidFill>
                <a:prstClr val="black"/>
              </a:solidFill>
              <a:latin typeface="Times New Roman" pitchFamily="18" charset="0"/>
              <a:cs typeface="Times New Roman" pitchFamily="18" charset="0"/>
            </a:endParaRPr>
          </a:p>
        </p:txBody>
      </p:sp>
      <p:sp>
        <p:nvSpPr>
          <p:cNvPr id="17415"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 name="Picture 6" descr="Home">
            <a:hlinkClick r:id="rId2" tooltip="&quot;Home&quo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0"/>
            <a:ext cx="1476375" cy="1676400"/>
          </a:xfrm>
          <a:prstGeom prst="rect">
            <a:avLst/>
          </a:prstGeom>
          <a:noFill/>
          <a:ln>
            <a:noFill/>
          </a:ln>
        </p:spPr>
      </p:pic>
      <p:pic>
        <p:nvPicPr>
          <p:cNvPr id="8" name="Picture 7" descr="HL7">
            <a:hlinkClick r:id="rId4"/>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905000" cy="2209800"/>
          </a:xfrm>
          <a:prstGeom prst="rect">
            <a:avLst/>
          </a:prstGeom>
          <a:noFill/>
          <a:ln>
            <a:noFill/>
          </a:ln>
        </p:spPr>
      </p:pic>
    </p:spTree>
    <p:extLst>
      <p:ext uri="{BB962C8B-B14F-4D97-AF65-F5344CB8AC3E}">
        <p14:creationId xmlns:p14="http://schemas.microsoft.com/office/powerpoint/2010/main" val="1468274063"/>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4" charset="-128"/>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pitchFamily="3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ＭＳ Ｐゴシック" pitchFamily="34" charset="-128"/>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HL7">
            <a:hlinkClick r:id="rId6"/>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038" y="28575"/>
            <a:ext cx="868362" cy="1174750"/>
          </a:xfrm>
          <a:prstGeom prst="rect">
            <a:avLst/>
          </a:prstGeom>
          <a:noFill/>
          <a:ln>
            <a:noFill/>
          </a:ln>
        </p:spPr>
      </p:pic>
      <p:sp>
        <p:nvSpPr>
          <p:cNvPr id="2050" name="Title Placeholder 1"/>
          <p:cNvSpPr>
            <a:spLocks noGrp="1"/>
          </p:cNvSpPr>
          <p:nvPr>
            <p:ph type="title"/>
          </p:nvPr>
        </p:nvSpPr>
        <p:spPr bwMode="auto">
          <a:xfrm>
            <a:off x="457200" y="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2051"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fontAlgn="base">
              <a:spcBef>
                <a:spcPct val="0"/>
              </a:spcBef>
              <a:spcAft>
                <a:spcPct val="0"/>
              </a:spcAft>
            </a:pPr>
            <a:fld id="{41031DCC-A264-46BE-A1C1-C5ACB901849B}" type="slidenum">
              <a:rPr lang="en-US" altLang="en-US">
                <a:ea typeface="MS PGothic" pitchFamily="34" charset="-128"/>
              </a:rPr>
              <a:pPr fontAlgn="base">
                <a:spcBef>
                  <a:spcPct val="0"/>
                </a:spcBef>
                <a:spcAft>
                  <a:spcPct val="0"/>
                </a:spcAft>
              </a:pPr>
              <a:t>‹#›</a:t>
            </a:fld>
            <a:endParaRPr lang="en-US" altLang="en-US" dirty="0">
              <a:ea typeface="MS PGothic" pitchFamily="34" charset="-128"/>
            </a:endParaRPr>
          </a:p>
        </p:txBody>
      </p:sp>
      <p:grpSp>
        <p:nvGrpSpPr>
          <p:cNvPr id="2056" name="Group 42"/>
          <p:cNvGrpSpPr>
            <a:grpSpLocks/>
          </p:cNvGrpSpPr>
          <p:nvPr/>
        </p:nvGrpSpPr>
        <p:grpSpPr bwMode="auto">
          <a:xfrm>
            <a:off x="0" y="914400"/>
            <a:ext cx="9144000" cy="46038"/>
            <a:chOff x="336" y="2592"/>
            <a:chExt cx="5040" cy="144"/>
          </a:xfrm>
        </p:grpSpPr>
        <p:sp>
          <p:nvSpPr>
            <p:cNvPr id="2" name="Rectangle 39"/>
            <p:cNvSpPr>
              <a:spLocks noChangeArrowheads="1"/>
            </p:cNvSpPr>
            <p:nvPr userDrawn="1"/>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59" name="Rectangle 40"/>
            <p:cNvSpPr>
              <a:spLocks noChangeArrowheads="1"/>
            </p:cNvSpPr>
            <p:nvPr userDrawn="1"/>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60" name="Rectangle 41"/>
            <p:cNvSpPr>
              <a:spLocks noChangeArrowheads="1"/>
            </p:cNvSpPr>
            <p:nvPr userDrawn="1"/>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grpSp>
      <p:pic>
        <p:nvPicPr>
          <p:cNvPr id="12" name="Picture 11" descr="Home">
            <a:hlinkClick r:id="rId8" tooltip="&quot;Home&quo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5799" y="-4127"/>
            <a:ext cx="838201" cy="994727"/>
          </a:xfrm>
          <a:prstGeom prst="rect">
            <a:avLst/>
          </a:prstGeom>
          <a:noFill/>
          <a:ln>
            <a:noFill/>
          </a:ln>
        </p:spPr>
      </p:pic>
    </p:spTree>
    <p:extLst>
      <p:ext uri="{BB962C8B-B14F-4D97-AF65-F5344CB8AC3E}">
        <p14:creationId xmlns:p14="http://schemas.microsoft.com/office/powerpoint/2010/main" val="2490267876"/>
      </p:ext>
    </p:extLst>
  </p:cSld>
  <p:clrMap bg1="lt1" tx1="dk1" bg2="lt2" tx2="dk2" accent1="accent1" accent2="accent2" accent3="accent3" accent4="accent4" accent5="accent5" accent6="accent6" hlink="hlink" folHlink="folHlink"/>
  <p:sldLayoutIdLst>
    <p:sldLayoutId id="2147483680" r:id="rId1"/>
    <p:sldLayoutId id="2147483712" r:id="rId2"/>
    <p:sldLayoutId id="2147483711" r:id="rId3"/>
    <p:sldLayoutId id="2147483713" r:id="rId4"/>
  </p:sldLayoutIdLst>
  <p:hf hdr="0" ftr="0" dt="0"/>
  <p:txStyles>
    <p:titleStyle>
      <a:lvl1pPr algn="ctr" rtl="0" eaLnBrk="0" fontAlgn="base" hangingPunct="0">
        <a:spcBef>
          <a:spcPct val="0"/>
        </a:spcBef>
        <a:spcAft>
          <a:spcPct val="0"/>
        </a:spcAft>
        <a:defRPr sz="2800" b="1" kern="1200">
          <a:solidFill>
            <a:schemeClr val="tx1"/>
          </a:solidFill>
          <a:latin typeface="+mj-lt"/>
          <a:ea typeface="MS PGothic" panose="020B0600070205080204" pitchFamily="34" charset="-128"/>
          <a:cs typeface="Times New Roman" pitchFamily="18" charset="0"/>
        </a:defRPr>
      </a:lvl1pPr>
      <a:lvl2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2pPr>
      <a:lvl3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3pPr>
      <a:lvl4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4pPr>
      <a:lvl5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5pPr>
      <a:lvl6pPr marL="457200" algn="ctr" rtl="0" fontAlgn="base">
        <a:spcBef>
          <a:spcPct val="0"/>
        </a:spcBef>
        <a:spcAft>
          <a:spcPct val="0"/>
        </a:spcAft>
        <a:defRPr sz="28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28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28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28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34"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S PGothic" panose="020B0600070205080204" pitchFamily="34" charset="-128"/>
          <a:cs typeface="ＭＳ Ｐゴシック" pitchFamily="34" charset="-128"/>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ＭＳ Ｐゴシック" pitchFamily="34" charset="-128"/>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iki.hl7.org/images/b/bd/-RDAM-Mapping_Immunization-Pilot_White_Paper_Sep2018.doc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Stephen.Hufnagel.HL7@Gmail.com" TargetMode="External"/><Relationship Id="rId4" Type="http://schemas.openxmlformats.org/officeDocument/2006/relationships/hyperlink" Target="http://wiki.hl7.org/images/c/cd/-RDAM-Mapping_Immunization-Pilot_Brief_Sep2018.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wiki.hl7.org/index.php?title=Knowledge_Artifact_Specification" TargetMode="External"/><Relationship Id="rId13" Type="http://schemas.openxmlformats.org/officeDocument/2006/relationships/hyperlink" Target="http://www.hl7.org/documentcenter/public/newsletters/HL7_NEWS_20180523.pdf"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12" Type="http://schemas.openxmlformats.org/officeDocument/2006/relationships/hyperlink" Target="http://wiki.hl7.org/index.php?title=Clinical_Reasoning_Modul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ejbi.org/abstract/solving-the-modeling-dilemma-as-a-foundation-for-interoperability-4614.html" TargetMode="External"/><Relationship Id="rId11" Type="http://schemas.openxmlformats.org/officeDocument/2006/relationships/hyperlink" Target="http://www.hl7.org/fhir/clinicalreasoning-module.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s://www.hl7.org/fhir/immuniza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hl7.org/fhir/us/core/" TargetMode="External"/><Relationship Id="rId2" Type="http://schemas.openxmlformats.org/officeDocument/2006/relationships/hyperlink" Target="https://www.healthit.gov/sites/default/files/draft-guide.pdf" TargetMode="External"/><Relationship Id="rId1" Type="http://schemas.openxmlformats.org/officeDocument/2006/relationships/slideLayout" Target="../slideLayouts/slideLayout4.xml"/><Relationship Id="rId4" Type="http://schemas.openxmlformats.org/officeDocument/2006/relationships/hyperlink" Target="http://hl7.org/fhir/us/qicore/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a:t>
            </a:fld>
            <a:endParaRPr lang="en-US" altLang="en-US" dirty="0">
              <a:latin typeface="Arial Narrow" panose="020B0606020202030204" pitchFamily="34" charset="0"/>
              <a:ea typeface="MS PGothic" pitchFamily="34" charset="-128"/>
            </a:endParaRPr>
          </a:p>
        </p:txBody>
      </p:sp>
      <p:sp>
        <p:nvSpPr>
          <p:cNvPr id="6" name="TextBox 5"/>
          <p:cNvSpPr txBox="1"/>
          <p:nvPr/>
        </p:nvSpPr>
        <p:spPr>
          <a:xfrm>
            <a:off x="228600" y="0"/>
            <a:ext cx="8686800" cy="3352649"/>
          </a:xfrm>
          <a:prstGeom prst="rect">
            <a:avLst/>
          </a:prstGeom>
          <a:noFill/>
        </p:spPr>
        <p:txBody>
          <a:bodyPr wrap="square" rtlCol="0">
            <a:spAutoFit/>
          </a:bodyPr>
          <a:lstStyle/>
          <a:p>
            <a:pPr lvl="0" algn="ctr">
              <a:spcBef>
                <a:spcPts val="600"/>
              </a:spcBef>
            </a:pPr>
            <a:r>
              <a:rPr lang="en-US" sz="2400" b="1" dirty="0">
                <a:latin typeface="+mj-lt"/>
              </a:rPr>
              <a:t>Reference Domain Analysis Model (RDAM) Mapping </a:t>
            </a:r>
          </a:p>
          <a:p>
            <a:pPr lvl="0" algn="ctr">
              <a:spcBef>
                <a:spcPts val="600"/>
              </a:spcBef>
            </a:pPr>
            <a:r>
              <a:rPr lang="en-US" sz="2400" b="1" dirty="0">
                <a:latin typeface="+mj-lt"/>
              </a:rPr>
              <a:t>HL7 Project Number 1413</a:t>
            </a:r>
            <a:endParaRPr lang="en-US" altLang="en-US" sz="2400" b="1" dirty="0">
              <a:solidFill>
                <a:srgbClr val="FF0000"/>
              </a:solidFill>
              <a:latin typeface="+mj-lt"/>
              <a:ea typeface="ＭＳ Ｐゴシック" pitchFamily="34" charset="-128"/>
              <a:cs typeface="Arial" panose="020B0604020202020204" pitchFamily="34" charset="0"/>
            </a:endParaRPr>
          </a:p>
          <a:p>
            <a:pPr lvl="0" algn="ctr">
              <a:lnSpc>
                <a:spcPct val="114000"/>
              </a:lnSpc>
              <a:spcBef>
                <a:spcPts val="600"/>
              </a:spcBef>
            </a:pPr>
            <a:endParaRPr lang="en-US" altLang="en-US" sz="2400" b="1" dirty="0">
              <a:latin typeface="Arial Black" panose="020B0A04020102020204" pitchFamily="34" charset="0"/>
              <a:ea typeface="ＭＳ Ｐゴシック" pitchFamily="34" charset="-128"/>
              <a:cs typeface="Arial" pitchFamily="34" charset="0"/>
            </a:endParaRPr>
          </a:p>
          <a:p>
            <a:pPr lvl="0" algn="ctr">
              <a:lnSpc>
                <a:spcPct val="114000"/>
              </a:lnSpc>
              <a:spcBef>
                <a:spcPts val="600"/>
              </a:spcBef>
            </a:pPr>
            <a:r>
              <a:rPr lang="en-US" altLang="en-US" sz="2400" b="1" dirty="0">
                <a:latin typeface="Arial Black" panose="020B0A04020102020204" pitchFamily="34" charset="0"/>
                <a:ea typeface="ＭＳ Ｐゴシック" pitchFamily="34" charset="-128"/>
                <a:cs typeface="Arial" pitchFamily="34" charset="0"/>
              </a:rPr>
              <a:t>Presented at</a:t>
            </a:r>
          </a:p>
          <a:p>
            <a:pPr lvl="0" algn="ctr">
              <a:lnSpc>
                <a:spcPct val="114000"/>
              </a:lnSpc>
            </a:pPr>
            <a:r>
              <a:rPr lang="en-US" altLang="en-US" sz="2000" b="1" dirty="0">
                <a:latin typeface="+mj-lt"/>
                <a:ea typeface="ＭＳ Ｐゴシック" pitchFamily="34" charset="-128"/>
                <a:cs typeface="Arial" pitchFamily="34" charset="0"/>
              </a:rPr>
              <a:t>HL7 Meeting, Baltimore, MD </a:t>
            </a:r>
          </a:p>
          <a:p>
            <a:pPr algn="ctr">
              <a:lnSpc>
                <a:spcPct val="114000"/>
              </a:lnSpc>
            </a:pPr>
            <a:r>
              <a:rPr lang="en-US" altLang="en-US" sz="2000" b="1" dirty="0">
                <a:latin typeface="+mj-lt"/>
                <a:ea typeface="ＭＳ Ｐゴシック" pitchFamily="34" charset="-128"/>
                <a:cs typeface="Arial" pitchFamily="34" charset="0"/>
              </a:rPr>
              <a:t>29 Sep to 5 Aug, 2018 </a:t>
            </a:r>
          </a:p>
          <a:p>
            <a:pPr>
              <a:lnSpc>
                <a:spcPct val="114000"/>
              </a:lnSpc>
            </a:pPr>
            <a:r>
              <a:rPr lang="en-US" sz="1400" b="1" dirty="0">
                <a:latin typeface="Arial Narrow" panose="020B0606020202030204" pitchFamily="34" charset="0"/>
              </a:rPr>
              <a:t>Current Versions at: 	</a:t>
            </a:r>
            <a:r>
              <a:rPr lang="en-US" sz="1400" dirty="0">
                <a:latin typeface="Arial Narrow" panose="020B0606020202030204" pitchFamily="34" charset="0"/>
                <a:hlinkClick r:id="rId3"/>
              </a:rPr>
              <a:t>http://wiki.hl7.org/images/b/bd/-RDAM-Mapping_Immunization-Pilot Paper_Sep2018.DOCX</a:t>
            </a:r>
            <a:endParaRPr lang="en-US" sz="1400" dirty="0">
              <a:latin typeface="Arial Narrow" panose="020B0606020202030204" pitchFamily="34" charset="0"/>
            </a:endParaRPr>
          </a:p>
          <a:p>
            <a:pPr>
              <a:lnSpc>
                <a:spcPct val="114000"/>
              </a:lnSpc>
            </a:pPr>
            <a:r>
              <a:rPr lang="en-US" sz="1400" dirty="0">
                <a:latin typeface="Arial Narrow" panose="020B0606020202030204" pitchFamily="34" charset="0"/>
              </a:rPr>
              <a:t>		</a:t>
            </a:r>
            <a:r>
              <a:rPr lang="en-US" sz="1400" dirty="0">
                <a:latin typeface="Arial Narrow" panose="020B0606020202030204" pitchFamily="34" charset="0"/>
                <a:hlinkClick r:id="rId4"/>
              </a:rPr>
              <a:t>http://wiki.hl7.org/images/c/cd/-RDAM-Mapping_Immunization-Pilot_Brief_Sep2018.PPTX </a:t>
            </a:r>
            <a:endParaRPr lang="en-US" sz="1400" dirty="0">
              <a:latin typeface="Arial Narrow" panose="020B0606020202030204" pitchFamily="34" charset="0"/>
            </a:endParaRPr>
          </a:p>
          <a:p>
            <a:pPr algn="ctr">
              <a:lnSpc>
                <a:spcPct val="114000"/>
              </a:lnSpc>
            </a:pPr>
            <a:endParaRPr lang="en-US" altLang="en-US" sz="1600" b="1" dirty="0">
              <a:latin typeface="Arial Narrow" panose="020B0606020202030204" pitchFamily="34" charset="0"/>
              <a:ea typeface="ＭＳ Ｐゴシック" pitchFamily="34" charset="-128"/>
              <a:cs typeface="Arial" pitchFamily="34" charset="0"/>
            </a:endParaRPr>
          </a:p>
        </p:txBody>
      </p:sp>
      <p:sp>
        <p:nvSpPr>
          <p:cNvPr id="7" name="TextBox 6"/>
          <p:cNvSpPr txBox="1"/>
          <p:nvPr/>
        </p:nvSpPr>
        <p:spPr>
          <a:xfrm>
            <a:off x="0" y="4343400"/>
            <a:ext cx="9115697" cy="2168222"/>
          </a:xfrm>
          <a:prstGeom prst="rect">
            <a:avLst/>
          </a:prstGeom>
          <a:noFill/>
        </p:spPr>
        <p:txBody>
          <a:bodyPr wrap="square" rtlCol="0">
            <a:spAutoFit/>
          </a:bodyPr>
          <a:lstStyle/>
          <a:p>
            <a:pPr indent="-57150" algn="ctr" fontAlgn="base">
              <a:lnSpc>
                <a:spcPct val="114000"/>
              </a:lnSpc>
              <a:spcBef>
                <a:spcPct val="0"/>
              </a:spcBef>
              <a:spcAft>
                <a:spcPct val="0"/>
              </a:spcAft>
              <a:defRPr/>
            </a:pPr>
            <a:r>
              <a:rPr lang="en-US" altLang="en-US" sz="2400" b="1" dirty="0">
                <a:latin typeface="Arial" pitchFamily="34" charset="0"/>
                <a:ea typeface="ＭＳ Ｐゴシック" pitchFamily="34" charset="-128"/>
                <a:cs typeface="Arial" pitchFamily="34" charset="0"/>
              </a:rPr>
              <a:t>Presented by:</a:t>
            </a:r>
          </a:p>
          <a:p>
            <a:pPr indent="-57150" algn="ctr" fontAlgn="base">
              <a:lnSpc>
                <a:spcPct val="114000"/>
              </a:lnSpc>
              <a:spcBef>
                <a:spcPct val="0"/>
              </a:spcBef>
              <a:spcAft>
                <a:spcPct val="0"/>
              </a:spcAft>
              <a:defRPr/>
            </a:pPr>
            <a:r>
              <a:rPr lang="en-US" sz="2000" dirty="0">
                <a:latin typeface="+mj-lt"/>
                <a:cs typeface="Arial" panose="020B0604020202020204" pitchFamily="34" charset="0"/>
                <a:hlinkClick r:id="rId5"/>
              </a:rPr>
              <a:t>Stephen.Hufnagel.HL7@Gmail.com</a:t>
            </a:r>
            <a:r>
              <a:rPr lang="en-US" sz="2000" dirty="0">
                <a:latin typeface="+mj-lt"/>
                <a:cs typeface="Arial" panose="020B0604020202020204" pitchFamily="34" charset="0"/>
              </a:rPr>
              <a:t>  facilitator</a:t>
            </a:r>
          </a:p>
          <a:p>
            <a:pPr indent="-57150" algn="ctr" fontAlgn="base">
              <a:lnSpc>
                <a:spcPct val="114000"/>
              </a:lnSpc>
              <a:spcBef>
                <a:spcPct val="0"/>
              </a:spcBef>
              <a:spcAft>
                <a:spcPct val="0"/>
              </a:spcAft>
              <a:defRPr/>
            </a:pPr>
            <a:r>
              <a:rPr lang="en-US" sz="2400" b="1" dirty="0">
                <a:latin typeface="+mj-lt"/>
                <a:ea typeface="ＭＳ Ｐゴシック" pitchFamily="34" charset="-128"/>
                <a:cs typeface="Arial" pitchFamily="34" charset="0"/>
              </a:rPr>
              <a:t>Incorporating Feedback  From: </a:t>
            </a:r>
          </a:p>
          <a:p>
            <a:pPr indent="-57150" algn="ctr" fontAlgn="base">
              <a:lnSpc>
                <a:spcPct val="114000"/>
              </a:lnSpc>
              <a:spcBef>
                <a:spcPct val="0"/>
              </a:spcBef>
              <a:spcAft>
                <a:spcPct val="0"/>
              </a:spcAft>
              <a:defRPr/>
            </a:pPr>
            <a:r>
              <a:rPr lang="en-US" sz="1600" dirty="0">
                <a:latin typeface="+mj-lt"/>
              </a:rPr>
              <a:t>CIC, PHER, EHR, CQI, CDS, CIMI, STRUCDOC, O&amp;O, M&amp;M, VOCAB, SOA HL7 Workgroups  and ArB</a:t>
            </a:r>
          </a:p>
          <a:p>
            <a:pPr indent="-57150" algn="ctr" fontAlgn="base">
              <a:lnSpc>
                <a:spcPct val="114000"/>
              </a:lnSpc>
              <a:spcBef>
                <a:spcPct val="0"/>
              </a:spcBef>
              <a:spcAft>
                <a:spcPct val="0"/>
              </a:spcAft>
              <a:defRPr/>
            </a:pPr>
            <a:r>
              <a:rPr lang="en-US" sz="1600" b="1" dirty="0">
                <a:latin typeface="+mj-lt"/>
                <a:cs typeface="Arial" panose="020B0604020202020204" pitchFamily="34" charset="0"/>
              </a:rPr>
              <a:t>2018-09-11 DRAFT</a:t>
            </a:r>
          </a:p>
          <a:p>
            <a:pPr indent="-57150" algn="ctr" fontAlgn="base">
              <a:lnSpc>
                <a:spcPct val="114000"/>
              </a:lnSpc>
              <a:spcBef>
                <a:spcPct val="0"/>
              </a:spcBef>
              <a:spcAft>
                <a:spcPct val="0"/>
              </a:spcAft>
              <a:defRPr/>
            </a:pPr>
            <a:r>
              <a:rPr lang="en-US" altLang="en-US" sz="2000" b="1" dirty="0">
                <a:latin typeface="Arial" panose="020B0604020202020204" pitchFamily="34" charset="0"/>
                <a:ea typeface="ＭＳ Ｐゴシック" pitchFamily="34" charset="-128"/>
                <a:cs typeface="Arial" panose="020B0604020202020204" pitchFamily="34" charset="0"/>
              </a:rPr>
              <a:t> </a:t>
            </a:r>
          </a:p>
        </p:txBody>
      </p:sp>
    </p:spTree>
    <p:extLst>
      <p:ext uri="{BB962C8B-B14F-4D97-AF65-F5344CB8AC3E}">
        <p14:creationId xmlns:p14="http://schemas.microsoft.com/office/powerpoint/2010/main" val="303181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RDAM (FHIM-CIMI-SOLOR, EHR-S FM) </a:t>
            </a:r>
            <a:br>
              <a:rPr lang="en-US" dirty="0"/>
            </a:br>
            <a:r>
              <a:rPr lang="en-US" dirty="0"/>
              <a:t>STRATEGY AND VALUE PROPOSITION</a:t>
            </a:r>
            <a:endParaRPr lang="en-US" dirty="0">
              <a:latin typeface="Arial Narrow" panose="020B0606020202030204" pitchFamily="34" charset="0"/>
            </a:endParaRP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10</a:t>
            </a:fld>
            <a:endParaRPr lang="en-US" altLang="en-US" dirty="0">
              <a:latin typeface="Arial Narrow" panose="020B0606020202030204" pitchFamily="34" charset="0"/>
              <a:ea typeface="MS PGothic" pitchFamily="34" charset="-128"/>
            </a:endParaRPr>
          </a:p>
        </p:txBody>
      </p:sp>
      <p:pic>
        <p:nvPicPr>
          <p:cNvPr id="1026" name="Picture 2" descr="Machine generated alternative text:&#10;Requirements &#10;EHR-S FM &#10;Cross Domain &#10;Functions &#10;9 &#10;2 &#10;Information &#10;USCDI-FHIM-CIMI &#10;Cross-Domain &#10;Data &#10;3 &#10;Detailed &#10;Clinical Ivbdels &#10;Use-Case Specific &#10;Clinical Statements &#10;4 &#10;Logical Ivbdel &#10;Reuse Library &#10;CIMI-Compliant &#10;DCMs &#10;OMG MDMI &#10;Validation &#10;Verification and Validation &#10;Verification &#10;throughout the &#10;Clirical A rzlys&amp; Infonnatcis&amp; &#10;Federated Gm,emarce LEing &#10;Driven Development ((VDD) &#10;Whodologies and Tools &#10;5 &#10;HSPC SOL OR &#10;SNOMED CT extension &#10;including LOINC and &#10;RxNorm &#10;Standards &#10;(FHIR Profiles, &#10;C-CDA Templates &#10;V2 Messages) &#10;Code Sets &#10;Value Sets &#10;SUC &#10;Fit For Purpose &#10;Software &#10;System Components &#10;Mobile Applications &#10;Sßem Developers, Irtegrat0Æ Verd0Æ &#10;Implementation &#10;Reuse Library &#10;Standard APIs and &#10;Reusable Modules ">
            <a:extLst>
              <a:ext uri="{FF2B5EF4-FFF2-40B4-BE49-F238E27FC236}">
                <a16:creationId xmlns:a16="http://schemas.microsoft.com/office/drawing/2014/main" id="{4EBA6DEC-1731-4A38-8432-04FDB95D1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3" y="0"/>
            <a:ext cx="90873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1E9A0B-C497-419A-B7F9-535F576009C5}"/>
              </a:ext>
            </a:extLst>
          </p:cNvPr>
          <p:cNvSpPr txBox="1"/>
          <p:nvPr/>
        </p:nvSpPr>
        <p:spPr>
          <a:xfrm>
            <a:off x="49085" y="0"/>
            <a:ext cx="9066612" cy="369332"/>
          </a:xfrm>
          <a:prstGeom prst="rect">
            <a:avLst/>
          </a:prstGeom>
          <a:noFill/>
        </p:spPr>
        <p:txBody>
          <a:bodyPr wrap="square" rtlCol="0">
            <a:spAutoFit/>
          </a:bodyPr>
          <a:lstStyle/>
          <a:p>
            <a:pPr algn="ctr"/>
            <a:r>
              <a:rPr lang="en-US" dirty="0">
                <a:latin typeface="Arial Black" panose="020B0A04020102020204" pitchFamily="34" charset="0"/>
              </a:rPr>
              <a:t>FIG 1 (CIMI-Compliant Lifecycle Methodology)</a:t>
            </a:r>
          </a:p>
        </p:txBody>
      </p:sp>
      <p:sp>
        <p:nvSpPr>
          <p:cNvPr id="8" name="Slide Number Placeholder 2">
            <a:extLst>
              <a:ext uri="{FF2B5EF4-FFF2-40B4-BE49-F238E27FC236}">
                <a16:creationId xmlns:a16="http://schemas.microsoft.com/office/drawing/2014/main" id="{3789F0AC-EC13-4E1B-B631-49A86260361D}"/>
              </a:ext>
            </a:extLst>
          </p:cNvPr>
          <p:cNvSpPr txBox="1">
            <a:spLocks/>
          </p:cNvSpPr>
          <p:nvPr/>
        </p:nvSpPr>
        <p:spPr>
          <a:xfrm>
            <a:off x="69342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10</a:t>
            </a:fld>
            <a:endParaRPr lang="en-US" altLang="en-US" dirty="0">
              <a:latin typeface="Arial Narrow" panose="020B0606020202030204" pitchFamily="34" charset="0"/>
              <a:ea typeface="MS PGothic" pitchFamily="34" charset="-128"/>
            </a:endParaRPr>
          </a:p>
        </p:txBody>
      </p:sp>
      <p:sp>
        <p:nvSpPr>
          <p:cNvPr id="9" name="TextBox 8">
            <a:extLst>
              <a:ext uri="{FF2B5EF4-FFF2-40B4-BE49-F238E27FC236}">
                <a16:creationId xmlns:a16="http://schemas.microsoft.com/office/drawing/2014/main" id="{EF12E83D-D972-4777-9B35-9450D205E111}"/>
              </a:ext>
            </a:extLst>
          </p:cNvPr>
          <p:cNvSpPr txBox="1"/>
          <p:nvPr/>
        </p:nvSpPr>
        <p:spPr>
          <a:xfrm>
            <a:off x="180703" y="6553200"/>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24757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RDAM (FHIM-CIMI-SOLOR, EHR-S FM) </a:t>
            </a:r>
            <a:br>
              <a:rPr lang="en-US" dirty="0"/>
            </a:br>
            <a:r>
              <a:rPr lang="en-US" dirty="0"/>
              <a:t>STRATEGY AND VALUE PROPOSITION</a:t>
            </a:r>
            <a:endParaRPr lang="en-US" dirty="0">
              <a:latin typeface="Arial Narrow" panose="020B0606020202030204" pitchFamily="34" charset="0"/>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11</a:t>
            </a:fld>
            <a:endParaRPr lang="en-US" altLang="en-US" dirty="0">
              <a:latin typeface="Arial Narrow" panose="020B0606020202030204" pitchFamily="34" charset="0"/>
              <a:ea typeface="MS PGothic" pitchFamily="34" charset="-128"/>
            </a:endParaRPr>
          </a:p>
        </p:txBody>
      </p:sp>
      <p:pic>
        <p:nvPicPr>
          <p:cNvPr id="2" name="Picture 2" descr="Machine generated alternative text:&#10;FHIM Domains, Classes, Data Elements with default Terminology bindings &#10;within CIMI BMM - Basic Meta Model hierarchical archetype patterns, where, &#10;FHIM IS HL7 (RIM, DAMS, W, C-CDA, FHA) and US Federal CCDS, USCDI, DEL, CDE, etc &#10;ONC CCDS-USCDI &#10;HSPC-CIIC CDM &#10;CMS DEL &#10;NCI COE &#10;Classes, Data Elements &#10;and Maturity Levels &#10;SOLOR &#10;Encoded Terminology of reusable &#10;harmonized post-coordinated &#10;concepts and context-defining &#10;Descriptive Logic (DL); Miere, &#10;these concepts and DL in &#10;Analysis Normal Form schemas &#10;specify Clinical Statements &#10;(Assertions and Observations), &#10;required by Knowedge Based &#10;Systems' Reasoners and Analytic•ö &#10;EHR-S FM adds context to FHIM data &#10;Care Provision Functions &#10;Supportive Functions &#10;Population Health Functions &#10;Infrastructure Functions &#10;HL7 Clinical Statement Models &#10;Conceptual RIM, Logical CIMI DCMs and FOS, &#10;Implementable V2, C-CDA and FHIR Implementation Guides &#10;SOLOR ANF Analysis Normal Form Database Schemas &#10;Use Case Scenarios become the healthcare IT architectural threads-of-execution, which identify clinical statement &#10;models' context-specific semantice Data Semantics are essential to knowledge based systems' analytics and reasoning ">
            <a:extLst>
              <a:ext uri="{FF2B5EF4-FFF2-40B4-BE49-F238E27FC236}">
                <a16:creationId xmlns:a16="http://schemas.microsoft.com/office/drawing/2014/main" id="{6DA0AFF0-BA71-4D8C-9348-57090D494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1569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B4A8DA-68B5-48E0-A65E-9A7C9976BE31}"/>
              </a:ext>
            </a:extLst>
          </p:cNvPr>
          <p:cNvSpPr txBox="1"/>
          <p:nvPr/>
        </p:nvSpPr>
        <p:spPr>
          <a:xfrm>
            <a:off x="49085" y="0"/>
            <a:ext cx="9066612" cy="369332"/>
          </a:xfrm>
          <a:prstGeom prst="rect">
            <a:avLst/>
          </a:prstGeom>
          <a:noFill/>
        </p:spPr>
        <p:txBody>
          <a:bodyPr wrap="square" rtlCol="0">
            <a:spAutoFit/>
          </a:bodyPr>
          <a:lstStyle/>
          <a:p>
            <a:pPr algn="ctr"/>
            <a:r>
              <a:rPr lang="en-US" dirty="0">
                <a:latin typeface="Arial Black" panose="020B0A04020102020204" pitchFamily="34" charset="0"/>
              </a:rPr>
              <a:t>FIG 2 (Models, Models Everywhere …)</a:t>
            </a:r>
          </a:p>
        </p:txBody>
      </p:sp>
      <p:sp>
        <p:nvSpPr>
          <p:cNvPr id="8" name="Slide Number Placeholder 2">
            <a:extLst>
              <a:ext uri="{FF2B5EF4-FFF2-40B4-BE49-F238E27FC236}">
                <a16:creationId xmlns:a16="http://schemas.microsoft.com/office/drawing/2014/main" id="{12CE9861-E76D-450C-8038-2A0468425AD5}"/>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11</a:t>
            </a:fld>
            <a:endParaRPr lang="en-US" altLang="en-US" dirty="0">
              <a:latin typeface="Arial Narrow" panose="020B0606020202030204" pitchFamily="34" charset="0"/>
              <a:ea typeface="MS PGothic" pitchFamily="34" charset="-128"/>
            </a:endParaRPr>
          </a:p>
        </p:txBody>
      </p:sp>
      <p:sp>
        <p:nvSpPr>
          <p:cNvPr id="9" name="TextBox 8">
            <a:extLst>
              <a:ext uri="{FF2B5EF4-FFF2-40B4-BE49-F238E27FC236}">
                <a16:creationId xmlns:a16="http://schemas.microsoft.com/office/drawing/2014/main" id="{5255BFD4-1C12-4769-BA9B-D882F273FEBB}"/>
              </a:ext>
            </a:extLst>
          </p:cNvPr>
          <p:cNvSpPr txBox="1"/>
          <p:nvPr/>
        </p:nvSpPr>
        <p:spPr>
          <a:xfrm>
            <a:off x="0" y="6581001"/>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211858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CIMI CUNUNDRUM (1 of 2)</a:t>
            </a: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12</a:t>
            </a:fld>
            <a:endParaRPr lang="en-US" altLang="en-US" dirty="0">
              <a:latin typeface="Arial Narrow" panose="020B0606020202030204" pitchFamily="34" charset="0"/>
              <a:ea typeface="MS PGothic" pitchFamily="34" charset="-128"/>
            </a:endParaRPr>
          </a:p>
        </p:txBody>
      </p:sp>
      <p:sp>
        <p:nvSpPr>
          <p:cNvPr id="7" name="TextBox 6">
            <a:extLst>
              <a:ext uri="{FF2B5EF4-FFF2-40B4-BE49-F238E27FC236}">
                <a16:creationId xmlns:a16="http://schemas.microsoft.com/office/drawing/2014/main" id="{B1B4A8DA-68B5-48E0-A65E-9A7C9976BE31}"/>
              </a:ext>
            </a:extLst>
          </p:cNvPr>
          <p:cNvSpPr txBox="1"/>
          <p:nvPr/>
        </p:nvSpPr>
        <p:spPr>
          <a:xfrm>
            <a:off x="49085" y="990600"/>
            <a:ext cx="9066612" cy="5749138"/>
          </a:xfrm>
          <a:prstGeom prst="rect">
            <a:avLst/>
          </a:prstGeom>
          <a:noFill/>
        </p:spPr>
        <p:txBody>
          <a:bodyPr wrap="square" rtlCol="0">
            <a:spAutoFit/>
          </a:bodyPr>
          <a:lstStyle/>
          <a:p>
            <a:pPr>
              <a:lnSpc>
                <a:spcPct val="114000"/>
              </a:lnSpc>
            </a:pPr>
            <a:r>
              <a:rPr lang="en-US" b="1" dirty="0">
                <a:latin typeface="Arial Narrow" panose="020B0606020202030204" pitchFamily="34" charset="0"/>
              </a:rPr>
              <a:t>SITUATION</a:t>
            </a:r>
            <a:r>
              <a:rPr lang="en-US" dirty="0">
                <a:latin typeface="Arial Narrow" panose="020B0606020202030204" pitchFamily="34" charset="0"/>
              </a:rPr>
              <a:t>: CIMI's mission is to specify computable semantics within logical models (DCMs, CQMs, KNARTS), ideally specified as FHIR Structure Definitions (FSDs), on the Software Development Lifecycle path to HL7 (FHIR, C-CDA or V2) implementation guides (IGs) and implementation artefacts. Efficient and effective Tools and (sometimes impossible and costly) bi-directional mappings are essential to manage complexity and to empower a deterministic development process for clinical users and implementers. Currently, CIMI-compliant Basic Meta Model (BMM) development of HL7 (FHIR, C-CDA, V2) compliant IGs and implementation artefacts results in a dilemma from which there is no escape because of mutually conflicting data types and value/code sets; where, CIMI compliant logical models must be "transformed" to FHIR, C-CDA or V2 compliant IGs and reusable implementation artefacts, which is a tooling oxymoron.</a:t>
            </a:r>
          </a:p>
          <a:p>
            <a:pPr>
              <a:lnSpc>
                <a:spcPct val="114000"/>
              </a:lnSpc>
            </a:pPr>
            <a:r>
              <a:rPr lang="en-US" dirty="0">
                <a:latin typeface="Arial Narrow" panose="020B0606020202030204" pitchFamily="34" charset="0"/>
              </a:rPr>
              <a:t> </a:t>
            </a:r>
          </a:p>
          <a:p>
            <a:pPr>
              <a:lnSpc>
                <a:spcPct val="114000"/>
              </a:lnSpc>
            </a:pPr>
            <a:r>
              <a:rPr lang="en-US" b="1" dirty="0">
                <a:latin typeface="Arial Narrow" panose="020B0606020202030204" pitchFamily="34" charset="0"/>
              </a:rPr>
              <a:t>PROBLEM</a:t>
            </a:r>
            <a:r>
              <a:rPr lang="en-US" dirty="0">
                <a:latin typeface="Arial Narrow" panose="020B0606020202030204" pitchFamily="34" charset="0"/>
              </a:rPr>
              <a:t>: "The FHIR and ISO data types are locked down.  Backward compatibility rules prevent CIMI from making changes to any of them to the degree necessary to support full interoperability. Similarly, differing choices for value sets are consciously and architecturally driven.  V3 has null flavor.  FHIR and v2 do not.  That impacts value set design.  V2 terminology is often a mess because we often didn't understand the ramifications of design choices when we added codes to v2.  V3 and FHIR made different choices to address those problems.  New HL7 product families are introduced specifically *to* make breaking changes with what's come before" [Lloyd McKenzie].</a:t>
            </a:r>
          </a:p>
          <a:p>
            <a:pPr>
              <a:lnSpc>
                <a:spcPct val="114000"/>
              </a:lnSpc>
            </a:pPr>
            <a:endParaRPr lang="en-US" dirty="0">
              <a:latin typeface="Arial Narrow" panose="020B0606020202030204" pitchFamily="34" charset="0"/>
            </a:endParaRPr>
          </a:p>
        </p:txBody>
      </p:sp>
      <p:sp>
        <p:nvSpPr>
          <p:cNvPr id="8" name="Slide Number Placeholder 2">
            <a:extLst>
              <a:ext uri="{FF2B5EF4-FFF2-40B4-BE49-F238E27FC236}">
                <a16:creationId xmlns:a16="http://schemas.microsoft.com/office/drawing/2014/main" id="{12CE9861-E76D-450C-8038-2A0468425AD5}"/>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12</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120868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CIMI CUNUNDRUM (2 of 2)</a:t>
            </a: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13</a:t>
            </a:fld>
            <a:endParaRPr lang="en-US" altLang="en-US" dirty="0">
              <a:latin typeface="Arial Narrow" panose="020B0606020202030204" pitchFamily="34" charset="0"/>
              <a:ea typeface="MS PGothic" pitchFamily="34" charset="-128"/>
            </a:endParaRPr>
          </a:p>
        </p:txBody>
      </p:sp>
      <p:sp>
        <p:nvSpPr>
          <p:cNvPr id="7" name="TextBox 6">
            <a:extLst>
              <a:ext uri="{FF2B5EF4-FFF2-40B4-BE49-F238E27FC236}">
                <a16:creationId xmlns:a16="http://schemas.microsoft.com/office/drawing/2014/main" id="{B1B4A8DA-68B5-48E0-A65E-9A7C9976BE31}"/>
              </a:ext>
            </a:extLst>
          </p:cNvPr>
          <p:cNvSpPr txBox="1"/>
          <p:nvPr/>
        </p:nvSpPr>
        <p:spPr>
          <a:xfrm>
            <a:off x="353885" y="990600"/>
            <a:ext cx="8028115" cy="5744521"/>
          </a:xfrm>
          <a:prstGeom prst="rect">
            <a:avLst/>
          </a:prstGeom>
          <a:noFill/>
        </p:spPr>
        <p:txBody>
          <a:bodyPr wrap="square" rtlCol="0">
            <a:spAutoFit/>
          </a:bodyPr>
          <a:lstStyle/>
          <a:p>
            <a:pPr>
              <a:lnSpc>
                <a:spcPct val="114000"/>
              </a:lnSpc>
              <a:spcBef>
                <a:spcPts val="1200"/>
              </a:spcBef>
            </a:pPr>
            <a:r>
              <a:rPr lang="en-US" dirty="0">
                <a:latin typeface="Arial Narrow" panose="020B0606020202030204" pitchFamily="34" charset="0"/>
              </a:rPr>
              <a:t> </a:t>
            </a:r>
          </a:p>
          <a:p>
            <a:pPr>
              <a:lnSpc>
                <a:spcPct val="114000"/>
              </a:lnSpc>
              <a:spcBef>
                <a:spcPts val="1200"/>
              </a:spcBef>
            </a:pPr>
            <a:r>
              <a:rPr lang="en-US" b="1" dirty="0">
                <a:latin typeface="Arial Narrow" panose="020B0606020202030204" pitchFamily="34" charset="0"/>
              </a:rPr>
              <a:t>SOLUTION</a:t>
            </a:r>
            <a:r>
              <a:rPr lang="en-US" dirty="0">
                <a:latin typeface="Arial Narrow" panose="020B0606020202030204" pitchFamily="34" charset="0"/>
              </a:rPr>
              <a:t>: In the short term, this problem can only be mitigated with mapping; but, is there a practical strategic path forward?</a:t>
            </a:r>
          </a:p>
          <a:p>
            <a:pPr marL="342900" indent="-342900" fontAlgn="ctr">
              <a:lnSpc>
                <a:spcPct val="114000"/>
              </a:lnSpc>
              <a:spcBef>
                <a:spcPts val="1200"/>
              </a:spcBef>
              <a:buFont typeface="+mj-lt"/>
              <a:buAutoNum type="arabicPeriod"/>
            </a:pPr>
            <a:r>
              <a:rPr lang="en-US" dirty="0">
                <a:latin typeface="Arial Narrow" panose="020B0606020202030204" pitchFamily="34" charset="0"/>
              </a:rPr>
              <a:t>CIMI Product Family? Currently, this seems a nonstarter, while HL7 is on FHIR.</a:t>
            </a:r>
          </a:p>
          <a:p>
            <a:pPr marL="342900" indent="-342900" fontAlgn="ctr">
              <a:lnSpc>
                <a:spcPct val="114000"/>
              </a:lnSpc>
              <a:spcBef>
                <a:spcPts val="1200"/>
              </a:spcBef>
              <a:buFont typeface="+mj-lt"/>
              <a:buAutoNum type="arabicPeriod"/>
            </a:pPr>
            <a:r>
              <a:rPr lang="en-US" dirty="0">
                <a:latin typeface="Arial Narrow" panose="020B0606020202030204" pitchFamily="34" charset="0"/>
              </a:rPr>
              <a:t>CIMI-compliant FHIR (US Core, QI Core), C-CDA template and V2 version? Is this an HL7 nonstarter?</a:t>
            </a:r>
          </a:p>
          <a:p>
            <a:pPr marL="342900" indent="-342900" fontAlgn="ctr">
              <a:lnSpc>
                <a:spcPct val="114000"/>
              </a:lnSpc>
              <a:spcBef>
                <a:spcPts val="1200"/>
              </a:spcBef>
              <a:buFont typeface="+mj-lt"/>
              <a:buAutoNum type="arabicPeriod"/>
            </a:pPr>
            <a:r>
              <a:rPr lang="en-US" dirty="0">
                <a:latin typeface="Arial Narrow" panose="020B0606020202030204" pitchFamily="34" charset="0"/>
              </a:rPr>
              <a:t>Three or more CIMI BMM variants for 1) FHIR (US Core, QI Core), 2) C-CDA templates, 3) V2 version? Is this a CIMI nonstarter?</a:t>
            </a:r>
          </a:p>
          <a:p>
            <a:pPr marL="342900" indent="-342900" fontAlgn="ctr">
              <a:lnSpc>
                <a:spcPct val="114000"/>
              </a:lnSpc>
              <a:spcBef>
                <a:spcPts val="1200"/>
              </a:spcBef>
              <a:buFont typeface="+mj-lt"/>
              <a:buAutoNum type="arabicPeriod"/>
            </a:pPr>
            <a:r>
              <a:rPr lang="en-US" dirty="0">
                <a:latin typeface="Arial Narrow" panose="020B0606020202030204" pitchFamily="34" charset="0"/>
              </a:rPr>
              <a:t>Costly HL7 curated mapping tables for its product family data types and value/code sets, which are inherently non bi-directional?</a:t>
            </a:r>
          </a:p>
          <a:p>
            <a:pPr marL="342900" indent="-342900" fontAlgn="ctr">
              <a:lnSpc>
                <a:spcPct val="114000"/>
              </a:lnSpc>
              <a:spcBef>
                <a:spcPts val="1200"/>
              </a:spcBef>
              <a:buFont typeface="+mj-lt"/>
              <a:buAutoNum type="arabicPeriod"/>
            </a:pPr>
            <a:r>
              <a:rPr lang="en-US" dirty="0">
                <a:latin typeface="Arial Narrow" panose="020B0606020202030204" pitchFamily="34" charset="0"/>
              </a:rPr>
              <a:t>Directed HL7 Cross family data type and value/code set harmonization is a nonstarter within HL7. </a:t>
            </a:r>
          </a:p>
          <a:p>
            <a:pPr marL="342900" indent="-342900" fontAlgn="ctr">
              <a:lnSpc>
                <a:spcPct val="114000"/>
              </a:lnSpc>
              <a:spcBef>
                <a:spcPts val="1200"/>
              </a:spcBef>
              <a:buFont typeface="+mj-lt"/>
              <a:buAutoNum type="arabicPeriod"/>
            </a:pPr>
            <a:endParaRPr lang="en-US" dirty="0">
              <a:latin typeface="Arial Narrow" panose="020B0606020202030204" pitchFamily="34" charset="0"/>
            </a:endParaRPr>
          </a:p>
          <a:p>
            <a:pPr algn="ctr" fontAlgn="ctr">
              <a:lnSpc>
                <a:spcPct val="114000"/>
              </a:lnSpc>
              <a:spcBef>
                <a:spcPts val="1200"/>
              </a:spcBef>
            </a:pPr>
            <a:r>
              <a:rPr lang="en-US" dirty="0">
                <a:latin typeface="Arial Narrow" panose="020B0606020202030204" pitchFamily="34" charset="0"/>
              </a:rPr>
              <a:t>Your Thoughts?</a:t>
            </a:r>
          </a:p>
        </p:txBody>
      </p:sp>
      <p:sp>
        <p:nvSpPr>
          <p:cNvPr id="8" name="Slide Number Placeholder 2">
            <a:extLst>
              <a:ext uri="{FF2B5EF4-FFF2-40B4-BE49-F238E27FC236}">
                <a16:creationId xmlns:a16="http://schemas.microsoft.com/office/drawing/2014/main" id="{12CE9861-E76D-450C-8038-2A0468425AD5}"/>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13</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5772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chine generated alternative text:&#10;Subject &#10;Specification &#10;CIM Conceptual &#10;Computation &#10;Independent Model &#10;PIM Logical &#10;Platform &#10;Independent Model &#10;PSM Implementable &#10;Platfom Specific &#10;Model &#10;VIEWPOINT &#10;nterprise &#10;Information &#10;Computation &#10;ng.neenn &#10;echnology &#10;Enterprise &#10;Business &#10;Viewpoint &#10;EHR.S FM &#10;use Cases &#10;Scenarios &#10;Storyboards &#10;ROAM &#10;Mapping &#10;Transactions &#10;DEFINES &#10;Information &#10;Viewpoint &#10;FHIM.CIMI BMM &#10;SOLOR Concepts &#10;Statement &#10;Models &#10;Data Bases &#10;Com putation &#10;Viewpoint &#10;SOLOR Descriptive &#10;Logic Expressions &#10;plem en tation &#10;Guides &#10;Software Scripts, &#10;Services and APIs &#10;Enginæring &#10;Viewpoint &#10;Knowledge Based &#10;System s &#10;Assertional &#10;Knowledge &#10;STAMP CM &#10;EHR Platforms &#10;and Components &#10;system context and data sharing requirements and standards &#10;data required bythe system using static, invariant, and dymamic schemas &#10;Components and services functional s m architectural model &amp; APIs &#10;required systems infrastructure &#10;NOT SHOWN VSAC, ermSpace, OntoSer,.er, MDHT, SHR. Penrad, Cognative ">
            <a:extLst>
              <a:ext uri="{FF2B5EF4-FFF2-40B4-BE49-F238E27FC236}">
                <a16:creationId xmlns:a16="http://schemas.microsoft.com/office/drawing/2014/main" id="{B50AFBA8-84E2-4CE9-8947-73C0EA4CD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 y="0"/>
            <a:ext cx="9094915"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800703" y="6123801"/>
            <a:ext cx="1267097" cy="276999"/>
          </a:xfrm>
          <a:prstGeom prst="rect">
            <a:avLst/>
          </a:prstGeom>
          <a:noFill/>
        </p:spPr>
        <p:txBody>
          <a:bodyPr wrap="square" rtlCol="0">
            <a:spAutoFit/>
          </a:bodyPr>
          <a:lstStyle/>
          <a:p>
            <a:pPr algn="r"/>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7" name="TextBox 6">
            <a:extLst>
              <a:ext uri="{FF2B5EF4-FFF2-40B4-BE49-F238E27FC236}">
                <a16:creationId xmlns:a16="http://schemas.microsoft.com/office/drawing/2014/main" id="{B5F80442-5819-46FF-A826-B3D00115021A}"/>
              </a:ext>
            </a:extLst>
          </p:cNvPr>
          <p:cNvSpPr txBox="1"/>
          <p:nvPr/>
        </p:nvSpPr>
        <p:spPr>
          <a:xfrm>
            <a:off x="49085" y="87868"/>
            <a:ext cx="9066612"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FIG 3 Architectural View (SAIF ECCF)</a:t>
            </a:r>
          </a:p>
        </p:txBody>
      </p:sp>
      <p:sp>
        <p:nvSpPr>
          <p:cNvPr id="8" name="Slide Number Placeholder 2">
            <a:extLst>
              <a:ext uri="{FF2B5EF4-FFF2-40B4-BE49-F238E27FC236}">
                <a16:creationId xmlns:a16="http://schemas.microsoft.com/office/drawing/2014/main" id="{67429BD8-D91C-49D1-A9C3-8D43EEC107A4}"/>
              </a:ext>
            </a:extLst>
          </p:cNvPr>
          <p:cNvSpPr txBox="1">
            <a:spLocks/>
          </p:cNvSpPr>
          <p:nvPr/>
        </p:nvSpPr>
        <p:spPr>
          <a:xfrm>
            <a:off x="6934200" y="58674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14</a:t>
            </a:fld>
            <a:endParaRPr lang="en-US" altLang="en-US" dirty="0">
              <a:latin typeface="Arial Narrow" panose="020B0606020202030204" pitchFamily="34" charset="0"/>
              <a:ea typeface="MS PGothic" pitchFamily="34" charset="-128"/>
            </a:endParaRPr>
          </a:p>
        </p:txBody>
      </p:sp>
      <p:sp>
        <p:nvSpPr>
          <p:cNvPr id="5" name="Title 4">
            <a:extLst>
              <a:ext uri="{FF2B5EF4-FFF2-40B4-BE49-F238E27FC236}">
                <a16:creationId xmlns:a16="http://schemas.microsoft.com/office/drawing/2014/main" id="{6D33E46B-863B-4DFA-A03F-58062899B05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7906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0ADC1-9E1F-4BCD-9F0E-48929140333B}"/>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214FCCE6-1FAF-4592-9FD4-702A772C8D05}"/>
              </a:ext>
            </a:extLst>
          </p:cNvPr>
          <p:cNvSpPr txBox="1"/>
          <p:nvPr/>
        </p:nvSpPr>
        <p:spPr>
          <a:xfrm>
            <a:off x="152400" y="1073289"/>
            <a:ext cx="8763000" cy="5145255"/>
          </a:xfrm>
          <a:prstGeom prst="rect">
            <a:avLst/>
          </a:prstGeom>
          <a:noFill/>
        </p:spPr>
        <p:txBody>
          <a:bodyPr wrap="square" rtlCol="0">
            <a:spAutoFit/>
          </a:bodyPr>
          <a:lstStyle/>
          <a:p>
            <a:pPr marL="342900" indent="-342900" fontAlgn="ctr">
              <a:lnSpc>
                <a:spcPct val="114000"/>
              </a:lnSpc>
              <a:buFont typeface="+mj-lt"/>
              <a:buAutoNum type="arabicPeriod"/>
            </a:pPr>
            <a:r>
              <a:rPr lang="en-US" sz="1600" dirty="0">
                <a:latin typeface="Arial Narrow" panose="020B0606020202030204" pitchFamily="34" charset="0"/>
              </a:rPr>
              <a:t>HL7 EHR System Functional Model (EHR-S FM) R2 </a:t>
            </a:r>
            <a:r>
              <a:rPr lang="en-US" sz="1600" dirty="0">
                <a:latin typeface="Arial Narrow" panose="020B0606020202030204" pitchFamily="34" charset="0"/>
                <a:hlinkClick r:id="rId3"/>
              </a:rPr>
              <a:t>http://www.hl7.org/implement/standards/product_brief.cfm?product_id=269</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Federal Health Information Model (FHIM) Immunization Domain Model </a:t>
            </a:r>
            <a:r>
              <a:rPr lang="en-US" sz="1600" dirty="0">
                <a:latin typeface="Arial Narrow" panose="020B0606020202030204" pitchFamily="34" charset="0"/>
                <a:hlinkClick r:id="rId4"/>
              </a:rPr>
              <a:t>http://www.fhims.org/content/_420A62FD03B64295E8200076-content.html </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Immunization Functional Profile Mapping Spread Sheet </a:t>
            </a:r>
            <a:r>
              <a:rPr lang="en-US" sz="1600" dirty="0">
                <a:latin typeface="Arial Narrow" panose="020B0606020202030204" pitchFamily="34" charset="0"/>
                <a:hlinkClick r:id="rId5"/>
              </a:rPr>
              <a:t>http://wiki.hl7.org/index.php?title=EHR_Immunization_Functional_Profile</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Solving the Modeling Dilemma as a Foundation for Interoperability by Berndt </a:t>
            </a:r>
            <a:r>
              <a:rPr lang="en-US" sz="1600" dirty="0" err="1">
                <a:latin typeface="Arial Narrow" panose="020B0606020202030204" pitchFamily="34" charset="0"/>
              </a:rPr>
              <a:t>Blobel</a:t>
            </a:r>
            <a:r>
              <a:rPr lang="en-US" sz="1600" dirty="0">
                <a:latin typeface="Arial Narrow" panose="020B0606020202030204" pitchFamily="34" charset="0"/>
              </a:rPr>
              <a:t> and Frank Oemig, Intl.  HL7 Interop Conference (IHIC) 2018 in Portsmouth, UK. </a:t>
            </a:r>
            <a:r>
              <a:rPr lang="en-US" sz="1600" dirty="0">
                <a:latin typeface="Arial Narrow" panose="020B0606020202030204" pitchFamily="34" charset="0"/>
                <a:hlinkClick r:id="rId6"/>
              </a:rPr>
              <a:t>https://www.ejbi.org/abstract/solving-the-modeling-dilemma-as-a-foundation-for-interoperability-4614.html</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CIMI Detailed Clinical Models </a:t>
            </a:r>
            <a:r>
              <a:rPr lang="en-US" sz="1600" dirty="0">
                <a:latin typeface="Arial Narrow" panose="020B0606020202030204" pitchFamily="34" charset="0"/>
                <a:hlinkClick r:id="rId7"/>
              </a:rPr>
              <a:t>https://CIMI.HL7.org</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HL7 Knowledge Artefact (KNART) Specification </a:t>
            </a:r>
            <a:r>
              <a:rPr lang="en-US" sz="1600" dirty="0">
                <a:latin typeface="Arial Narrow" panose="020B0606020202030204" pitchFamily="34" charset="0"/>
                <a:hlinkClick r:id="rId8"/>
              </a:rPr>
              <a:t>http://wiki.hl7.org/index.php?title=Knowledge_Artifact_Specification</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FHIR Immunization Resources </a:t>
            </a:r>
            <a:r>
              <a:rPr lang="en-US" sz="1600" dirty="0">
                <a:latin typeface="Arial Narrow" panose="020B0606020202030204" pitchFamily="34" charset="0"/>
                <a:hlinkClick r:id="rId9"/>
              </a:rPr>
              <a:t>https://www.hl7.org/fhir/immunization.html</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QI-Core IG </a:t>
            </a:r>
            <a:r>
              <a:rPr lang="en-US" sz="1600" dirty="0">
                <a:latin typeface="Arial Narrow" panose="020B0606020202030204" pitchFamily="34" charset="0"/>
                <a:hlinkClick r:id="rId10"/>
              </a:rPr>
              <a:t>http://hl7.org/FHIR/us/qicore/2016Sep/index.html</a:t>
            </a:r>
            <a:endParaRPr lang="en-US" sz="1600" dirty="0">
              <a:latin typeface="Arial Narrow" panose="020B0606020202030204" pitchFamily="34" charset="0"/>
            </a:endParaRPr>
          </a:p>
          <a:p>
            <a:pPr marL="342900" indent="-342900" fontAlgn="ctr">
              <a:lnSpc>
                <a:spcPct val="114000"/>
              </a:lnSpc>
              <a:buFont typeface="+mj-lt"/>
              <a:buAutoNum type="arabicPeriod"/>
            </a:pPr>
            <a:r>
              <a:rPr lang="en-US" sz="1600" dirty="0">
                <a:latin typeface="Arial Narrow" panose="020B0606020202030204" pitchFamily="34" charset="0"/>
              </a:rPr>
              <a:t>FHIR Clinical Reasoning Module </a:t>
            </a:r>
            <a:r>
              <a:rPr lang="en-US" sz="1600" dirty="0">
                <a:latin typeface="Arial Narrow" panose="020B0606020202030204" pitchFamily="34" charset="0"/>
                <a:hlinkClick r:id="rId11"/>
              </a:rPr>
              <a:t>http://www.hl7.org/fhir/clinicalreasoning-module.html</a:t>
            </a:r>
            <a:r>
              <a:rPr lang="en-US" sz="1600" dirty="0">
                <a:latin typeface="Arial Narrow" panose="020B0606020202030204" pitchFamily="34" charset="0"/>
              </a:rPr>
              <a:t>  </a:t>
            </a:r>
            <a:r>
              <a:rPr lang="en-US" sz="1600" dirty="0">
                <a:latin typeface="Arial Narrow" panose="020B0606020202030204" pitchFamily="34" charset="0"/>
                <a:hlinkClick r:id="rId12"/>
              </a:rPr>
              <a:t>http://wiki.hl7.org/index.php?title=Clinical_Reasoning_Module</a:t>
            </a:r>
            <a:r>
              <a:rPr lang="en-US" sz="1600" dirty="0">
                <a:latin typeface="Arial Narrow" panose="020B0606020202030204" pitchFamily="34" charset="0"/>
              </a:rPr>
              <a:t> </a:t>
            </a:r>
          </a:p>
          <a:p>
            <a:pPr marL="342900" indent="-342900" fontAlgn="ctr">
              <a:lnSpc>
                <a:spcPct val="114000"/>
              </a:lnSpc>
              <a:buFont typeface="+mj-lt"/>
              <a:buAutoNum type="arabicPeriod"/>
            </a:pPr>
            <a:r>
              <a:rPr lang="en-US" sz="1600" dirty="0">
                <a:latin typeface="Arial Narrow" panose="020B0606020202030204" pitchFamily="34" charset="0"/>
              </a:rPr>
              <a:t>HL7 May 2018 Newsletter Article </a:t>
            </a:r>
            <a:r>
              <a:rPr lang="en-US" sz="1600" dirty="0">
                <a:latin typeface="Arial Narrow" panose="020B0606020202030204" pitchFamily="34" charset="0"/>
                <a:hlinkClick r:id="rId13"/>
              </a:rPr>
              <a:t>http://www.hl7.org/documentcenter/public/newsletters/HL7_NEWS_20180523.pdf</a:t>
            </a:r>
            <a:endParaRPr lang="en-US" sz="1600" dirty="0">
              <a:latin typeface="Arial Narrow" panose="020B0606020202030204" pitchFamily="34" charset="0"/>
            </a:endParaRPr>
          </a:p>
        </p:txBody>
      </p:sp>
      <p:sp>
        <p:nvSpPr>
          <p:cNvPr id="5" name="Slide Number Placeholder 2">
            <a:extLst>
              <a:ext uri="{FF2B5EF4-FFF2-40B4-BE49-F238E27FC236}">
                <a16:creationId xmlns:a16="http://schemas.microsoft.com/office/drawing/2014/main" id="{4335D408-03AA-4BEF-BE8A-30F4AC39EB80}"/>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15</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25119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lstStyle/>
          <a:p>
            <a:r>
              <a:rPr lang="en-US" b="1" dirty="0">
                <a:latin typeface="Arial Narrow" panose="020B0606020202030204" pitchFamily="34" charset="0"/>
              </a:rPr>
              <a:t>Our goal</a:t>
            </a:r>
            <a:r>
              <a:rPr lang="en-US" dirty="0">
                <a:latin typeface="Arial Narrow" panose="020B0606020202030204" pitchFamily="34" charset="0"/>
              </a:rPr>
              <a:t> is “to help people live the healthiest lives possible” by enabling a “Learning Healthcare System” supporting areas such as, but not limited to, Precision Medicine.” </a:t>
            </a:r>
          </a:p>
          <a:p>
            <a:pPr marL="285750" indent="-285750"/>
            <a:r>
              <a:rPr lang="en-US" b="1" dirty="0">
                <a:latin typeface="Arial Narrow" panose="020B0606020202030204" pitchFamily="34" charset="0"/>
              </a:rPr>
              <a:t>This requires</a:t>
            </a:r>
            <a:r>
              <a:rPr lang="en-US" dirty="0">
                <a:latin typeface="Arial Narrow" panose="020B0606020202030204" pitchFamily="34" charset="0"/>
              </a:rPr>
              <a:t> data that is computable, usable and interpretable across disparate systems. </a:t>
            </a:r>
          </a:p>
          <a:p>
            <a:pPr marL="285750" indent="-285750"/>
            <a:r>
              <a:rPr lang="en-US" b="1" dirty="0">
                <a:latin typeface="Arial Narrow" panose="020B0606020202030204" pitchFamily="34" charset="0"/>
              </a:rPr>
              <a:t>Our current-state</a:t>
            </a:r>
            <a:r>
              <a:rPr lang="en-US" dirty="0">
                <a:latin typeface="Arial Narrow" panose="020B0606020202030204" pitchFamily="34" charset="0"/>
              </a:rPr>
              <a:t> is unable to deliver on this goal; however, there is a solution.</a:t>
            </a:r>
          </a:p>
          <a:p>
            <a:pPr marL="285750" indent="-285750"/>
            <a:r>
              <a:rPr lang="en-US" dirty="0">
                <a:latin typeface="Arial Narrow" panose="020B0606020202030204" pitchFamily="34" charset="0"/>
              </a:rPr>
              <a:t>We have made significant inroad with the exchange of data and standards and their adoption; but, we must return our focus on clear, complete, concise, correct and consistent data and its context (aka semantics) to make additional advancements. </a:t>
            </a:r>
            <a:endParaRPr lang="en-US" dirty="0"/>
          </a:p>
        </p:txBody>
      </p:sp>
      <p:sp>
        <p:nvSpPr>
          <p:cNvPr id="5" name="Slide Number Placeholder 2">
            <a:extLst>
              <a:ext uri="{FF2B5EF4-FFF2-40B4-BE49-F238E27FC236}">
                <a16:creationId xmlns:a16="http://schemas.microsoft.com/office/drawing/2014/main" id="{53223336-011D-43AB-BCE4-C05D637B7597}"/>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2</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6587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3051829"/>
            <a:ext cx="9144000" cy="3806171"/>
          </a:xfrm>
          <a:prstGeom prst="rect">
            <a:avLst/>
          </a:prstGeom>
        </p:spPr>
      </p:pic>
      <p:sp>
        <p:nvSpPr>
          <p:cNvPr id="2" name="Title 1"/>
          <p:cNvSpPr>
            <a:spLocks noGrp="1"/>
          </p:cNvSpPr>
          <p:nvPr>
            <p:ph type="title"/>
          </p:nvPr>
        </p:nvSpPr>
        <p:spPr/>
        <p:txBody>
          <a:bodyPr/>
          <a:lstStyle/>
          <a:p>
            <a:r>
              <a:rPr lang="en-US" dirty="0"/>
              <a:t>IT Objective</a:t>
            </a:r>
          </a:p>
        </p:txBody>
      </p:sp>
      <p:sp>
        <p:nvSpPr>
          <p:cNvPr id="5" name="TextBox 4"/>
          <p:cNvSpPr txBox="1"/>
          <p:nvPr/>
        </p:nvSpPr>
        <p:spPr>
          <a:xfrm>
            <a:off x="0" y="990600"/>
            <a:ext cx="9144000" cy="1938992"/>
          </a:xfrm>
          <a:prstGeom prst="rect">
            <a:avLst/>
          </a:prstGeom>
          <a:noFill/>
        </p:spPr>
        <p:txBody>
          <a:bodyPr wrap="square" rtlCol="0">
            <a:spAutoFit/>
          </a:bodyPr>
          <a:lstStyle/>
          <a:p>
            <a:r>
              <a:rPr lang="en-US" sz="2000" b="1" dirty="0">
                <a:latin typeface="Arial Narrow" panose="020B0606020202030204" pitchFamily="34" charset="0"/>
              </a:rPr>
              <a:t>Our IT objective</a:t>
            </a:r>
            <a:r>
              <a:rPr lang="en-US" sz="2000" dirty="0">
                <a:latin typeface="Arial Narrow" panose="020B0606020202030204" pitchFamily="34" charset="0"/>
              </a:rPr>
              <a:t> is to make the appropriate data available when it is needed, where it needed and how it is needed. We plan to integrate existing models, with semantically-consistent computable-data, including provenance data (who, what, when, where, why, how) across different platforms, e.g., population health, Clinical Decision support, EHR patient documentation systems, etc. using tooling to generate various implementation styles, including HL7 Fast Healthcare Interoperable Resources (FHIR). </a:t>
            </a:r>
            <a:endParaRPr lang="en-US" dirty="0">
              <a:latin typeface="Arial Narrow" panose="020B0606020202030204" pitchFamily="34" charset="0"/>
            </a:endParaRPr>
          </a:p>
        </p:txBody>
      </p:sp>
      <p:sp>
        <p:nvSpPr>
          <p:cNvPr id="3" name="Slide Number Placeholder 2"/>
          <p:cNvSpPr>
            <a:spLocks noGrp="1"/>
          </p:cNvSpPr>
          <p:nvPr>
            <p:ph type="sldNum" sz="quarter" idx="11"/>
          </p:nvPr>
        </p:nvSpPr>
        <p:spPr>
          <a:xfrm>
            <a:off x="7010400" y="6494463"/>
            <a:ext cx="2133600" cy="365125"/>
          </a:xfrm>
        </p:spPr>
        <p:txBody>
          <a:bodyPr/>
          <a:lstStyle/>
          <a:p>
            <a:fld id="{3FDB7380-9603-43D8-BFF4-722408AEB0E4}" type="slidenum">
              <a:rPr lang="en-US" altLang="en-US" smtClean="0"/>
              <a:pPr/>
              <a:t>3</a:t>
            </a:fld>
            <a:endParaRPr lang="en-US" altLang="en-US" dirty="0"/>
          </a:p>
        </p:txBody>
      </p:sp>
    </p:spTree>
    <p:extLst>
      <p:ext uri="{BB962C8B-B14F-4D97-AF65-F5344CB8AC3E}">
        <p14:creationId xmlns:p14="http://schemas.microsoft.com/office/powerpoint/2010/main" val="264027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 y="1219200"/>
            <a:ext cx="8839200" cy="5562600"/>
          </a:xfrm>
          <a:prstGeom prst="rect">
            <a:avLst/>
          </a:prstGeom>
        </p:spPr>
      </p:pic>
      <p:sp>
        <p:nvSpPr>
          <p:cNvPr id="2" name="Title 1"/>
          <p:cNvSpPr>
            <a:spLocks noGrp="1"/>
          </p:cNvSpPr>
          <p:nvPr>
            <p:ph type="title"/>
          </p:nvPr>
        </p:nvSpPr>
        <p:spPr/>
        <p:txBody>
          <a:bodyPr/>
          <a:lstStyle/>
          <a:p>
            <a:r>
              <a:rPr lang="en-US" dirty="0"/>
              <a:t>Clinical Example</a:t>
            </a:r>
            <a:br>
              <a:rPr lang="en-US" dirty="0"/>
            </a:br>
            <a:r>
              <a:rPr lang="en-US" dirty="0"/>
              <a:t>CIMI-FHIM Integration</a:t>
            </a:r>
          </a:p>
        </p:txBody>
      </p:sp>
      <p:sp>
        <p:nvSpPr>
          <p:cNvPr id="3" name="TextBox 2"/>
          <p:cNvSpPr txBox="1"/>
          <p:nvPr/>
        </p:nvSpPr>
        <p:spPr>
          <a:xfrm>
            <a:off x="5410200" y="990600"/>
            <a:ext cx="358140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CQF Knowledge Artifacts</a:t>
            </a:r>
          </a:p>
          <a:p>
            <a:pPr algn="r"/>
            <a:r>
              <a:rPr lang="en-US" sz="2400" dirty="0">
                <a:latin typeface="Times New Roman" panose="02020603050405020304" pitchFamily="18" charset="0"/>
                <a:cs typeface="Times New Roman" panose="02020603050405020304" pitchFamily="18" charset="0"/>
              </a:rPr>
              <a:t>SOLOR Terminology</a:t>
            </a:r>
          </a:p>
        </p:txBody>
      </p:sp>
      <p:sp>
        <p:nvSpPr>
          <p:cNvPr id="7" name="TextBox 6"/>
          <p:cNvSpPr txBox="1"/>
          <p:nvPr/>
        </p:nvSpPr>
        <p:spPr>
          <a:xfrm>
            <a:off x="4495800" y="4800600"/>
            <a:ext cx="4572000" cy="830997"/>
          </a:xfrm>
          <a:prstGeom prst="rect">
            <a:avLst/>
          </a:prstGeom>
          <a:noFill/>
        </p:spPr>
        <p:txBody>
          <a:bodyPr wrap="square" rtlCol="0">
            <a:spAutoFit/>
          </a:bodyPr>
          <a:lstStyle/>
          <a:p>
            <a:pPr algn="r"/>
            <a:r>
              <a:rPr lang="en-US" sz="2400" b="1" dirty="0">
                <a:latin typeface="Arial Narrow" panose="020B0606020202030204" pitchFamily="34" charset="0"/>
                <a:cs typeface="Times New Roman" panose="02020603050405020304" pitchFamily="18" charset="0"/>
              </a:rPr>
              <a:t>FHIM Class : CIMI BMM Archetypes</a:t>
            </a:r>
          </a:p>
          <a:p>
            <a:pPr algn="r"/>
            <a:r>
              <a:rPr lang="en-US" sz="2400" b="1" dirty="0">
                <a:latin typeface="Arial Narrow" panose="020B0606020202030204" pitchFamily="34" charset="0"/>
                <a:cs typeface="Times New Roman" panose="02020603050405020304" pitchFamily="18" charset="0"/>
              </a:rPr>
              <a:t>CIMI DCMS</a:t>
            </a:r>
          </a:p>
        </p:txBody>
      </p:sp>
      <p:sp>
        <p:nvSpPr>
          <p:cNvPr id="8" name="Slide Number Placeholder 2">
            <a:extLst>
              <a:ext uri="{FF2B5EF4-FFF2-40B4-BE49-F238E27FC236}">
                <a16:creationId xmlns:a16="http://schemas.microsoft.com/office/drawing/2014/main" id="{F835F319-0C50-40FC-8C36-CE94F6AB9C15}"/>
              </a:ext>
            </a:extLst>
          </p:cNvPr>
          <p:cNvSpPr txBox="1">
            <a:spLocks/>
          </p:cNvSpPr>
          <p:nvPr/>
        </p:nvSpPr>
        <p:spPr>
          <a:xfrm>
            <a:off x="7010400" y="6477000"/>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4</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45431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163"/>
            <a:ext cx="8229600" cy="868363"/>
          </a:xfrm>
        </p:spPr>
        <p:txBody>
          <a:bodyPr/>
          <a:lstStyle/>
          <a:p>
            <a:r>
              <a:rPr lang="en-US" dirty="0">
                <a:latin typeface="Arial Narrow" panose="020B0606020202030204" pitchFamily="34" charset="0"/>
              </a:rPr>
              <a:t>Proposed Solution    </a:t>
            </a:r>
            <a:br>
              <a:rPr lang="en-US" dirty="0">
                <a:latin typeface="Arial Narrow" panose="020B0606020202030204" pitchFamily="34" charset="0"/>
              </a:rPr>
            </a:br>
            <a:r>
              <a:rPr lang="en-US" dirty="0">
                <a:latin typeface="Arial Narrow" panose="020B0606020202030204" pitchFamily="34" charset="0"/>
              </a:rPr>
              <a:t>Integrated Model Stack - Each Plays a Role</a:t>
            </a:r>
          </a:p>
        </p:txBody>
      </p:sp>
      <p:pic>
        <p:nvPicPr>
          <p:cNvPr id="8" name="Picture 7" descr="Whispy Tree by dear_theophilus - Tree with thin branches and lea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765" y="1150937"/>
            <a:ext cx="5078470" cy="4818198"/>
          </a:xfrm>
          <a:prstGeom prst="rect">
            <a:avLst/>
          </a:prstGeom>
        </p:spPr>
      </p:pic>
      <p:sp>
        <p:nvSpPr>
          <p:cNvPr id="10" name="TextBox 9"/>
          <p:cNvSpPr txBox="1"/>
          <p:nvPr/>
        </p:nvSpPr>
        <p:spPr>
          <a:xfrm>
            <a:off x="2438400" y="4514671"/>
            <a:ext cx="5486400" cy="1200329"/>
          </a:xfrm>
          <a:prstGeom prst="rect">
            <a:avLst/>
          </a:prstGeom>
          <a:solidFill>
            <a:schemeClr val="bg1"/>
          </a:solidFill>
        </p:spPr>
        <p:txBody>
          <a:bodyPr wrap="square" rtlCol="0">
            <a:spAutoFit/>
          </a:bodyPr>
          <a:lstStyle/>
          <a:p>
            <a:r>
              <a:rPr lang="en-US" dirty="0">
                <a:latin typeface="Arial Black" panose="020B0A04020102020204" pitchFamily="34" charset="0"/>
              </a:rPr>
              <a:t>           FHIM	and   EHR-S FM</a:t>
            </a:r>
          </a:p>
          <a:p>
            <a:r>
              <a:rPr lang="en-US" dirty="0">
                <a:latin typeface="Arial Black" panose="020B0A04020102020204" pitchFamily="34" charset="0"/>
              </a:rPr>
              <a:t>Data </a:t>
            </a:r>
            <a:r>
              <a:rPr lang="en-US" dirty="0" err="1">
                <a:latin typeface="Arial Black" panose="020B0A04020102020204" pitchFamily="34" charset="0"/>
              </a:rPr>
              <a:t>Rqmts</a:t>
            </a:r>
            <a:r>
              <a:rPr lang="en-US" dirty="0">
                <a:latin typeface="Arial Black" panose="020B0A04020102020204" pitchFamily="34" charset="0"/>
              </a:rPr>
              <a:t>.	and   Clinical Context</a:t>
            </a:r>
          </a:p>
          <a:p>
            <a:r>
              <a:rPr lang="en-US" dirty="0">
                <a:latin typeface="Arial Black" panose="020B0A04020102020204" pitchFamily="34" charset="0"/>
              </a:rPr>
              <a:t>FHIR US Core	and   QI Core / QUICK</a:t>
            </a:r>
          </a:p>
          <a:p>
            <a:r>
              <a:rPr lang="en-US" dirty="0">
                <a:latin typeface="Arial Black" panose="020B0A04020102020204" pitchFamily="34" charset="0"/>
              </a:rPr>
              <a:t>FHIR Profiles	and   FHIR Extensions</a:t>
            </a:r>
          </a:p>
        </p:txBody>
      </p:sp>
      <p:sp>
        <p:nvSpPr>
          <p:cNvPr id="11" name="TextBox 10"/>
          <p:cNvSpPr txBox="1"/>
          <p:nvPr/>
        </p:nvSpPr>
        <p:spPr>
          <a:xfrm>
            <a:off x="4876800" y="3665537"/>
            <a:ext cx="683200" cy="400110"/>
          </a:xfrm>
          <a:prstGeom prst="rect">
            <a:avLst/>
          </a:prstGeom>
          <a:solidFill>
            <a:schemeClr val="bg1"/>
          </a:solidFill>
        </p:spPr>
        <p:txBody>
          <a:bodyPr wrap="none" rtlCol="0">
            <a:spAutoFit/>
          </a:bodyPr>
          <a:lstStyle/>
          <a:p>
            <a:r>
              <a:rPr lang="en-US" sz="2000" b="1" dirty="0"/>
              <a:t>CIMI</a:t>
            </a:r>
          </a:p>
        </p:txBody>
      </p:sp>
      <p:sp>
        <p:nvSpPr>
          <p:cNvPr id="12" name="TextBox 11"/>
          <p:cNvSpPr txBox="1"/>
          <p:nvPr/>
        </p:nvSpPr>
        <p:spPr>
          <a:xfrm>
            <a:off x="4304207" y="2667000"/>
            <a:ext cx="572593" cy="686470"/>
          </a:xfrm>
          <a:prstGeom prst="rect">
            <a:avLst/>
          </a:prstGeom>
          <a:solidFill>
            <a:schemeClr val="bg1"/>
          </a:solidFill>
        </p:spPr>
        <p:txBody>
          <a:bodyPr wrap="none" rtlCol="0">
            <a:spAutoFit/>
          </a:bodyPr>
          <a:lstStyle/>
          <a:p>
            <a:pPr algn="ctr">
              <a:lnSpc>
                <a:spcPct val="70000"/>
              </a:lnSpc>
            </a:pPr>
            <a:r>
              <a:rPr lang="en-US" b="1" dirty="0"/>
              <a:t>CQI</a:t>
            </a:r>
          </a:p>
          <a:p>
            <a:pPr algn="ctr">
              <a:lnSpc>
                <a:spcPct val="70000"/>
              </a:lnSpc>
            </a:pPr>
            <a:r>
              <a:rPr lang="en-US" b="1" dirty="0"/>
              <a:t>C	QF</a:t>
            </a:r>
          </a:p>
          <a:p>
            <a:pPr algn="ctr">
              <a:lnSpc>
                <a:spcPct val="70000"/>
              </a:lnSpc>
            </a:pPr>
            <a:r>
              <a:rPr lang="en-US" b="1" dirty="0"/>
              <a:t>CDS</a:t>
            </a:r>
          </a:p>
        </p:txBody>
      </p:sp>
      <p:sp>
        <p:nvSpPr>
          <p:cNvPr id="13" name="TextBox 12"/>
          <p:cNvSpPr txBox="1"/>
          <p:nvPr/>
        </p:nvSpPr>
        <p:spPr>
          <a:xfrm>
            <a:off x="6616628" y="1516120"/>
            <a:ext cx="822020" cy="369332"/>
          </a:xfrm>
          <a:prstGeom prst="rect">
            <a:avLst/>
          </a:prstGeom>
          <a:solidFill>
            <a:schemeClr val="bg1"/>
          </a:solidFill>
        </p:spPr>
        <p:txBody>
          <a:bodyPr wrap="none" rtlCol="0">
            <a:spAutoFit/>
          </a:bodyPr>
          <a:lstStyle/>
          <a:p>
            <a:r>
              <a:rPr lang="en-US" dirty="0"/>
              <a:t>KNART</a:t>
            </a:r>
          </a:p>
        </p:txBody>
      </p:sp>
      <p:sp>
        <p:nvSpPr>
          <p:cNvPr id="14" name="TextBox 13"/>
          <p:cNvSpPr txBox="1"/>
          <p:nvPr/>
        </p:nvSpPr>
        <p:spPr>
          <a:xfrm>
            <a:off x="7086600" y="2598737"/>
            <a:ext cx="647934" cy="369332"/>
          </a:xfrm>
          <a:prstGeom prst="rect">
            <a:avLst/>
          </a:prstGeom>
          <a:solidFill>
            <a:schemeClr val="bg1"/>
          </a:solidFill>
        </p:spPr>
        <p:txBody>
          <a:bodyPr wrap="none" rtlCol="0">
            <a:spAutoFit/>
          </a:bodyPr>
          <a:lstStyle/>
          <a:p>
            <a:r>
              <a:rPr lang="en-US" dirty="0"/>
              <a:t>DCM</a:t>
            </a:r>
          </a:p>
        </p:txBody>
      </p:sp>
      <p:sp>
        <p:nvSpPr>
          <p:cNvPr id="15" name="TextBox 14"/>
          <p:cNvSpPr txBox="1"/>
          <p:nvPr/>
        </p:nvSpPr>
        <p:spPr>
          <a:xfrm>
            <a:off x="5981466" y="2186543"/>
            <a:ext cx="647934" cy="369332"/>
          </a:xfrm>
          <a:prstGeom prst="rect">
            <a:avLst/>
          </a:prstGeom>
          <a:solidFill>
            <a:schemeClr val="bg1"/>
          </a:solidFill>
        </p:spPr>
        <p:txBody>
          <a:bodyPr wrap="none" rtlCol="0">
            <a:spAutoFit/>
          </a:bodyPr>
          <a:lstStyle/>
          <a:p>
            <a:r>
              <a:rPr lang="en-US" dirty="0"/>
              <a:t>DCM</a:t>
            </a:r>
          </a:p>
        </p:txBody>
      </p:sp>
      <p:sp>
        <p:nvSpPr>
          <p:cNvPr id="16" name="TextBox 15"/>
          <p:cNvSpPr txBox="1"/>
          <p:nvPr/>
        </p:nvSpPr>
        <p:spPr>
          <a:xfrm>
            <a:off x="4692999" y="1274705"/>
            <a:ext cx="658706" cy="369332"/>
          </a:xfrm>
          <a:prstGeom prst="rect">
            <a:avLst/>
          </a:prstGeom>
          <a:solidFill>
            <a:schemeClr val="bg1"/>
          </a:solidFill>
        </p:spPr>
        <p:txBody>
          <a:bodyPr wrap="none" rtlCol="0">
            <a:spAutoFit/>
          </a:bodyPr>
          <a:lstStyle/>
          <a:p>
            <a:r>
              <a:rPr lang="en-US" dirty="0"/>
              <a:t>CQM</a:t>
            </a:r>
          </a:p>
        </p:txBody>
      </p:sp>
      <p:sp>
        <p:nvSpPr>
          <p:cNvPr id="17" name="TextBox 16"/>
          <p:cNvSpPr txBox="1"/>
          <p:nvPr/>
        </p:nvSpPr>
        <p:spPr>
          <a:xfrm>
            <a:off x="6984618" y="3312022"/>
            <a:ext cx="647934" cy="369332"/>
          </a:xfrm>
          <a:prstGeom prst="rect">
            <a:avLst/>
          </a:prstGeom>
          <a:solidFill>
            <a:schemeClr val="bg1"/>
          </a:solidFill>
        </p:spPr>
        <p:txBody>
          <a:bodyPr wrap="none" rtlCol="0">
            <a:spAutoFit/>
          </a:bodyPr>
          <a:lstStyle/>
          <a:p>
            <a:r>
              <a:rPr lang="en-US" dirty="0"/>
              <a:t>DCM</a:t>
            </a:r>
          </a:p>
        </p:txBody>
      </p:sp>
      <p:sp>
        <p:nvSpPr>
          <p:cNvPr id="19" name="TextBox 18"/>
          <p:cNvSpPr txBox="1"/>
          <p:nvPr/>
        </p:nvSpPr>
        <p:spPr>
          <a:xfrm>
            <a:off x="6858000" y="4038600"/>
            <a:ext cx="647934" cy="369332"/>
          </a:xfrm>
          <a:prstGeom prst="rect">
            <a:avLst/>
          </a:prstGeom>
          <a:solidFill>
            <a:schemeClr val="bg1"/>
          </a:solidFill>
        </p:spPr>
        <p:txBody>
          <a:bodyPr wrap="none" rtlCol="0">
            <a:spAutoFit/>
          </a:bodyPr>
          <a:lstStyle/>
          <a:p>
            <a:r>
              <a:rPr lang="en-US" dirty="0"/>
              <a:t>DCM</a:t>
            </a:r>
          </a:p>
        </p:txBody>
      </p:sp>
      <p:sp>
        <p:nvSpPr>
          <p:cNvPr id="20" name="TextBox 19"/>
          <p:cNvSpPr txBox="1"/>
          <p:nvPr/>
        </p:nvSpPr>
        <p:spPr>
          <a:xfrm>
            <a:off x="3791656" y="934005"/>
            <a:ext cx="1923344" cy="369332"/>
          </a:xfrm>
          <a:prstGeom prst="rect">
            <a:avLst/>
          </a:prstGeom>
          <a:noFill/>
        </p:spPr>
        <p:txBody>
          <a:bodyPr wrap="square" rtlCol="0">
            <a:spAutoFit/>
          </a:bodyPr>
          <a:lstStyle/>
          <a:p>
            <a:r>
              <a:rPr lang="en-US" dirty="0"/>
              <a:t>KNART</a:t>
            </a:r>
          </a:p>
        </p:txBody>
      </p:sp>
      <p:sp>
        <p:nvSpPr>
          <p:cNvPr id="21" name="TextBox 20"/>
          <p:cNvSpPr txBox="1"/>
          <p:nvPr/>
        </p:nvSpPr>
        <p:spPr>
          <a:xfrm>
            <a:off x="1638066" y="4050268"/>
            <a:ext cx="647934" cy="369332"/>
          </a:xfrm>
          <a:prstGeom prst="rect">
            <a:avLst/>
          </a:prstGeom>
          <a:solidFill>
            <a:schemeClr val="bg1"/>
          </a:solidFill>
        </p:spPr>
        <p:txBody>
          <a:bodyPr wrap="none" rtlCol="0">
            <a:spAutoFit/>
          </a:bodyPr>
          <a:lstStyle/>
          <a:p>
            <a:r>
              <a:rPr lang="en-US" dirty="0"/>
              <a:t>DCM</a:t>
            </a:r>
          </a:p>
        </p:txBody>
      </p:sp>
      <p:sp>
        <p:nvSpPr>
          <p:cNvPr id="22" name="TextBox 21"/>
          <p:cNvSpPr txBox="1"/>
          <p:nvPr/>
        </p:nvSpPr>
        <p:spPr>
          <a:xfrm>
            <a:off x="3151294" y="1383268"/>
            <a:ext cx="658706" cy="369332"/>
          </a:xfrm>
          <a:prstGeom prst="rect">
            <a:avLst/>
          </a:prstGeom>
          <a:solidFill>
            <a:schemeClr val="bg1"/>
          </a:solidFill>
        </p:spPr>
        <p:txBody>
          <a:bodyPr wrap="none" rtlCol="0">
            <a:spAutoFit/>
          </a:bodyPr>
          <a:lstStyle/>
          <a:p>
            <a:r>
              <a:rPr lang="en-US" dirty="0"/>
              <a:t>CQM</a:t>
            </a:r>
          </a:p>
        </p:txBody>
      </p:sp>
      <p:sp>
        <p:nvSpPr>
          <p:cNvPr id="24" name="TextBox 23"/>
          <p:cNvSpPr txBox="1"/>
          <p:nvPr/>
        </p:nvSpPr>
        <p:spPr>
          <a:xfrm>
            <a:off x="3200400" y="3843930"/>
            <a:ext cx="1123001" cy="575670"/>
          </a:xfrm>
          <a:prstGeom prst="rect">
            <a:avLst/>
          </a:prstGeom>
          <a:solidFill>
            <a:schemeClr val="bg1"/>
          </a:solidFill>
        </p:spPr>
        <p:txBody>
          <a:bodyPr wrap="none" rtlCol="0">
            <a:spAutoFit/>
          </a:bodyPr>
          <a:lstStyle/>
          <a:p>
            <a:pPr algn="ctr"/>
            <a:r>
              <a:rPr lang="en-US" b="1" dirty="0"/>
              <a:t>Other</a:t>
            </a:r>
          </a:p>
          <a:p>
            <a:pPr algn="ctr">
              <a:lnSpc>
                <a:spcPct val="70000"/>
              </a:lnSpc>
            </a:pPr>
            <a:r>
              <a:rPr lang="en-US" b="1" dirty="0"/>
              <a:t>Initiatives</a:t>
            </a:r>
          </a:p>
        </p:txBody>
      </p:sp>
      <p:sp>
        <p:nvSpPr>
          <p:cNvPr id="26" name="TextBox 25"/>
          <p:cNvSpPr txBox="1"/>
          <p:nvPr/>
        </p:nvSpPr>
        <p:spPr>
          <a:xfrm>
            <a:off x="1485666" y="3360737"/>
            <a:ext cx="647934" cy="369332"/>
          </a:xfrm>
          <a:prstGeom prst="rect">
            <a:avLst/>
          </a:prstGeom>
          <a:solidFill>
            <a:schemeClr val="bg1"/>
          </a:solidFill>
        </p:spPr>
        <p:txBody>
          <a:bodyPr wrap="none" rtlCol="0">
            <a:spAutoFit/>
          </a:bodyPr>
          <a:lstStyle/>
          <a:p>
            <a:r>
              <a:rPr lang="en-US" dirty="0"/>
              <a:t>DCM</a:t>
            </a:r>
          </a:p>
        </p:txBody>
      </p:sp>
      <p:sp>
        <p:nvSpPr>
          <p:cNvPr id="27" name="TextBox 26"/>
          <p:cNvSpPr txBox="1"/>
          <p:nvPr/>
        </p:nvSpPr>
        <p:spPr>
          <a:xfrm>
            <a:off x="2552466" y="2229405"/>
            <a:ext cx="647934" cy="369332"/>
          </a:xfrm>
          <a:prstGeom prst="rect">
            <a:avLst/>
          </a:prstGeom>
          <a:solidFill>
            <a:schemeClr val="bg1"/>
          </a:solidFill>
        </p:spPr>
        <p:txBody>
          <a:bodyPr wrap="none" rtlCol="0">
            <a:spAutoFit/>
          </a:bodyPr>
          <a:lstStyle/>
          <a:p>
            <a:r>
              <a:rPr lang="en-US" dirty="0"/>
              <a:t>DCM</a:t>
            </a:r>
          </a:p>
        </p:txBody>
      </p:sp>
      <p:sp>
        <p:nvSpPr>
          <p:cNvPr id="28" name="TextBox 27"/>
          <p:cNvSpPr txBox="1"/>
          <p:nvPr/>
        </p:nvSpPr>
        <p:spPr>
          <a:xfrm>
            <a:off x="2149780" y="1315005"/>
            <a:ext cx="822020" cy="369332"/>
          </a:xfrm>
          <a:prstGeom prst="rect">
            <a:avLst/>
          </a:prstGeom>
          <a:noFill/>
        </p:spPr>
        <p:txBody>
          <a:bodyPr wrap="none" rtlCol="0">
            <a:spAutoFit/>
          </a:bodyPr>
          <a:lstStyle/>
          <a:p>
            <a:r>
              <a:rPr lang="en-US" dirty="0"/>
              <a:t>KNART</a:t>
            </a:r>
          </a:p>
        </p:txBody>
      </p:sp>
      <p:pic>
        <p:nvPicPr>
          <p:cNvPr id="4" name="Picture 3"/>
          <p:cNvPicPr>
            <a:picLocks noChangeAspect="1"/>
          </p:cNvPicPr>
          <p:nvPr/>
        </p:nvPicPr>
        <p:blipFill>
          <a:blip r:embed="rId4"/>
          <a:stretch>
            <a:fillRect/>
          </a:stretch>
        </p:blipFill>
        <p:spPr>
          <a:xfrm>
            <a:off x="3517634" y="5878317"/>
            <a:ext cx="2019066" cy="979683"/>
          </a:xfrm>
          <a:prstGeom prst="rect">
            <a:avLst/>
          </a:prstGeom>
        </p:spPr>
      </p:pic>
      <p:sp>
        <p:nvSpPr>
          <p:cNvPr id="9" name="TextBox 8"/>
          <p:cNvSpPr txBox="1"/>
          <p:nvPr/>
        </p:nvSpPr>
        <p:spPr>
          <a:xfrm>
            <a:off x="3962400" y="5876925"/>
            <a:ext cx="1162947" cy="400110"/>
          </a:xfrm>
          <a:prstGeom prst="rect">
            <a:avLst/>
          </a:prstGeom>
          <a:solidFill>
            <a:schemeClr val="bg1"/>
          </a:solidFill>
        </p:spPr>
        <p:txBody>
          <a:bodyPr wrap="none" rtlCol="0">
            <a:spAutoFit/>
          </a:bodyPr>
          <a:lstStyle/>
          <a:p>
            <a:r>
              <a:rPr lang="en-US" sz="2000" dirty="0">
                <a:latin typeface="Arial Black" panose="020B0A04020102020204" pitchFamily="34" charset="0"/>
              </a:rPr>
              <a:t>SOLOR</a:t>
            </a:r>
          </a:p>
        </p:txBody>
      </p:sp>
      <p:sp>
        <p:nvSpPr>
          <p:cNvPr id="32" name="TextBox 31"/>
          <p:cNvSpPr txBox="1"/>
          <p:nvPr/>
        </p:nvSpPr>
        <p:spPr>
          <a:xfrm>
            <a:off x="5372400" y="1428655"/>
            <a:ext cx="822020" cy="369332"/>
          </a:xfrm>
          <a:prstGeom prst="rect">
            <a:avLst/>
          </a:prstGeom>
          <a:solidFill>
            <a:schemeClr val="bg1"/>
          </a:solidFill>
        </p:spPr>
        <p:txBody>
          <a:bodyPr wrap="none" rtlCol="0">
            <a:spAutoFit/>
          </a:bodyPr>
          <a:lstStyle/>
          <a:p>
            <a:r>
              <a:rPr lang="en-US" dirty="0"/>
              <a:t>KNART</a:t>
            </a: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5</a:t>
            </a:fld>
            <a:endParaRPr lang="en-US" altLang="en-US" dirty="0">
              <a:latin typeface="Arial Narrow" panose="020B0606020202030204" pitchFamily="34" charset="0"/>
              <a:ea typeface="MS PGothic" pitchFamily="34" charset="-128"/>
            </a:endParaRPr>
          </a:p>
        </p:txBody>
      </p:sp>
      <p:sp>
        <p:nvSpPr>
          <p:cNvPr id="29" name="TextBox 28">
            <a:extLst>
              <a:ext uri="{FF2B5EF4-FFF2-40B4-BE49-F238E27FC236}">
                <a16:creationId xmlns:a16="http://schemas.microsoft.com/office/drawing/2014/main" id="{E9E2CA5E-4B4B-4EC7-8570-DFE9CA7C3E6B}"/>
              </a:ext>
            </a:extLst>
          </p:cNvPr>
          <p:cNvSpPr txBox="1"/>
          <p:nvPr/>
        </p:nvSpPr>
        <p:spPr>
          <a:xfrm>
            <a:off x="1485666" y="2297668"/>
            <a:ext cx="647934" cy="369332"/>
          </a:xfrm>
          <a:prstGeom prst="rect">
            <a:avLst/>
          </a:prstGeom>
          <a:solidFill>
            <a:schemeClr val="bg1"/>
          </a:solidFill>
        </p:spPr>
        <p:txBody>
          <a:bodyPr wrap="none" rtlCol="0">
            <a:spAutoFit/>
          </a:bodyPr>
          <a:lstStyle/>
          <a:p>
            <a:r>
              <a:rPr lang="en-US" dirty="0"/>
              <a:t>DCM</a:t>
            </a:r>
          </a:p>
        </p:txBody>
      </p:sp>
      <p:sp>
        <p:nvSpPr>
          <p:cNvPr id="25" name="TextBox 24">
            <a:extLst>
              <a:ext uri="{FF2B5EF4-FFF2-40B4-BE49-F238E27FC236}">
                <a16:creationId xmlns:a16="http://schemas.microsoft.com/office/drawing/2014/main" id="{940D8BC0-A9E7-4CAF-8213-9AEEC439C07D}"/>
              </a:ext>
            </a:extLst>
          </p:cNvPr>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75897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Summary (Overview)</a:t>
            </a:r>
            <a:br>
              <a:rPr lang="en-US" dirty="0"/>
            </a:br>
            <a:r>
              <a:rPr lang="en-US" sz="1800" dirty="0">
                <a:latin typeface="Arial Narrow" panose="020B0606020202030204" pitchFamily="34" charset="0"/>
              </a:rPr>
              <a:t>HL7 Reference Domain Analysis Model (RDAM) Mapping Project Number 1413</a:t>
            </a:r>
            <a:endParaRPr lang="en-US" dirty="0"/>
          </a:p>
        </p:txBody>
      </p:sp>
      <p:sp>
        <p:nvSpPr>
          <p:cNvPr id="3" name="Content Placeholder 2"/>
          <p:cNvSpPr>
            <a:spLocks noGrp="1"/>
          </p:cNvSpPr>
          <p:nvPr>
            <p:ph idx="1"/>
          </p:nvPr>
        </p:nvSpPr>
        <p:spPr>
          <a:xfrm>
            <a:off x="152400" y="1295400"/>
            <a:ext cx="8839200" cy="5562600"/>
          </a:xfrm>
        </p:spPr>
        <p:txBody>
          <a:bodyPr/>
          <a:lstStyle/>
          <a:p>
            <a:pPr marL="457200" indent="-457200" algn="just">
              <a:lnSpc>
                <a:spcPct val="114000"/>
              </a:lnSpc>
              <a:buFont typeface="+mj-lt"/>
              <a:buAutoNum type="arabicPeriod"/>
            </a:pPr>
            <a:r>
              <a:rPr lang="en-US" sz="1800" dirty="0">
                <a:latin typeface="Arial Narrow" panose="020B0606020202030204" pitchFamily="34" charset="0"/>
              </a:rPr>
              <a:t>The </a:t>
            </a:r>
            <a:r>
              <a:rPr lang="en-US" sz="1800" b="1" dirty="0">
                <a:latin typeface="Arial Narrow" panose="020B0606020202030204" pitchFamily="34" charset="0"/>
              </a:rPr>
              <a:t>RDAM</a:t>
            </a:r>
            <a:r>
              <a:rPr lang="en-US" sz="1800" dirty="0">
                <a:latin typeface="Arial Narrow" panose="020B0606020202030204" pitchFamily="34" charset="0"/>
              </a:rPr>
              <a:t> Mapping </a:t>
            </a:r>
            <a:r>
              <a:rPr lang="en-US" sz="1800" i="1" dirty="0">
                <a:latin typeface="Arial Narrow" panose="020B0606020202030204" pitchFamily="34" charset="0"/>
              </a:rPr>
              <a:t>Immunization Pilot Study </a:t>
            </a:r>
            <a:r>
              <a:rPr lang="en-US" sz="1800" dirty="0">
                <a:latin typeface="Arial Narrow" panose="020B0606020202030204" pitchFamily="34" charset="0"/>
              </a:rPr>
              <a:t>maps </a:t>
            </a:r>
          </a:p>
          <a:p>
            <a:pPr marL="857250" lvl="1" indent="-457200" algn="just">
              <a:lnSpc>
                <a:spcPct val="114000"/>
              </a:lnSpc>
              <a:buFont typeface="+mj-lt"/>
              <a:buAutoNum type="arabicPeriod"/>
            </a:pPr>
            <a:r>
              <a:rPr lang="en-US" sz="1400" dirty="0">
                <a:latin typeface="Arial Narrow" panose="020B0606020202030204" pitchFamily="34" charset="0"/>
              </a:rPr>
              <a:t>the EHR System Functional Model (</a:t>
            </a:r>
            <a:r>
              <a:rPr lang="en-US" sz="1400" b="1" dirty="0">
                <a:latin typeface="Arial Narrow" panose="020B0606020202030204" pitchFamily="34" charset="0"/>
              </a:rPr>
              <a:t>EHR-S FM</a:t>
            </a:r>
            <a:r>
              <a:rPr lang="en-US" sz="1400" dirty="0">
                <a:latin typeface="Arial Narrow" panose="020B0606020202030204" pitchFamily="34" charset="0"/>
              </a:rPr>
              <a:t>) [Ref 1] to the </a:t>
            </a:r>
          </a:p>
          <a:p>
            <a:pPr marL="857250" lvl="1" indent="-457200" algn="just">
              <a:lnSpc>
                <a:spcPct val="114000"/>
              </a:lnSpc>
              <a:buFont typeface="+mj-lt"/>
              <a:buAutoNum type="arabicPeriod"/>
            </a:pPr>
            <a:r>
              <a:rPr lang="en-US" sz="1400" dirty="0">
                <a:latin typeface="Arial Narrow" panose="020B0606020202030204" pitchFamily="34" charset="0"/>
              </a:rPr>
              <a:t>Federal Health Information Model </a:t>
            </a:r>
            <a:r>
              <a:rPr lang="en-US" sz="1400" b="1" dirty="0">
                <a:latin typeface="Arial Narrow" panose="020B0606020202030204" pitchFamily="34" charset="0"/>
              </a:rPr>
              <a:t>(FHIM</a:t>
            </a:r>
            <a:r>
              <a:rPr lang="en-US" sz="1400" dirty="0">
                <a:latin typeface="Arial Narrow" panose="020B0606020202030204" pitchFamily="34" charset="0"/>
              </a:rPr>
              <a:t>) [Ref 2] within </a:t>
            </a:r>
          </a:p>
          <a:p>
            <a:pPr marL="857250" lvl="1" indent="-457200" algn="just">
              <a:lnSpc>
                <a:spcPct val="114000"/>
              </a:lnSpc>
              <a:buFont typeface="+mj-lt"/>
              <a:buAutoNum type="arabicPeriod"/>
            </a:pPr>
            <a:r>
              <a:rPr lang="en-US" sz="1400" dirty="0">
                <a:latin typeface="Arial Narrow" panose="020B0606020202030204" pitchFamily="34" charset="0"/>
              </a:rPr>
              <a:t>the EHR-S FM Immunization Functional Profile Spread Sheet [Ref 3]. </a:t>
            </a:r>
          </a:p>
          <a:p>
            <a:pPr marL="457200" indent="-457200" algn="just">
              <a:lnSpc>
                <a:spcPct val="114000"/>
              </a:lnSpc>
              <a:buFont typeface="+mj-lt"/>
              <a:buAutoNum type="arabicPeriod"/>
            </a:pPr>
            <a:r>
              <a:rPr lang="en-US" sz="1800" dirty="0">
                <a:latin typeface="Arial Narrow" panose="020B0606020202030204" pitchFamily="34" charset="0"/>
              </a:rPr>
              <a:t>We address "</a:t>
            </a:r>
            <a:r>
              <a:rPr lang="en-US" sz="1800" i="1" dirty="0">
                <a:latin typeface="Arial Narrow" panose="020B0606020202030204" pitchFamily="34" charset="0"/>
              </a:rPr>
              <a:t>Solving the Modeling Dilemma as a Foundation for Interoperability</a:t>
            </a:r>
            <a:r>
              <a:rPr lang="en-US" sz="1800" dirty="0">
                <a:latin typeface="Arial Narrow" panose="020B0606020202030204" pitchFamily="34" charset="0"/>
              </a:rPr>
              <a:t>" [Ref 4]; where, </a:t>
            </a:r>
          </a:p>
          <a:p>
            <a:pPr marL="457200" indent="-457200" algn="just">
              <a:lnSpc>
                <a:spcPct val="114000"/>
              </a:lnSpc>
              <a:buFont typeface="+mj-lt"/>
              <a:buAutoNum type="arabicPeriod"/>
            </a:pPr>
            <a:r>
              <a:rPr lang="en-US" sz="1800" dirty="0">
                <a:latin typeface="Arial Narrow" panose="020B0606020202030204" pitchFamily="34" charset="0"/>
              </a:rPr>
              <a:t>This paper describes the RDAM Mapping within a Use-Case Scenario driven </a:t>
            </a:r>
          </a:p>
          <a:p>
            <a:pPr marL="857250" lvl="1" indent="-457200" algn="just">
              <a:lnSpc>
                <a:spcPct val="114000"/>
              </a:lnSpc>
              <a:buFont typeface="+mj-lt"/>
              <a:buAutoNum type="arabicPeriod"/>
            </a:pPr>
            <a:r>
              <a:rPr lang="en-US" sz="1400" dirty="0">
                <a:latin typeface="Arial Narrow" panose="020B0606020202030204" pitchFamily="34" charset="0"/>
              </a:rPr>
              <a:t>"</a:t>
            </a:r>
            <a:r>
              <a:rPr lang="en-US" sz="1400" i="1" dirty="0">
                <a:latin typeface="Arial Narrow" panose="020B0606020202030204" pitchFamily="34" charset="0"/>
              </a:rPr>
              <a:t>Emerging CIMI-compliant Software Development Lifecycle (SDLC) Methodology</a:t>
            </a:r>
            <a:r>
              <a:rPr lang="en-US" sz="1400" dirty="0">
                <a:latin typeface="Arial Narrow" panose="020B0606020202030204" pitchFamily="34" charset="0"/>
              </a:rPr>
              <a:t>" [Fig 1] for </a:t>
            </a:r>
          </a:p>
          <a:p>
            <a:pPr marL="857250" lvl="1" indent="-457200" algn="just">
              <a:lnSpc>
                <a:spcPct val="114000"/>
              </a:lnSpc>
              <a:buFont typeface="+mj-lt"/>
              <a:buAutoNum type="arabicPeriod"/>
            </a:pPr>
            <a:r>
              <a:rPr lang="en-US" sz="1400" dirty="0">
                <a:latin typeface="Arial Narrow" panose="020B0606020202030204" pitchFamily="34" charset="0"/>
              </a:rPr>
              <a:t>CIMI-compliant (FHIM, QUICK, CIMI BMM, SOLOR, EHR-S FM) models [Fig 2] </a:t>
            </a:r>
          </a:p>
          <a:p>
            <a:pPr marL="857250" lvl="1" indent="-457200" algn="just">
              <a:lnSpc>
                <a:spcPct val="114000"/>
              </a:lnSpc>
              <a:buFont typeface="+mj-lt"/>
              <a:buAutoNum type="arabicPeriod"/>
            </a:pPr>
            <a:r>
              <a:rPr lang="en-US" sz="1400" dirty="0">
                <a:latin typeface="Arial Narrow" panose="020B0606020202030204" pitchFamily="34" charset="0"/>
              </a:rPr>
              <a:t>to meet Healthcare Information Technology (</a:t>
            </a:r>
            <a:r>
              <a:rPr lang="en-US" sz="1400" b="1" dirty="0">
                <a:latin typeface="Arial Narrow" panose="020B0606020202030204" pitchFamily="34" charset="0"/>
              </a:rPr>
              <a:t>HIT</a:t>
            </a:r>
            <a:r>
              <a:rPr lang="en-US" sz="1400" dirty="0">
                <a:latin typeface="Arial Narrow" panose="020B0606020202030204" pitchFamily="34" charset="0"/>
              </a:rPr>
              <a:t>) Information Exchange Requirements (</a:t>
            </a:r>
            <a:r>
              <a:rPr lang="en-US" sz="1400" b="1" dirty="0">
                <a:latin typeface="Arial Narrow" panose="020B0606020202030204" pitchFamily="34" charset="0"/>
              </a:rPr>
              <a:t>IERs</a:t>
            </a:r>
            <a:r>
              <a:rPr lang="en-US" sz="1400" dirty="0">
                <a:latin typeface="Arial Narrow" panose="020B0606020202030204" pitchFamily="34" charset="0"/>
              </a:rPr>
              <a:t>). </a:t>
            </a:r>
          </a:p>
          <a:p>
            <a:pPr marL="857250" lvl="1" indent="-457200" algn="just">
              <a:lnSpc>
                <a:spcPct val="114000"/>
              </a:lnSpc>
              <a:buFont typeface="+mj-lt"/>
              <a:buAutoNum type="arabicPeriod"/>
            </a:pPr>
            <a:r>
              <a:rPr lang="en-US" sz="1400" dirty="0">
                <a:latin typeface="Arial Narrow" panose="020B0606020202030204" pitchFamily="34" charset="0"/>
              </a:rPr>
              <a:t>Use Case Scenario IERs can be specified as Detailed Clinical Models (</a:t>
            </a:r>
            <a:r>
              <a:rPr lang="en-US" sz="1400" b="1" dirty="0">
                <a:latin typeface="Arial Narrow" panose="020B0606020202030204" pitchFamily="34" charset="0"/>
              </a:rPr>
              <a:t>DCMs</a:t>
            </a:r>
            <a:r>
              <a:rPr lang="en-US" sz="1400" dirty="0">
                <a:latin typeface="Arial Narrow" panose="020B0606020202030204" pitchFamily="34" charset="0"/>
              </a:rPr>
              <a:t>) [Ref 5], </a:t>
            </a:r>
          </a:p>
          <a:p>
            <a:pPr marL="857250" lvl="1" indent="-457200" algn="just">
              <a:lnSpc>
                <a:spcPct val="114000"/>
              </a:lnSpc>
              <a:buFont typeface="+mj-lt"/>
              <a:buAutoNum type="arabicPeriod"/>
            </a:pPr>
            <a:r>
              <a:rPr lang="en-US" sz="1400" dirty="0">
                <a:latin typeface="Arial Narrow" panose="020B0606020202030204" pitchFamily="34" charset="0"/>
              </a:rPr>
              <a:t>Knowledge Artefacts (</a:t>
            </a:r>
            <a:r>
              <a:rPr lang="en-US" sz="1400" b="1" dirty="0">
                <a:latin typeface="Arial Narrow" panose="020B0606020202030204" pitchFamily="34" charset="0"/>
              </a:rPr>
              <a:t>KNARTS</a:t>
            </a:r>
            <a:r>
              <a:rPr lang="en-US" sz="1400" dirty="0">
                <a:latin typeface="Arial Narrow" panose="020B0606020202030204" pitchFamily="34" charset="0"/>
              </a:rPr>
              <a:t>) [Ref 6] and Clinical Quality Measures (</a:t>
            </a:r>
            <a:r>
              <a:rPr lang="en-US" sz="1400" b="1" dirty="0">
                <a:latin typeface="Arial Narrow" panose="020B0606020202030204" pitchFamily="34" charset="0"/>
              </a:rPr>
              <a:t>CQMs</a:t>
            </a:r>
            <a:r>
              <a:rPr lang="en-US" sz="1400" dirty="0">
                <a:latin typeface="Arial Narrow" panose="020B0606020202030204" pitchFamily="34" charset="0"/>
              </a:rPr>
              <a:t>) </a:t>
            </a:r>
          </a:p>
          <a:p>
            <a:pPr marL="857250" lvl="1" indent="-457200" algn="just">
              <a:lnSpc>
                <a:spcPct val="114000"/>
              </a:lnSpc>
              <a:buFont typeface="+mj-lt"/>
              <a:buAutoNum type="arabicPeriod"/>
            </a:pPr>
            <a:r>
              <a:rPr lang="en-US" sz="1400" dirty="0">
                <a:latin typeface="Arial Narrow" panose="020B0606020202030204" pitchFamily="34" charset="0"/>
              </a:rPr>
              <a:t>expressed as FHIR Structure Definitions (</a:t>
            </a:r>
            <a:r>
              <a:rPr lang="en-US" sz="1400" b="1" dirty="0">
                <a:latin typeface="Arial Narrow" panose="020B0606020202030204" pitchFamily="34" charset="0"/>
              </a:rPr>
              <a:t>FSDs</a:t>
            </a:r>
            <a:r>
              <a:rPr lang="en-US" sz="1400" dirty="0">
                <a:latin typeface="Arial Narrow" panose="020B0606020202030204" pitchFamily="34" charset="0"/>
              </a:rPr>
              <a:t>) [Ref 7], </a:t>
            </a:r>
          </a:p>
          <a:p>
            <a:pPr marL="857250" lvl="1" indent="-457200" algn="just">
              <a:lnSpc>
                <a:spcPct val="114000"/>
              </a:lnSpc>
              <a:buFont typeface="+mj-lt"/>
              <a:buAutoNum type="arabicPeriod"/>
            </a:pPr>
            <a:r>
              <a:rPr lang="en-US" sz="1400" dirty="0">
                <a:latin typeface="Arial Narrow" panose="020B0606020202030204" pitchFamily="34" charset="0"/>
              </a:rPr>
              <a:t>including QI Core / QUICK (Quality Improvement Clinical Knowledge data model) [Ref 8] </a:t>
            </a:r>
          </a:p>
          <a:p>
            <a:pPr marL="857250" lvl="1" indent="-457200" algn="just">
              <a:lnSpc>
                <a:spcPct val="114000"/>
              </a:lnSpc>
              <a:buFont typeface="+mj-lt"/>
              <a:buAutoNum type="arabicPeriod"/>
            </a:pPr>
            <a:r>
              <a:rPr lang="en-US" sz="1400" dirty="0">
                <a:latin typeface="Arial Narrow" panose="020B0606020202030204" pitchFamily="34" charset="0"/>
              </a:rPr>
              <a:t>supporting FHIR Clinical Reasoning [Ref 9]. </a:t>
            </a:r>
          </a:p>
          <a:p>
            <a:pPr marL="457200" indent="-457200" algn="just">
              <a:lnSpc>
                <a:spcPct val="114000"/>
              </a:lnSpc>
              <a:buFont typeface="+mj-lt"/>
              <a:buAutoNum type="arabicPeriod"/>
            </a:pPr>
            <a:r>
              <a:rPr lang="en-US" sz="1800" dirty="0">
                <a:latin typeface="Arial Narrow" panose="020B0606020202030204" pitchFamily="34" charset="0"/>
              </a:rPr>
              <a:t>These FSDs can be transformed into consistent HL7 (V2, C-CDA, FHIR) profiles and extensions </a:t>
            </a:r>
          </a:p>
          <a:p>
            <a:pPr marL="857250" lvl="1" indent="-457200" algn="just">
              <a:lnSpc>
                <a:spcPct val="114000"/>
              </a:lnSpc>
              <a:buFont typeface="+mj-lt"/>
              <a:buAutoNum type="arabicPeriod"/>
            </a:pPr>
            <a:r>
              <a:rPr lang="en-US" sz="1400" dirty="0">
                <a:latin typeface="Arial Narrow" panose="020B0606020202030204" pitchFamily="34" charset="0"/>
              </a:rPr>
              <a:t>used in Healthcare Information Networks' (</a:t>
            </a:r>
            <a:r>
              <a:rPr lang="en-US" sz="1400" b="1" dirty="0">
                <a:latin typeface="Arial Narrow" panose="020B0606020202030204" pitchFamily="34" charset="0"/>
              </a:rPr>
              <a:t>HINs</a:t>
            </a:r>
            <a:r>
              <a:rPr lang="en-US" sz="1400" dirty="0">
                <a:latin typeface="Arial Narrow" panose="020B0606020202030204" pitchFamily="34" charset="0"/>
              </a:rPr>
              <a:t>) test and certification </a:t>
            </a:r>
          </a:p>
          <a:p>
            <a:pPr marL="857250" lvl="1" indent="-457200" algn="just">
              <a:lnSpc>
                <a:spcPct val="114000"/>
              </a:lnSpc>
              <a:buFont typeface="+mj-lt"/>
              <a:buAutoNum type="arabicPeriod"/>
            </a:pPr>
            <a:r>
              <a:rPr lang="en-US" sz="1400" dirty="0">
                <a:latin typeface="Arial Narrow" panose="020B0606020202030204" pitchFamily="34" charset="0"/>
              </a:rPr>
              <a:t>Enterprise Compliance and Conformance Framework (</a:t>
            </a:r>
            <a:r>
              <a:rPr lang="en-US" sz="1400" b="1" dirty="0">
                <a:latin typeface="Arial Narrow" panose="020B0606020202030204" pitchFamily="34" charset="0"/>
              </a:rPr>
              <a:t>ECCF</a:t>
            </a:r>
            <a:r>
              <a:rPr lang="en-US" sz="1400" dirty="0">
                <a:latin typeface="Arial Narrow" panose="020B0606020202030204" pitchFamily="34" charset="0"/>
              </a:rPr>
              <a:t>) [Fig 3], e.g., TEFCA RCE QHIN [Ref 10]. </a:t>
            </a:r>
          </a:p>
        </p:txBody>
      </p:sp>
      <p:sp>
        <p:nvSpPr>
          <p:cNvPr id="5" name="Slide Number Placeholder 2">
            <a:extLst>
              <a:ext uri="{FF2B5EF4-FFF2-40B4-BE49-F238E27FC236}">
                <a16:creationId xmlns:a16="http://schemas.microsoft.com/office/drawing/2014/main" id="{BDA3DDB2-30FA-4550-99FF-A0A298FFF474}"/>
              </a:ext>
            </a:extLst>
          </p:cNvPr>
          <p:cNvSpPr txBox="1">
            <a:spLocks/>
          </p:cNvSpPr>
          <p:nvPr/>
        </p:nvSpPr>
        <p:spPr>
          <a:xfrm>
            <a:off x="7010400" y="6538526"/>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6</a:t>
            </a:fld>
            <a:endParaRPr lang="en-US" altLang="en-US" dirty="0">
              <a:latin typeface="Arial Narrow" panose="020B0606020202030204" pitchFamily="34" charset="0"/>
              <a:ea typeface="MS PGothic" pitchFamily="34" charset="-128"/>
            </a:endParaRPr>
          </a:p>
        </p:txBody>
      </p:sp>
      <p:sp>
        <p:nvSpPr>
          <p:cNvPr id="6" name="TextBox 5">
            <a:extLst>
              <a:ext uri="{FF2B5EF4-FFF2-40B4-BE49-F238E27FC236}">
                <a16:creationId xmlns:a16="http://schemas.microsoft.com/office/drawing/2014/main" id="{6A923A7B-02DD-40B9-9D41-7B0F6C3D2D64}"/>
              </a:ext>
            </a:extLst>
          </p:cNvPr>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198661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a:t>
            </a:r>
          </a:p>
        </p:txBody>
      </p:sp>
      <p:sp>
        <p:nvSpPr>
          <p:cNvPr id="3" name="Content Placeholder 2"/>
          <p:cNvSpPr>
            <a:spLocks noGrp="1"/>
          </p:cNvSpPr>
          <p:nvPr>
            <p:ph idx="1"/>
          </p:nvPr>
        </p:nvSpPr>
        <p:spPr>
          <a:xfrm>
            <a:off x="152400" y="1295400"/>
            <a:ext cx="8839200" cy="5562600"/>
          </a:xfrm>
        </p:spPr>
        <p:txBody>
          <a:bodyPr/>
          <a:lstStyle/>
          <a:p>
            <a:pPr marL="0" indent="0" algn="just">
              <a:lnSpc>
                <a:spcPct val="114000"/>
              </a:lnSpc>
              <a:buNone/>
            </a:pPr>
            <a:r>
              <a:rPr lang="en-US" sz="1800" dirty="0">
                <a:latin typeface="Arial Narrow" panose="020B0606020202030204" pitchFamily="34" charset="0"/>
              </a:rPr>
              <a:t>The CIMI-compliant logical models are built on a standards foundation. </a:t>
            </a:r>
          </a:p>
          <a:p>
            <a:pPr algn="just">
              <a:lnSpc>
                <a:spcPct val="114000"/>
              </a:lnSpc>
            </a:pPr>
            <a:r>
              <a:rPr lang="en-US" sz="1800" u="sng" dirty="0">
                <a:latin typeface="Arial Narrow" panose="020B0606020202030204" pitchFamily="34" charset="0"/>
              </a:rPr>
              <a:t>CIMI BMM </a:t>
            </a:r>
            <a:r>
              <a:rPr lang="en-US" sz="1800" dirty="0">
                <a:latin typeface="Arial Narrow" panose="020B0606020202030204" pitchFamily="34" charset="0"/>
              </a:rPr>
              <a:t>is based on ISO 13606 and </a:t>
            </a:r>
          </a:p>
          <a:p>
            <a:pPr algn="just">
              <a:lnSpc>
                <a:spcPct val="114000"/>
              </a:lnSpc>
            </a:pPr>
            <a:r>
              <a:rPr lang="en-US" sz="1800" u="sng" dirty="0">
                <a:latin typeface="Arial Narrow" panose="020B0606020202030204" pitchFamily="34" charset="0"/>
              </a:rPr>
              <a:t>SOLOR is a SNOMED </a:t>
            </a:r>
            <a:r>
              <a:rPr lang="en-US" sz="1800" dirty="0">
                <a:latin typeface="Arial Narrow" panose="020B0606020202030204" pitchFamily="34" charset="0"/>
              </a:rPr>
              <a:t>extension including LOINC and </a:t>
            </a:r>
            <a:r>
              <a:rPr lang="en-US" sz="1800" dirty="0" err="1">
                <a:latin typeface="Arial Narrow" panose="020B0606020202030204" pitchFamily="34" charset="0"/>
              </a:rPr>
              <a:t>RxNorm</a:t>
            </a:r>
            <a:r>
              <a:rPr lang="en-US" sz="1800" dirty="0">
                <a:latin typeface="Arial Narrow" panose="020B0606020202030204" pitchFamily="34" charset="0"/>
              </a:rPr>
              <a:t> using EL++ descriptive logic.  </a:t>
            </a:r>
          </a:p>
          <a:p>
            <a:pPr algn="just">
              <a:lnSpc>
                <a:spcPct val="114000"/>
              </a:lnSpc>
            </a:pPr>
            <a:r>
              <a:rPr lang="en-US" sz="1800" u="sng" dirty="0">
                <a:latin typeface="Arial Narrow" panose="020B0606020202030204" pitchFamily="34" charset="0"/>
              </a:rPr>
              <a:t>QI Core / QUICK </a:t>
            </a:r>
            <a:r>
              <a:rPr lang="en-US" sz="1800" dirty="0">
                <a:latin typeface="Arial Narrow" panose="020B0606020202030204" pitchFamily="34" charset="0"/>
              </a:rPr>
              <a:t>data model and </a:t>
            </a:r>
            <a:r>
              <a:rPr lang="en-US" sz="1800" u="sng" dirty="0">
                <a:latin typeface="Arial Narrow" panose="020B0606020202030204" pitchFamily="34" charset="0"/>
              </a:rPr>
              <a:t>FHIR Clinical Reasoning module </a:t>
            </a:r>
            <a:r>
              <a:rPr lang="en-US" sz="1800" dirty="0">
                <a:latin typeface="Arial Narrow" panose="020B0606020202030204" pitchFamily="34" charset="0"/>
              </a:rPr>
              <a:t>are FHIR STU3 &amp; STU4 IGs.  </a:t>
            </a:r>
          </a:p>
          <a:p>
            <a:pPr lvl="1" algn="just">
              <a:lnSpc>
                <a:spcPct val="114000"/>
              </a:lnSpc>
            </a:pPr>
            <a:r>
              <a:rPr lang="en-US" sz="1400" dirty="0">
                <a:latin typeface="Arial Narrow" panose="020B0606020202030204" pitchFamily="34" charset="0"/>
              </a:rPr>
              <a:t>The </a:t>
            </a:r>
            <a:r>
              <a:rPr lang="en-US" sz="1400" u="sng" dirty="0">
                <a:latin typeface="Arial Narrow" panose="020B0606020202030204" pitchFamily="34" charset="0"/>
              </a:rPr>
              <a:t>FHIR Clinical Reasoning module</a:t>
            </a:r>
            <a:r>
              <a:rPr lang="en-US" sz="1400" dirty="0">
                <a:latin typeface="Arial Narrow" panose="020B0606020202030204" pitchFamily="34" charset="0"/>
              </a:rPr>
              <a:t> (CQL (Clinical Quality Language), CQF (Clinical Quality Framework), CDS Hooks) provides resources and operations to enable the representation, distribution, and evaluation of clinical knowledge artifacts (KNARTs) such as clinical decision support rules, quality measures, order sets, and protocols. In addition, the reasoning module describes how expression languages can be used throughout the specification to provide dynamic capabilities. </a:t>
            </a:r>
          </a:p>
          <a:p>
            <a:pPr algn="just">
              <a:lnSpc>
                <a:spcPct val="114000"/>
              </a:lnSpc>
            </a:pPr>
            <a:r>
              <a:rPr lang="en-US" sz="1800" dirty="0">
                <a:latin typeface="Arial Narrow" panose="020B0606020202030204" pitchFamily="34" charset="0"/>
              </a:rPr>
              <a:t>FHIM has over 10 years of clinical input and standards alignment; but, is not HL7 balloted. </a:t>
            </a:r>
          </a:p>
          <a:p>
            <a:pPr algn="just">
              <a:lnSpc>
                <a:spcPct val="114000"/>
              </a:lnSpc>
            </a:pPr>
            <a:r>
              <a:rPr lang="en-US" sz="1800" dirty="0">
                <a:latin typeface="Arial Narrow" panose="020B0606020202030204" pitchFamily="34" charset="0"/>
              </a:rPr>
              <a:t>EHR-S FM R2 is a normative HL7 and ISO standard. </a:t>
            </a:r>
          </a:p>
        </p:txBody>
      </p:sp>
      <p:sp>
        <p:nvSpPr>
          <p:cNvPr id="5" name="Slide Number Placeholder 2">
            <a:extLst>
              <a:ext uri="{FF2B5EF4-FFF2-40B4-BE49-F238E27FC236}">
                <a16:creationId xmlns:a16="http://schemas.microsoft.com/office/drawing/2014/main" id="{492374B4-8C9C-4F6D-8386-E1FD76E2B03F}"/>
              </a:ext>
            </a:extLst>
          </p:cNvPr>
          <p:cNvSpPr txBox="1">
            <a:spLocks/>
          </p:cNvSpPr>
          <p:nvPr/>
        </p:nvSpPr>
        <p:spPr>
          <a:xfrm>
            <a:off x="7010400" y="6538526"/>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7</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88896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Summary </a:t>
            </a:r>
          </a:p>
        </p:txBody>
      </p:sp>
      <p:sp>
        <p:nvSpPr>
          <p:cNvPr id="3" name="Content Placeholder 2"/>
          <p:cNvSpPr>
            <a:spLocks noGrp="1"/>
          </p:cNvSpPr>
          <p:nvPr>
            <p:ph idx="1"/>
          </p:nvPr>
        </p:nvSpPr>
        <p:spPr>
          <a:xfrm>
            <a:off x="152400" y="1295400"/>
            <a:ext cx="8991600" cy="5562600"/>
          </a:xfrm>
        </p:spPr>
        <p:txBody>
          <a:bodyPr/>
          <a:lstStyle/>
          <a:p>
            <a:pPr>
              <a:lnSpc>
                <a:spcPct val="114000"/>
              </a:lnSpc>
            </a:pPr>
            <a:r>
              <a:rPr lang="en-US" sz="1800" b="1" dirty="0">
                <a:latin typeface="Arial Narrow" panose="020B0606020202030204" pitchFamily="34" charset="0"/>
              </a:rPr>
              <a:t>Problem</a:t>
            </a:r>
            <a:r>
              <a:rPr lang="en-US" sz="1800" dirty="0">
                <a:latin typeface="Arial Narrow" panose="020B0606020202030204" pitchFamily="34" charset="0"/>
              </a:rPr>
              <a:t>: HL7 (V2, C-CDA, FHIR) implementation-and-mapping variability results in 1) semantic inconsistency-and-ambiguity, 2) reduced interoperability and 3) reduced HIT value (patient safety, care quality, low cost) across Federated HINs.</a:t>
            </a:r>
          </a:p>
          <a:p>
            <a:pPr>
              <a:lnSpc>
                <a:spcPct val="114000"/>
              </a:lnSpc>
            </a:pPr>
            <a:r>
              <a:rPr lang="en-US" sz="1800" b="1" dirty="0">
                <a:latin typeface="Arial Narrow" panose="020B0606020202030204" pitchFamily="34" charset="0"/>
              </a:rPr>
              <a:t>Strategic Goals:</a:t>
            </a:r>
            <a:r>
              <a:rPr lang="en-US" sz="1800" dirty="0">
                <a:latin typeface="Arial Narrow" panose="020B0606020202030204" pitchFamily="34" charset="0"/>
              </a:rPr>
              <a:t> Semantic Integrity across </a:t>
            </a:r>
          </a:p>
          <a:p>
            <a:pPr lvl="1">
              <a:lnSpc>
                <a:spcPct val="114000"/>
              </a:lnSpc>
            </a:pPr>
            <a:r>
              <a:rPr lang="en-US" sz="1400" dirty="0">
                <a:latin typeface="Arial Narrow" panose="020B0606020202030204" pitchFamily="34" charset="0"/>
              </a:rPr>
              <a:t>HL7 Product lines and product families (V2, C-CDA, FHIR) TEFCA RCE QHINs</a:t>
            </a:r>
          </a:p>
          <a:p>
            <a:pPr lvl="2" fontAlgn="ctr">
              <a:lnSpc>
                <a:spcPct val="114000"/>
              </a:lnSpc>
            </a:pPr>
            <a:r>
              <a:rPr lang="en-US" sz="1600" dirty="0">
                <a:latin typeface="Arial Narrow" panose="020B0606020202030204" pitchFamily="34" charset="0"/>
                <a:hlinkClick r:id="rId2"/>
              </a:rPr>
              <a:t>https://www.healthit.gov/sites/default/files/draft-guide.pdf</a:t>
            </a:r>
            <a:endParaRPr lang="en-US" sz="1600" dirty="0">
              <a:latin typeface="Arial Narrow" panose="020B0606020202030204" pitchFamily="34" charset="0"/>
            </a:endParaRPr>
          </a:p>
          <a:p>
            <a:pPr lvl="1" fontAlgn="ctr">
              <a:lnSpc>
                <a:spcPct val="114000"/>
              </a:lnSpc>
            </a:pPr>
            <a:r>
              <a:rPr lang="en-US" sz="1400" dirty="0">
                <a:latin typeface="Arial Narrow" panose="020B0606020202030204" pitchFamily="34" charset="0"/>
              </a:rPr>
              <a:t>FHIR US-Core and FHIR QI-Core future normative ballots </a:t>
            </a:r>
          </a:p>
          <a:p>
            <a:pPr lvl="2" fontAlgn="ctr">
              <a:lnSpc>
                <a:spcPct val="114000"/>
              </a:lnSpc>
            </a:pPr>
            <a:r>
              <a:rPr lang="en-US" sz="1600" dirty="0">
                <a:latin typeface="Arial Narrow" panose="020B0606020202030204" pitchFamily="34" charset="0"/>
                <a:hlinkClick r:id="rId3"/>
              </a:rPr>
              <a:t>http://www.hl7.org/fhir/us/core/</a:t>
            </a:r>
            <a:endParaRPr lang="en-US" sz="1600" dirty="0">
              <a:latin typeface="Arial Narrow" panose="020B0606020202030204" pitchFamily="34" charset="0"/>
            </a:endParaRPr>
          </a:p>
          <a:p>
            <a:pPr lvl="2" fontAlgn="ctr">
              <a:lnSpc>
                <a:spcPct val="114000"/>
              </a:lnSpc>
            </a:pPr>
            <a:r>
              <a:rPr lang="en-US" sz="1600" dirty="0">
                <a:latin typeface="Arial Narrow" panose="020B0606020202030204" pitchFamily="34" charset="0"/>
                <a:hlinkClick r:id="rId4"/>
              </a:rPr>
              <a:t>http://hl7.org/fhir/us/qicore/index.html</a:t>
            </a:r>
            <a:endParaRPr lang="en-US" sz="1600" dirty="0">
              <a:latin typeface="Arial Narrow" panose="020B0606020202030204" pitchFamily="34" charset="0"/>
            </a:endParaRPr>
          </a:p>
          <a:p>
            <a:pPr>
              <a:lnSpc>
                <a:spcPct val="114000"/>
              </a:lnSpc>
            </a:pPr>
            <a:r>
              <a:rPr lang="en-US" sz="1800" b="1" dirty="0">
                <a:latin typeface="Arial Narrow" panose="020B0606020202030204" pitchFamily="34" charset="0"/>
              </a:rPr>
              <a:t>Approach</a:t>
            </a:r>
            <a:r>
              <a:rPr lang="en-US" sz="1800" dirty="0">
                <a:latin typeface="Arial Narrow" panose="020B0606020202030204" pitchFamily="34" charset="0"/>
              </a:rPr>
              <a:t>: Separation of Clinical Statement (syntax, context, terminology, workflow) concerns; </a:t>
            </a:r>
          </a:p>
          <a:p>
            <a:pPr lvl="1">
              <a:lnSpc>
                <a:spcPct val="114000"/>
              </a:lnSpc>
            </a:pPr>
            <a:r>
              <a:rPr lang="en-US" sz="1400" dirty="0">
                <a:latin typeface="Arial Narrow" panose="020B0606020202030204" pitchFamily="34" charset="0"/>
              </a:rPr>
              <a:t>where, CIMI-compliant  (FHIM, QUICK, CIMI BMM, SOLOR, EHR-S FM) logical-specification of DCMs and CQMs </a:t>
            </a:r>
          </a:p>
          <a:p>
            <a:pPr lvl="1">
              <a:lnSpc>
                <a:spcPct val="114000"/>
              </a:lnSpc>
            </a:pPr>
            <a:r>
              <a:rPr lang="en-US" sz="1400" dirty="0">
                <a:latin typeface="Arial Narrow" panose="020B0606020202030204" pitchFamily="34" charset="0"/>
              </a:rPr>
              <a:t>are expressed as FSDs for interoperable V2, C-CDA and FHIR implementations.  </a:t>
            </a:r>
          </a:p>
          <a:p>
            <a:pPr>
              <a:lnSpc>
                <a:spcPct val="114000"/>
              </a:lnSpc>
            </a:pPr>
            <a:r>
              <a:rPr lang="en-US" sz="1800" b="1" dirty="0">
                <a:latin typeface="Arial Narrow" panose="020B0606020202030204" pitchFamily="34" charset="0"/>
              </a:rPr>
              <a:t>Value Proposition</a:t>
            </a:r>
            <a:r>
              <a:rPr lang="en-US" sz="1800" dirty="0">
                <a:latin typeface="Arial Narrow" panose="020B0606020202030204" pitchFamily="34" charset="0"/>
              </a:rPr>
              <a:t>: CIMI-compliance positively improves semantic integrity </a:t>
            </a:r>
          </a:p>
          <a:p>
            <a:pPr lvl="1">
              <a:lnSpc>
                <a:spcPct val="114000"/>
              </a:lnSpc>
            </a:pPr>
            <a:r>
              <a:rPr lang="en-US" sz="1400" dirty="0">
                <a:latin typeface="Arial Narrow" panose="020B0606020202030204" pitchFamily="34" charset="0"/>
              </a:rPr>
              <a:t>resulting in improved patient value within HL7 cross family scalability (interoperability) </a:t>
            </a:r>
          </a:p>
          <a:p>
            <a:pPr lvl="1">
              <a:lnSpc>
                <a:spcPct val="114000"/>
              </a:lnSpc>
            </a:pPr>
            <a:r>
              <a:rPr lang="en-US" sz="1400" dirty="0">
                <a:latin typeface="Arial Narrow" panose="020B0606020202030204" pitchFamily="34" charset="0"/>
              </a:rPr>
              <a:t>with reduced complexity (cost) across federated HINs, e.g., TEFCA RCE QHINs  </a:t>
            </a:r>
          </a:p>
        </p:txBody>
      </p:sp>
      <p:sp>
        <p:nvSpPr>
          <p:cNvPr id="5" name="Slide Number Placeholder 2">
            <a:extLst>
              <a:ext uri="{FF2B5EF4-FFF2-40B4-BE49-F238E27FC236}">
                <a16:creationId xmlns:a16="http://schemas.microsoft.com/office/drawing/2014/main" id="{459C9F7B-2B66-46F4-AF60-4BF85552C76F}"/>
              </a:ext>
            </a:extLst>
          </p:cNvPr>
          <p:cNvSpPr txBox="1">
            <a:spLocks/>
          </p:cNvSpPr>
          <p:nvPr/>
        </p:nvSpPr>
        <p:spPr>
          <a:xfrm>
            <a:off x="7010400" y="6538526"/>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8</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58256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a:xfrm>
            <a:off x="152400" y="1295400"/>
            <a:ext cx="8839200" cy="5562600"/>
          </a:xfrm>
        </p:spPr>
        <p:txBody>
          <a:bodyPr/>
          <a:lstStyle/>
          <a:p>
            <a:pPr marL="0" indent="0" algn="just">
              <a:lnSpc>
                <a:spcPct val="114000"/>
              </a:lnSpc>
              <a:buNone/>
            </a:pPr>
            <a:r>
              <a:rPr lang="en-US" sz="1800" u="sng" dirty="0">
                <a:latin typeface="Arial Narrow" panose="020B0606020202030204" pitchFamily="34" charset="0"/>
              </a:rPr>
              <a:t>Assuming HL7 TSC and HHS ONC concurrence</a:t>
            </a:r>
            <a:r>
              <a:rPr lang="en-US" sz="1800" dirty="0">
                <a:latin typeface="Arial Narrow" panose="020B0606020202030204" pitchFamily="34" charset="0"/>
              </a:rPr>
              <a:t>, the RDAM Mapping plan includes extending the immunization pilot study to a full software development lifecycle demonstration using CIMI-compliant model driven development (</a:t>
            </a:r>
            <a:r>
              <a:rPr lang="en-US" sz="1800" b="1" dirty="0">
                <a:latin typeface="Arial Narrow" panose="020B0606020202030204" pitchFamily="34" charset="0"/>
              </a:rPr>
              <a:t>MDD</a:t>
            </a:r>
            <a:r>
              <a:rPr lang="en-US" sz="1800" dirty="0">
                <a:latin typeface="Arial Narrow" panose="020B0606020202030204" pitchFamily="34" charset="0"/>
              </a:rPr>
              <a:t>) tools: </a:t>
            </a:r>
          </a:p>
          <a:p>
            <a:pPr algn="just">
              <a:lnSpc>
                <a:spcPct val="114000"/>
              </a:lnSpc>
              <a:buFont typeface="+mj-lt"/>
              <a:buAutoNum type="arabicPeriod"/>
            </a:pPr>
            <a:r>
              <a:rPr lang="en-US" sz="1800" dirty="0">
                <a:latin typeface="Arial Narrow" panose="020B0606020202030204" pitchFamily="34" charset="0"/>
              </a:rPr>
              <a:t>FHIM mapped EHR-S FM defined  requirements use-case scenario events-context, </a:t>
            </a:r>
          </a:p>
          <a:p>
            <a:pPr algn="just">
              <a:lnSpc>
                <a:spcPct val="114000"/>
              </a:lnSpc>
              <a:buFont typeface="+mj-lt"/>
              <a:buAutoNum type="arabicPeriod"/>
            </a:pPr>
            <a:r>
              <a:rPr lang="en-US" sz="1800" dirty="0">
                <a:latin typeface="Arial Narrow" panose="020B0606020202030204" pitchFamily="34" charset="0"/>
              </a:rPr>
              <a:t>Quality Improvement and Clinical Knowledge (</a:t>
            </a:r>
            <a:r>
              <a:rPr lang="en-US" sz="1800" b="1" dirty="0">
                <a:latin typeface="Arial Narrow" panose="020B0606020202030204" pitchFamily="34" charset="0"/>
              </a:rPr>
              <a:t>QUICK</a:t>
            </a:r>
            <a:r>
              <a:rPr lang="en-US" sz="1800" dirty="0">
                <a:latin typeface="Arial Narrow" panose="020B0606020202030204" pitchFamily="34" charset="0"/>
              </a:rPr>
              <a:t>) data model, </a:t>
            </a:r>
          </a:p>
          <a:p>
            <a:pPr algn="just">
              <a:lnSpc>
                <a:spcPct val="114000"/>
              </a:lnSpc>
              <a:buFont typeface="+mj-lt"/>
              <a:buAutoNum type="arabicPeriod"/>
            </a:pPr>
            <a:r>
              <a:rPr lang="en-US" sz="1800" dirty="0">
                <a:latin typeface="Arial Narrow" panose="020B0606020202030204" pitchFamily="34" charset="0"/>
              </a:rPr>
              <a:t>immunization DAM and RDAM review, update and harmonization by PHER clinical workgroup, </a:t>
            </a:r>
          </a:p>
          <a:p>
            <a:pPr algn="just">
              <a:lnSpc>
                <a:spcPct val="114000"/>
              </a:lnSpc>
              <a:buFont typeface="+mj-lt"/>
              <a:buAutoNum type="arabicPeriod"/>
            </a:pPr>
            <a:r>
              <a:rPr lang="en-US" sz="1800" dirty="0">
                <a:latin typeface="Arial Narrow" panose="020B0606020202030204" pitchFamily="34" charset="0"/>
              </a:rPr>
              <a:t>DCMs, KNARTs and CQMs expressed as FSDs, using CIMI MDD tools plus </a:t>
            </a:r>
          </a:p>
          <a:p>
            <a:pPr algn="just">
              <a:lnSpc>
                <a:spcPct val="114000"/>
              </a:lnSpc>
              <a:buFont typeface="+mj-lt"/>
              <a:buAutoNum type="arabicPeriod"/>
            </a:pPr>
            <a:r>
              <a:rPr lang="en-US" sz="1800" dirty="0">
                <a:latin typeface="Arial Narrow" panose="020B0606020202030204" pitchFamily="34" charset="0"/>
              </a:rPr>
              <a:t>CIMI-compliant V2, C-CDA and FHIR profile and extension generation, using FHIR MDD tools. </a:t>
            </a:r>
          </a:p>
          <a:p>
            <a:pPr algn="just">
              <a:lnSpc>
                <a:spcPct val="114000"/>
              </a:lnSpc>
              <a:buFont typeface="+mj-lt"/>
              <a:buAutoNum type="arabicPeriod"/>
            </a:pPr>
            <a:r>
              <a:rPr lang="en-US" sz="1800" dirty="0">
                <a:latin typeface="Arial Narrow" panose="020B0606020202030204" pitchFamily="34" charset="0"/>
              </a:rPr>
              <a:t>Lessons Learned Report and Recommendations.</a:t>
            </a:r>
          </a:p>
          <a:p>
            <a:pPr marL="0" indent="0" algn="just">
              <a:lnSpc>
                <a:spcPct val="114000"/>
              </a:lnSpc>
              <a:buNone/>
            </a:pPr>
            <a:endParaRPr lang="en-US" sz="1800" dirty="0">
              <a:latin typeface="Arial Narrow" panose="020B0606020202030204" pitchFamily="34" charset="0"/>
            </a:endParaRPr>
          </a:p>
          <a:p>
            <a:pPr marL="0" indent="0" algn="just">
              <a:lnSpc>
                <a:spcPct val="114000"/>
              </a:lnSpc>
              <a:buNone/>
            </a:pPr>
            <a:r>
              <a:rPr lang="en-US" sz="1800" dirty="0">
                <a:latin typeface="Arial Narrow" panose="020B0606020202030204" pitchFamily="34" charset="0"/>
              </a:rPr>
              <a:t>These next-step tasks support care plan/team (immunization screening, reporting, care delivery and follow-up) and transfers-of-care use-case scenarios. </a:t>
            </a:r>
          </a:p>
        </p:txBody>
      </p:sp>
      <p:sp>
        <p:nvSpPr>
          <p:cNvPr id="5" name="Slide Number Placeholder 2">
            <a:extLst>
              <a:ext uri="{FF2B5EF4-FFF2-40B4-BE49-F238E27FC236}">
                <a16:creationId xmlns:a16="http://schemas.microsoft.com/office/drawing/2014/main" id="{AA9B7882-B7FD-4B13-A5FE-B60702E6F70C}"/>
              </a:ext>
            </a:extLst>
          </p:cNvPr>
          <p:cNvSpPr txBox="1">
            <a:spLocks/>
          </p:cNvSpPr>
          <p:nvPr/>
        </p:nvSpPr>
        <p:spPr>
          <a:xfrm>
            <a:off x="7010400" y="6538526"/>
            <a:ext cx="2133600" cy="32106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9</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1498724315"/>
      </p:ext>
    </p:extLst>
  </p:cSld>
  <p:clrMapOvr>
    <a:masterClrMapping/>
  </p:clrMapOvr>
</p:sld>
</file>

<file path=ppt/theme/theme1.xml><?xml version="1.0" encoding="utf-8"?>
<a:theme xmlns:a="http://schemas.openxmlformats.org/drawingml/2006/main" name="ICIB Draft Slides 29 Apri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59534b4925e4c93a41792a072526ef9 xmlns="e7f465d6-1132-4325-8be5-f2952c7a911e">
      <Terms xmlns="http://schemas.microsoft.com/office/infopath/2007/PartnerControls">
        <TermInfo xmlns="http://schemas.microsoft.com/office/infopath/2007/PartnerControls">
          <TermName xmlns="http://schemas.microsoft.com/office/infopath/2007/PartnerControls">Technical Team</TermName>
          <TermId xmlns="http://schemas.microsoft.com/office/infopath/2007/PartnerControls">aba247a0-ed21-4eb6-bee3-a6ac7bafd3b0</TermId>
        </TermInfo>
      </Terms>
    </j59534b4925e4c93a41792a072526ef9>
    <jaf4cee1310e4798ade64fc913e14712 xmlns="e7f465d6-1132-4325-8be5-f2952c7a911e">
      <Terms xmlns="http://schemas.microsoft.com/office/infopath/2007/PartnerControls">
        <TermInfo xmlns="http://schemas.microsoft.com/office/infopath/2007/PartnerControls">
          <TermName xmlns="http://schemas.microsoft.com/office/infopath/2007/PartnerControls">Briefings</TermName>
          <TermId xmlns="http://schemas.microsoft.com/office/infopath/2007/PartnerControls">6f017f24-691e-4734-983c-33cb8625e85e</TermId>
        </TermInfo>
      </Terms>
    </jaf4cee1310e4798ade64fc913e14712>
    <Category_ xmlns="e7f465d6-1132-4325-8be5-f2952c7a911e">HIEA Technical Forum August 2016</Category_>
    <Product xmlns="e7f465d6-1132-4325-8be5-f2952c7a911e">Recommendations and Next Steps</Product>
    <_dlc_DocId xmlns="e7f465d6-1132-4325-8be5-f2952c7a911e">MA24ASH6SKF3-453-2363</_dlc_DocId>
    <TaxCatchAll xmlns="e7f465d6-1132-4325-8be5-f2952c7a911e">
      <Value>169</Value>
      <Value>511</Value>
    </TaxCatchAll>
    <Document_x0020_Type xmlns="e7f465d6-1132-4325-8be5-f2952c7a911e" xsi:nil="true"/>
    <_dlc_DocIdUrl xmlns="e7f465d6-1132-4325-8be5-f2952c7a911e">
      <Url>https://intelshare.intelink.gov/sites/ipo/IPOHome/_layouts/15/DocIdRedir.aspx?ID=MA24ASH6SKF3-453-2363</Url>
      <Description>MA24ASH6SKF3-453-2363</Description>
    </_dlc_DocIdUrl>
    <TaxKeywordTaxHTField xmlns="e7f465d6-1132-4325-8be5-f2952c7a911e">
      <Terms xmlns="http://schemas.microsoft.com/office/infopath/2007/PartnerControls"/>
    </TaxKeywordTaxHTField>
    <IconOverlay xmlns="http://schemas.microsoft.com/sharepoint/v4" xsi:nil="true"/>
    <Package xmlns="e7f465d6-1132-4325-8be5-f2952c7a911e" xsi:nil="true"/>
    <_Status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asic Document" ma:contentTypeID="0x010100C8D0D8E0190B234A9461DA2A28FEAEDC00CB6B3C607C170E4694AE1E28B67ABCA3" ma:contentTypeVersion="54" ma:contentTypeDescription="" ma:contentTypeScope="" ma:versionID="3026ce42c36d53ff50d04a4348af23d8">
  <xsd:schema xmlns:xsd="http://www.w3.org/2001/XMLSchema" xmlns:xs="http://www.w3.org/2001/XMLSchema" xmlns:p="http://schemas.microsoft.com/office/2006/metadata/properties" xmlns:ns2="http://schemas.microsoft.com/sharepoint/v3/fields" xmlns:ns3="e7f465d6-1132-4325-8be5-f2952c7a911e" xmlns:ns4="http://schemas.microsoft.com/sharepoint/v4" targetNamespace="http://schemas.microsoft.com/office/2006/metadata/properties" ma:root="true" ma:fieldsID="cb30dc7af6870539f38bdaae1f4d1cc7" ns2:_="" ns3:_="" ns4:_="">
    <xsd:import namespace="http://schemas.microsoft.com/sharepoint/v3/fields"/>
    <xsd:import namespace="e7f465d6-1132-4325-8be5-f2952c7a911e"/>
    <xsd:import namespace="http://schemas.microsoft.com/sharepoint/v4"/>
    <xsd:element name="properties">
      <xsd:complexType>
        <xsd:sequence>
          <xsd:element name="documentManagement">
            <xsd:complexType>
              <xsd:all>
                <xsd:element ref="ns3:Category_"/>
                <xsd:element ref="ns3:Product"/>
                <xsd:element ref="ns2:_Status" minOccurs="0"/>
                <xsd:element ref="ns3:Document_x0020_Type" minOccurs="0"/>
                <xsd:element ref="ns4:IconOverlay" minOccurs="0"/>
                <xsd:element ref="ns3:TaxKeywordTaxHTField" minOccurs="0"/>
                <xsd:element ref="ns3:TaxCatchAll" minOccurs="0"/>
                <xsd:element ref="ns3:TaxCatchAllLabel" minOccurs="0"/>
                <xsd:element ref="ns3:Package" minOccurs="0"/>
                <xsd:element ref="ns3:jaf4cee1310e4798ade64fc913e14712" minOccurs="0"/>
                <xsd:element ref="ns3:_dlc_DocIdUrl" minOccurs="0"/>
                <xsd:element ref="ns3:j59534b4925e4c93a41792a072526ef9" minOccurs="0"/>
                <xsd:element ref="ns3:_dlc_DocId"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7" nillable="true" ma:displayName="Status" ma:description="Please select from choices given unless your team has agreed to common 'Fill-In' choices." ma:format="Dropdown" ma:internalName="_Status">
      <xsd:simpleType>
        <xsd:union memberTypes="dms:Text">
          <xsd:simpleType>
            <xsd:restriction base="dms:Choice">
              <xsd:enumeration value="Working"/>
              <xsd:enumeration value="Draft"/>
              <xsd:enumeration value="Draft Final"/>
              <xsd:enumeration value="In Adjudication"/>
              <xsd:enumeration value="Dept Review"/>
              <xsd:enumeration value="Final"/>
              <xsd:enumeration value="Final Signed"/>
              <xsd:enumeration value="Archiv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7f465d6-1132-4325-8be5-f2952c7a911e" elementFormDefault="qualified">
    <xsd:import namespace="http://schemas.microsoft.com/office/2006/documentManagement/types"/>
    <xsd:import namespace="http://schemas.microsoft.com/office/infopath/2007/PartnerControls"/>
    <xsd:element name="Category_" ma:index="4" ma:displayName="Category_" ma:format="Dropdown" ma:indexed="true" ma:internalName="Category_" ma:readOnly="false">
      <xsd:simpleType>
        <xsd:union memberTypes="dms:Text">
          <xsd:simpleType>
            <xsd:restriction base="dms:Choice">
              <xsd:enumeration value="Ad-Hoc / Other"/>
              <xsd:enumeration value="Clinical Interoperability Scenarios (CIS)"/>
              <xsd:enumeration value="Data Quality/Analytics"/>
              <xsd:enumeration value="External Document Review"/>
              <xsd:enumeration value="HDIMP"/>
              <xsd:enumeration value="HDINC Reference Guide"/>
              <xsd:enumeration value="HEC HDSBL"/>
              <xsd:enumeration value="HIDS WG"/>
              <xsd:enumeration value="HIEA Technical Forum August 2016"/>
              <xsd:enumeration value="HIE WG"/>
              <xsd:enumeration value="I2TP"/>
              <xsd:enumeration value="Interoperability Projects"/>
              <xsd:enumeration value="IPO 101"/>
              <xsd:enumeration value="JET"/>
              <xsd:enumeration value="JIP"/>
              <xsd:enumeration value="JSC"/>
              <xsd:enumeration value="Operations"/>
              <xsd:enumeration value="Risk"/>
              <xsd:enumeration value="Technical Forum"/>
              <xsd:enumeration value="Technical Roundtable"/>
              <xsd:enumeration value="Templates"/>
              <xsd:enumeration value="Terminology Mgt/Mapping"/>
              <xsd:enumeration value="Terminology Services"/>
            </xsd:restriction>
          </xsd:simpleType>
        </xsd:union>
      </xsd:simpleType>
    </xsd:element>
    <xsd:element name="Product" ma:index="5" ma:displayName="Product/Section" ma:description="Use for very specific initiatives, products, teams and/or groups not covered by Organization" ma:format="Dropdown" ma:indexed="true" ma:internalName="Product" ma:readOnly="false">
      <xsd:simpleType>
        <xsd:union memberTypes="dms:Text">
          <xsd:simpleType>
            <xsd:restriction base="dms:Choice">
              <xsd:enumeration value="Bios"/>
              <xsd:enumeration value="Briefs"/>
              <xsd:enumeration value="CIS Outcomes Management Tool"/>
              <xsd:enumeration value="Clinical Interoperability Scenarios (CIS)"/>
              <xsd:enumeration value="CommonWell/Sequoia Bridge"/>
              <xsd:enumeration value="Deliverables"/>
              <xsd:enumeration value="Department Briefs"/>
              <xsd:enumeration value="Division Off-Site"/>
              <xsd:enumeration value="DoD Mapping Analysis"/>
              <xsd:enumeration value="External Document Review"/>
              <xsd:enumeration value="FHIR Proving Ground"/>
              <xsd:enumeration value="General"/>
              <xsd:enumeration value="Governance"/>
              <xsd:enumeration value="HIEA - August 2015"/>
              <xsd:enumeration value="HIEA - March 2015"/>
              <xsd:enumeration value="HIEA - March 2016"/>
              <xsd:enumeration value="I2TP - Past Versions"/>
              <xsd:enumeration value="I2TP v4"/>
              <xsd:enumeration value="I2TP v5"/>
              <xsd:enumeration value="Implementer Briefs"/>
              <xsd:enumeration value="IPO 101"/>
              <xsd:enumeration value="JET Proposals"/>
              <xsd:enumeration value="JIP v2"/>
              <xsd:enumeration value="JIP v3"/>
              <xsd:enumeration value="JSC"/>
              <xsd:enumeration value="Logical Information Model Briefs"/>
              <xsd:enumeration value="Meeting Artifacts"/>
              <xsd:enumeration value="Onboarding Roundtable - FEB2016"/>
              <xsd:enumeration value="Other"/>
              <xsd:enumeration value="Pre-Education Briefs"/>
              <xsd:enumeration value="Project Management"/>
              <xsd:enumeration value="Reference"/>
              <xsd:enumeration value="SOPs"/>
              <xsd:enumeration value="TATRC Synthetic Data"/>
              <xsd:enumeration value="Templates"/>
              <xsd:enumeration value="Terminology Mgt/Mapping"/>
              <xsd:enumeration value="Terminology Services"/>
              <xsd:enumeration value="Tooling Briefs"/>
              <xsd:enumeration value="Tools/Scripts"/>
              <xsd:enumeration value="Training"/>
              <xsd:enumeration value="Use Cases"/>
              <xsd:enumeration value="VA Mapping Analysis"/>
              <xsd:enumeration value="WG Memos and Enclosures"/>
            </xsd:restriction>
          </xsd:simpleType>
        </xsd:union>
      </xsd:simpleType>
    </xsd:element>
    <xsd:element name="Document_x0020_Type" ma:index="8" nillable="true" ma:displayName="Document Type" ma:description="Denotes the type/category/purpose of the document. Many library views group files based on this field." ma:format="Dropdown" ma:hidden="true" ma:internalName="Document_x0020_Type" ma:readOnly="false">
      <xsd:simpleType>
        <xsd:union memberTypes="dms:Text">
          <xsd:simpleType>
            <xsd:restriction base="dms:Choice">
              <xsd:enumeration value="Best Practice"/>
              <xsd:enumeration value="Communication"/>
              <xsd:enumeration value="Configuration Management"/>
              <xsd:enumeration value="Deliverable"/>
              <xsd:enumeration value="Frequently Asked Question"/>
              <xsd:enumeration value="Lessons Learned"/>
              <xsd:enumeration value="Lockdown"/>
              <xsd:enumeration value="Meeting Notes/Artifacts"/>
              <xsd:enumeration value="Planning"/>
              <xsd:enumeration value="Processes"/>
              <xsd:enumeration value="Project Management"/>
              <xsd:enumeration value="Reference"/>
              <xsd:enumeration value="Reporting"/>
              <xsd:enumeration value="Requirements"/>
              <xsd:enumeration value="Reviews"/>
              <xsd:enumeration value="Risks/Issues"/>
              <xsd:enumeration value="Schedule"/>
              <xsd:enumeration value="Technical Reviews/Reports"/>
              <xsd:enumeration value="Templates"/>
              <xsd:enumeration value="Testing"/>
              <xsd:enumeration value="Training"/>
              <xsd:enumeration value="Use Case"/>
              <xsd:enumeration value="Workgroup Artifacts"/>
              <xsd:enumeration value="Other"/>
            </xsd:restriction>
          </xsd:simpleType>
        </xsd:union>
      </xsd:simpleType>
    </xsd:element>
    <xsd:element name="TaxKeywordTaxHTField" ma:index="19" nillable="true" ma:taxonomy="true" ma:internalName="TaxKeywordTaxHTField" ma:taxonomyFieldName="TaxKeyword" ma:displayName="Enterprise Keywords" ma:fieldId="{23f27201-bee3-471e-b2e7-b64fd8b7ca38}" ma:taxonomyMulti="true" ma:sspId="7ce00e25-bad1-422b-924d-df586e05bd4b"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description="" ma:hidden="true" ma:list="{4c38d6c3-25cd-478e-9bb1-76bc396072fb}" ma:internalName="TaxCatchAll" ma:showField="CatchAllData" ma:web="e7f465d6-1132-4325-8be5-f2952c7a911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description="" ma:hidden="true" ma:list="{4c38d6c3-25cd-478e-9bb1-76bc396072fb}" ma:internalName="TaxCatchAllLabel" ma:readOnly="true" ma:showField="CatchAllDataLabel" ma:web="e7f465d6-1132-4325-8be5-f2952c7a911e">
      <xsd:complexType>
        <xsd:complexContent>
          <xsd:extension base="dms:MultiChoiceLookup">
            <xsd:sequence>
              <xsd:element name="Value" type="dms:Lookup" maxOccurs="unbounded" minOccurs="0" nillable="true"/>
            </xsd:sequence>
          </xsd:extension>
        </xsd:complexContent>
      </xsd:complexType>
    </xsd:element>
    <xsd:element name="Package" ma:index="22" nillable="true" ma:displayName="Package" ma:format="Dropdown" ma:hidden="true" ma:internalName="Package" ma:readOnly="false">
      <xsd:simpleType>
        <xsd:union memberTypes="dms:Text">
          <xsd:simpleType>
            <xsd:restriction base="dms:Choice">
              <xsd:enumeration value="NA"/>
            </xsd:restriction>
          </xsd:simpleType>
        </xsd:union>
      </xsd:simpleType>
    </xsd:element>
    <xsd:element name="jaf4cee1310e4798ade64fc913e14712" ma:index="24" ma:taxonomy="true" ma:internalName="jaf4cee1310e4798ade64fc913e14712" ma:taxonomyFieldName="Doc_x0020_Type" ma:displayName="Doc Type" ma:indexed="true" ma:readOnly="false" ma:default="" ma:fieldId="{3af4cee1-310e-4798-ade6-4fc913e14712}" ma:sspId="7ce00e25-bad1-422b-924d-df586e05bd4b" ma:termSetId="54f19a86-106a-4f60-886d-c87467f3574d" ma:anchorId="00000000-0000-0000-0000-000000000000" ma:open="false" ma:isKeyword="false">
      <xsd:complexType>
        <xsd:sequence>
          <xsd:element ref="pc:Terms" minOccurs="0" maxOccurs="1"/>
        </xsd:sequence>
      </xsd:complex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j59534b4925e4c93a41792a072526ef9" ma:index="26" ma:taxonomy="true" ma:internalName="j59534b4925e4c93a41792a072526ef9" ma:taxonomyFieldName="Organization" ma:displayName="Organization" ma:indexed="true" ma:readOnly="false" ma:default="511;#IPO Engineering|aba247a0-ed21-4eb6-bee3-a6ac7bafd3b0" ma:fieldId="{359534b4-925e-4c93-a417-92a072526ef9}" ma:sspId="7ce00e25-bad1-422b-924d-df586e05bd4b" ma:termSetId="dc6b430c-dec5-4977-b8a8-c7131aa93799"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04BA6D-03E5-4974-8047-254891C82ACA}">
  <ds:schemaRefs>
    <ds:schemaRef ds:uri="http://purl.org/dc/terms/"/>
    <ds:schemaRef ds:uri="http://purl.org/dc/dcmitype/"/>
    <ds:schemaRef ds:uri="http://schemas.microsoft.com/sharepoint/v4"/>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7f465d6-1132-4325-8be5-f2952c7a911e"/>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91C55A84-50E8-46EC-8215-FC6D94F30151}">
  <ds:schemaRefs>
    <ds:schemaRef ds:uri="http://schemas.microsoft.com/sharepoint/v3/contenttype/forms"/>
  </ds:schemaRefs>
</ds:datastoreItem>
</file>

<file path=customXml/itemProps3.xml><?xml version="1.0" encoding="utf-8"?>
<ds:datastoreItem xmlns:ds="http://schemas.openxmlformats.org/officeDocument/2006/customXml" ds:itemID="{EB63D393-5043-4E91-A22A-50236794F7CB}">
  <ds:schemaRefs>
    <ds:schemaRef ds:uri="http://schemas.microsoft.com/sharepoint/events"/>
  </ds:schemaRefs>
</ds:datastoreItem>
</file>

<file path=customXml/itemProps4.xml><?xml version="1.0" encoding="utf-8"?>
<ds:datastoreItem xmlns:ds="http://schemas.openxmlformats.org/officeDocument/2006/customXml" ds:itemID="{E0C04921-5B67-42DD-B421-9CBA16D4B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e7f465d6-1132-4325-8be5-f2952c7a911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36315</TotalTime>
  <Words>3226</Words>
  <Application>Microsoft Office PowerPoint</Application>
  <PresentationFormat>On-screen Show (4:3)</PresentationFormat>
  <Paragraphs>244</Paragraphs>
  <Slides>15</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MS PGothic</vt:lpstr>
      <vt:lpstr>MS PGothic</vt:lpstr>
      <vt:lpstr>Arial</vt:lpstr>
      <vt:lpstr>Arial Black</vt:lpstr>
      <vt:lpstr>Arial Narrow</vt:lpstr>
      <vt:lpstr>Calibri</vt:lpstr>
      <vt:lpstr>Times New Roman</vt:lpstr>
      <vt:lpstr>ICIB Draft Slides 29 April 2015</vt:lpstr>
      <vt:lpstr>Content</vt:lpstr>
      <vt:lpstr>PowerPoint Presentation</vt:lpstr>
      <vt:lpstr>Executive Summary</vt:lpstr>
      <vt:lpstr>IT Objective</vt:lpstr>
      <vt:lpstr>Clinical Example CIMI-FHIM Integration</vt:lpstr>
      <vt:lpstr>Proposed Solution     Integrated Model Stack - Each Plays a Role</vt:lpstr>
      <vt:lpstr>Technical Summary (Overview) HL7 Reference Domain Analysis Model (RDAM) Mapping Project Number 1413</vt:lpstr>
      <vt:lpstr>Models</vt:lpstr>
      <vt:lpstr>Business Case Summary </vt:lpstr>
      <vt:lpstr>Plan</vt:lpstr>
      <vt:lpstr>RDAM (FHIM-CIMI-SOLOR, EHR-S FM)  STRATEGY AND VALUE PROPOSITION</vt:lpstr>
      <vt:lpstr>RDAM (FHIM-CIMI-SOLOR, EHR-S FM)  STRATEGY AND VALUE PROPOSITION</vt:lpstr>
      <vt:lpstr>CIMI CUNUNDRUM (1 of 2)</vt:lpstr>
      <vt:lpstr>CIMI CUNUNDRUM (2 of 2)</vt:lpstr>
      <vt:lpstr>PowerPoint Presentation</vt:lpstr>
      <vt:lpstr>REFERENCES</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Hall Recommendations and Next Steps</dc:title>
  <dc:creator>Michelle Damico</dc:creator>
  <cp:lastModifiedBy>Stephen Hufnagel</cp:lastModifiedBy>
  <cp:revision>882</cp:revision>
  <cp:lastPrinted>2015-10-06T15:37:49Z</cp:lastPrinted>
  <dcterms:created xsi:type="dcterms:W3CDTF">2015-04-29T16:14:58Z</dcterms:created>
  <dcterms:modified xsi:type="dcterms:W3CDTF">2018-09-11T15:35:51Z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apabilities">
    <vt:lpwstr/>
  </property>
  <property fmtid="{D5CDD505-2E9C-101B-9397-08002B2CF9AE}" pid="4" name="mb158b7ab5514029a1a80307056bbfc9">
    <vt:lpwstr/>
  </property>
  <property fmtid="{D5CDD505-2E9C-101B-9397-08002B2CF9AE}" pid="5" name="ad2c35a0f49e4bd58fb674e996570462">
    <vt:lpwstr/>
  </property>
  <property fmtid="{D5CDD505-2E9C-101B-9397-08002B2CF9AE}" pid="6" name="ContentTypeId">
    <vt:lpwstr>0x010100C8D0D8E0190B234A9461DA2A28FEAEDC00CB6B3C607C170E4694AE1E28B67ABCA3</vt:lpwstr>
  </property>
  <property fmtid="{D5CDD505-2E9C-101B-9397-08002B2CF9AE}" pid="7" name="Doc Type">
    <vt:lpwstr>169;#Briefings|6f017f24-691e-4734-983c-33cb8625e85e</vt:lpwstr>
  </property>
  <property fmtid="{D5CDD505-2E9C-101B-9397-08002B2CF9AE}" pid="8" name="Records_x0020_Management_x0020_Series">
    <vt:lpwstr/>
  </property>
  <property fmtid="{D5CDD505-2E9C-101B-9397-08002B2CF9AE}" pid="9" name="Organization">
    <vt:lpwstr>511;#Technical Team|aba247a0-ed21-4eb6-bee3-a6ac7bafd3b0</vt:lpwstr>
  </property>
  <property fmtid="{D5CDD505-2E9C-101B-9397-08002B2CF9AE}" pid="10" name="_dlc_DocIdItemGuid">
    <vt:lpwstr>b41317a5-3268-4d2b-b90e-c3a5ba0389fe</vt:lpwstr>
  </property>
  <property fmtid="{D5CDD505-2E9C-101B-9397-08002B2CF9AE}" pid="11" name="Records Management Series">
    <vt:lpwstr/>
  </property>
</Properties>
</file>