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30" r:id="rId3"/>
    <p:sldId id="400" r:id="rId4"/>
    <p:sldId id="401" r:id="rId5"/>
    <p:sldId id="402" r:id="rId6"/>
    <p:sldId id="338" r:id="rId7"/>
    <p:sldId id="340" r:id="rId8"/>
    <p:sldId id="341" r:id="rId9"/>
    <p:sldId id="342" r:id="rId10"/>
    <p:sldId id="399" r:id="rId11"/>
    <p:sldId id="398" r:id="rId12"/>
    <p:sldId id="348" r:id="rId13"/>
    <p:sldId id="396" r:id="rId14"/>
    <p:sldId id="352" r:id="rId15"/>
    <p:sldId id="354" r:id="rId16"/>
    <p:sldId id="403" r:id="rId17"/>
    <p:sldId id="356" r:id="rId18"/>
    <p:sldId id="404" r:id="rId19"/>
    <p:sldId id="407" r:id="rId20"/>
    <p:sldId id="408" r:id="rId21"/>
    <p:sldId id="409" r:id="rId22"/>
    <p:sldId id="414" r:id="rId23"/>
    <p:sldId id="415" r:id="rId24"/>
    <p:sldId id="416" r:id="rId25"/>
    <p:sldId id="417" r:id="rId26"/>
    <p:sldId id="418" r:id="rId2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ccam" initials="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DBD"/>
    <a:srgbClr val="ECEDED"/>
    <a:srgbClr val="000000"/>
    <a:srgbClr val="1C81D4"/>
    <a:srgbClr val="1F8CE5"/>
    <a:srgbClr val="75AAD5"/>
    <a:srgbClr val="239BFD"/>
    <a:srgbClr val="1971B9"/>
    <a:srgbClr val="1F295D"/>
    <a:srgbClr val="0F1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6" autoAdjust="0"/>
    <p:restoredTop sz="90488" autoAdjust="0"/>
  </p:normalViewPr>
  <p:slideViewPr>
    <p:cSldViewPr>
      <p:cViewPr varScale="1">
        <p:scale>
          <a:sx n="75" d="100"/>
          <a:sy n="75" d="100"/>
        </p:scale>
        <p:origin x="171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099"/>
    </p:cViewPr>
  </p:sorterViewPr>
  <p:notesViewPr>
    <p:cSldViewPr>
      <p:cViewPr varScale="1">
        <p:scale>
          <a:sx n="158" d="100"/>
          <a:sy n="158" d="100"/>
        </p:scale>
        <p:origin x="680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A4838130-C146-43F4-AE94-94C671FCF846}" type="datetimeFigureOut">
              <a:rPr lang="en-US" smtClean="0"/>
              <a:t>1/30/2018</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62BC37FA-25E8-481C-918C-DCC96BB8BBFC}" type="slidenum">
              <a:rPr lang="en-US" smtClean="0"/>
              <a:t>‹#›</a:t>
            </a:fld>
            <a:endParaRPr lang="en-US" dirty="0"/>
          </a:p>
        </p:txBody>
      </p:sp>
    </p:spTree>
    <p:extLst>
      <p:ext uri="{BB962C8B-B14F-4D97-AF65-F5344CB8AC3E}">
        <p14:creationId xmlns:p14="http://schemas.microsoft.com/office/powerpoint/2010/main" val="403735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9E03D-D00C-4916-9C4B-D46FBC0D8675}" type="slidenum">
              <a:rPr lang="en-US" smtClean="0"/>
              <a:t>6</a:t>
            </a:fld>
            <a:endParaRPr lang="en-US" dirty="0"/>
          </a:p>
        </p:txBody>
      </p:sp>
    </p:spTree>
    <p:extLst>
      <p:ext uri="{BB962C8B-B14F-4D97-AF65-F5344CB8AC3E}">
        <p14:creationId xmlns:p14="http://schemas.microsoft.com/office/powerpoint/2010/main" val="302180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C37FA-25E8-481C-918C-DCC96BB8BBFC}" type="slidenum">
              <a:rPr lang="en-US" smtClean="0"/>
              <a:t>21</a:t>
            </a:fld>
            <a:endParaRPr lang="en-US" dirty="0"/>
          </a:p>
        </p:txBody>
      </p:sp>
    </p:spTree>
    <p:extLst>
      <p:ext uri="{BB962C8B-B14F-4D97-AF65-F5344CB8AC3E}">
        <p14:creationId xmlns:p14="http://schemas.microsoft.com/office/powerpoint/2010/main" val="1340031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612" t="10871" r="2259" b="1"/>
          <a:stretch/>
        </p:blipFill>
        <p:spPr>
          <a:xfrm flipH="1">
            <a:off x="0" y="1"/>
            <a:ext cx="9144000" cy="6857999"/>
          </a:xfrm>
          <a:prstGeom prst="rect">
            <a:avLst/>
          </a:prstGeom>
        </p:spPr>
      </p:pic>
      <p:sp>
        <p:nvSpPr>
          <p:cNvPr id="15" name="Rectangle 14"/>
          <p:cNvSpPr/>
          <p:nvPr userDrawn="1"/>
        </p:nvSpPr>
        <p:spPr>
          <a:xfrm>
            <a:off x="0" y="2523028"/>
            <a:ext cx="7173798" cy="3359297"/>
          </a:xfrm>
          <a:prstGeom prst="rect">
            <a:avLst/>
          </a:prstGeom>
          <a:solidFill>
            <a:srgbClr val="1E7EB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Text Placeholder 12"/>
          <p:cNvSpPr>
            <a:spLocks noGrp="1"/>
          </p:cNvSpPr>
          <p:nvPr>
            <p:ph type="body" sz="quarter" idx="14" hasCustomPrompt="1"/>
          </p:nvPr>
        </p:nvSpPr>
        <p:spPr>
          <a:xfrm>
            <a:off x="713493" y="4864591"/>
            <a:ext cx="6290621" cy="301297"/>
          </a:xfrm>
          <a:prstGeom prst="rect">
            <a:avLst/>
          </a:prstGeom>
        </p:spPr>
        <p:txBody>
          <a:bodyPr lIns="0" tIns="0" rIns="0" bIns="0"/>
          <a:lstStyle>
            <a:lvl1pPr marL="0" indent="0">
              <a:buNone/>
              <a:defRPr sz="1800" b="1" baseline="0">
                <a:solidFill>
                  <a:schemeClr val="bg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presenter name</a:t>
            </a:r>
          </a:p>
        </p:txBody>
      </p:sp>
      <p:sp>
        <p:nvSpPr>
          <p:cNvPr id="19" name="Text Placeholder 14"/>
          <p:cNvSpPr>
            <a:spLocks noGrp="1"/>
          </p:cNvSpPr>
          <p:nvPr>
            <p:ph type="body" sz="quarter" idx="15" hasCustomPrompt="1"/>
          </p:nvPr>
        </p:nvSpPr>
        <p:spPr>
          <a:xfrm>
            <a:off x="713493" y="5175232"/>
            <a:ext cx="6289972" cy="434650"/>
          </a:xfrm>
          <a:prstGeom prst="rect">
            <a:avLst/>
          </a:prstGeom>
        </p:spPr>
        <p:txBody>
          <a:bodyPr lIns="0" tIns="0" rIns="0" bIns="0"/>
          <a:lstStyle>
            <a:lvl1pPr marL="0" indent="0">
              <a:buFont typeface="Arial" charset="0"/>
              <a:buNone/>
              <a:defRPr sz="1400">
                <a:solidFill>
                  <a:schemeClr val="bg1"/>
                </a:solidFill>
                <a:latin typeface="Arial" charset="0"/>
                <a:ea typeface="Arial" charset="0"/>
                <a:cs typeface="Arial" charset="0"/>
              </a:defRPr>
            </a:lvl1pPr>
            <a:lvl2pPr marL="457200" indent="0">
              <a:buFont typeface="Arial" charset="0"/>
              <a:buNone/>
              <a:defRPr sz="1400">
                <a:latin typeface="Arial" charset="0"/>
                <a:ea typeface="Arial" charset="0"/>
                <a:cs typeface="Arial" charset="0"/>
              </a:defRPr>
            </a:lvl2pPr>
            <a:lvl3pPr marL="914400" indent="0">
              <a:buFont typeface="Arial" charset="0"/>
              <a:buNone/>
              <a:defRPr sz="1400">
                <a:latin typeface="Arial" charset="0"/>
                <a:ea typeface="Arial" charset="0"/>
                <a:cs typeface="Arial" charset="0"/>
              </a:defRPr>
            </a:lvl3pPr>
            <a:lvl4pPr marL="1371600" indent="0">
              <a:buFont typeface="Arial" charset="0"/>
              <a:buNone/>
              <a:defRPr sz="1400">
                <a:latin typeface="Arial" charset="0"/>
                <a:ea typeface="Arial" charset="0"/>
                <a:cs typeface="Arial" charset="0"/>
              </a:defRPr>
            </a:lvl4pPr>
            <a:lvl5pPr marL="1828800" indent="0">
              <a:buFont typeface="Arial" charset="0"/>
              <a:buNone/>
              <a:defRPr sz="1400">
                <a:latin typeface="Arial" charset="0"/>
                <a:ea typeface="Arial" charset="0"/>
                <a:cs typeface="Arial" charset="0"/>
              </a:defRPr>
            </a:lvl5pPr>
          </a:lstStyle>
          <a:p>
            <a:pPr lvl="0"/>
            <a:r>
              <a:rPr lang="en-US" dirty="0"/>
              <a:t>Presenter’s office, center, institute</a:t>
            </a:r>
          </a:p>
        </p:txBody>
      </p:sp>
      <p:sp>
        <p:nvSpPr>
          <p:cNvPr id="2" name="Title 1"/>
          <p:cNvSpPr>
            <a:spLocks noGrp="1"/>
          </p:cNvSpPr>
          <p:nvPr>
            <p:ph type="ctrTitle" hasCustomPrompt="1"/>
          </p:nvPr>
        </p:nvSpPr>
        <p:spPr>
          <a:xfrm>
            <a:off x="609600" y="2717220"/>
            <a:ext cx="7772400" cy="635580"/>
          </a:xfrm>
        </p:spPr>
        <p:txBody>
          <a:bodyPr>
            <a:noAutofit/>
          </a:bodyPr>
          <a:lstStyle>
            <a:lvl1pPr algn="l">
              <a:defRPr sz="1800" b="1">
                <a:solidFill>
                  <a:schemeClr val="bg1"/>
                </a:solidFill>
                <a:latin typeface="Arial" charset="0"/>
                <a:ea typeface="Arial" charset="0"/>
                <a:cs typeface="Arial" charset="0"/>
              </a:defRPr>
            </a:lvl1pPr>
          </a:lstStyle>
          <a:p>
            <a:pPr lvl="0"/>
            <a:r>
              <a:rPr lang="en-US" dirty="0"/>
              <a:t>CLICK TO EDIT THEME INFORMATION HERE</a:t>
            </a:r>
            <a:br>
              <a:rPr lang="en-US" dirty="0"/>
            </a:br>
            <a:r>
              <a:rPr lang="en-US" dirty="0"/>
              <a:t>TYPE OF MEETING, DATE (IN CAPS)</a:t>
            </a:r>
          </a:p>
        </p:txBody>
      </p:sp>
      <p:sp>
        <p:nvSpPr>
          <p:cNvPr id="3" name="Subtitle 2"/>
          <p:cNvSpPr>
            <a:spLocks noGrp="1"/>
          </p:cNvSpPr>
          <p:nvPr>
            <p:ph type="subTitle" idx="1" hasCustomPrompt="1"/>
          </p:nvPr>
        </p:nvSpPr>
        <p:spPr>
          <a:xfrm>
            <a:off x="621950" y="3581400"/>
            <a:ext cx="6381516" cy="1146666"/>
          </a:xfrm>
        </p:spPr>
        <p:txBody>
          <a:bodyPr>
            <a:normAutofit/>
          </a:bodyPr>
          <a:lstStyle>
            <a:lvl1pPr marL="0" indent="0" algn="l">
              <a:buNone/>
              <a:defRPr sz="2200" b="1"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 (SHOULD ALWAYS BE IN WHITE, ALL CAPS, BOLD, AND IN ARIAL FONT)</a:t>
            </a:r>
          </a:p>
        </p:txBody>
      </p:sp>
      <p:sp>
        <p:nvSpPr>
          <p:cNvPr id="4" name="Date Placeholder 3"/>
          <p:cNvSpPr>
            <a:spLocks noGrp="1"/>
          </p:cNvSpPr>
          <p:nvPr>
            <p:ph type="dt" sz="half" idx="10"/>
          </p:nvPr>
        </p:nvSpPr>
        <p:spPr/>
        <p:txBody>
          <a:bodyPr/>
          <a:lstStyle/>
          <a:p>
            <a:fld id="{DB9BAB15-F523-4A13-9063-4F97196EBCEA}" type="datetime1">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87809-5B4B-4435-ACFF-5FF79A34A770}" type="slidenum">
              <a:rPr lang="en-US" smtClean="0"/>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06440" y="355209"/>
            <a:ext cx="2926080" cy="787790"/>
          </a:xfrm>
          <a:prstGeom prst="rect">
            <a:avLst/>
          </a:prstGeom>
        </p:spPr>
      </p:pic>
    </p:spTree>
    <p:extLst>
      <p:ext uri="{BB962C8B-B14F-4D97-AF65-F5344CB8AC3E}">
        <p14:creationId xmlns:p14="http://schemas.microsoft.com/office/powerpoint/2010/main" val="957511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0D9A7A-017C-4755-8381-4701DDE416ED}" type="datetime1">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87809-5B4B-4435-ACFF-5FF79A34A770}" type="slidenum">
              <a:rPr lang="en-US" smtClean="0"/>
              <a:t>‹#›</a:t>
            </a:fld>
            <a:endParaRPr lang="en-US" dirty="0"/>
          </a:p>
        </p:txBody>
      </p:sp>
    </p:spTree>
    <p:extLst>
      <p:ext uri="{BB962C8B-B14F-4D97-AF65-F5344CB8AC3E}">
        <p14:creationId xmlns:p14="http://schemas.microsoft.com/office/powerpoint/2010/main" val="385301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1893D-816C-4076-A56A-194E962744E0}" type="datetime1">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87809-5B4B-4435-ACFF-5FF79A34A770}" type="slidenum">
              <a:rPr lang="en-US" smtClean="0"/>
              <a:t>‹#›</a:t>
            </a:fld>
            <a:endParaRPr lang="en-US" dirty="0"/>
          </a:p>
        </p:txBody>
      </p:sp>
    </p:spTree>
    <p:extLst>
      <p:ext uri="{BB962C8B-B14F-4D97-AF65-F5344CB8AC3E}">
        <p14:creationId xmlns:p14="http://schemas.microsoft.com/office/powerpoint/2010/main" val="1732638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53E8D6-3DDF-4D0B-A563-715E34D8C4A1}" type="datetimeFigureOut">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814C2B-1354-4FE1-A123-7F74A1BF467E}" type="slidenum">
              <a:rPr lang="en-US" smtClean="0"/>
              <a:t>‹#›</a:t>
            </a:fld>
            <a:endParaRPr lang="en-US" dirty="0"/>
          </a:p>
        </p:txBody>
      </p:sp>
    </p:spTree>
    <p:extLst>
      <p:ext uri="{BB962C8B-B14F-4D97-AF65-F5344CB8AC3E}">
        <p14:creationId xmlns:p14="http://schemas.microsoft.com/office/powerpoint/2010/main" val="304589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00">
                <a:solidFill>
                  <a:srgbClr val="0F196F"/>
                </a:solidFill>
                <a:latin typeface="Arial" charset="0"/>
                <a:ea typeface="Arial" charset="0"/>
                <a:cs typeface="Arial" charset="0"/>
              </a:defRPr>
            </a:lvl1pPr>
            <a:lvl2pPr>
              <a:defRPr sz="2400">
                <a:solidFill>
                  <a:srgbClr val="0F196F"/>
                </a:solidFill>
                <a:latin typeface="Arial" charset="0"/>
                <a:ea typeface="Arial" charset="0"/>
                <a:cs typeface="Arial" charset="0"/>
              </a:defRPr>
            </a:lvl2pPr>
            <a:lvl3pPr>
              <a:defRPr sz="2000">
                <a:solidFill>
                  <a:srgbClr val="0F196F"/>
                </a:solidFill>
                <a:latin typeface="Arial" charset="0"/>
                <a:ea typeface="Arial" charset="0"/>
                <a:cs typeface="Arial" charset="0"/>
              </a:defRPr>
            </a:lvl3pPr>
            <a:lvl4pPr>
              <a:defRPr sz="1800">
                <a:solidFill>
                  <a:srgbClr val="0F196F"/>
                </a:solidFill>
                <a:latin typeface="Arial" charset="0"/>
                <a:ea typeface="Arial" charset="0"/>
                <a:cs typeface="Arial" charset="0"/>
              </a:defRPr>
            </a:lvl4pPr>
            <a:lvl5pPr>
              <a:defRPr sz="1800">
                <a:solidFill>
                  <a:srgbClr val="0F196F"/>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D5F905-F54A-4F51-B85C-872322912449}" type="datetime1">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87809-5B4B-4435-ACFF-5FF79A34A770}" type="slidenum">
              <a:rPr lang="en-US" smtClean="0"/>
              <a:t>‹#›</a:t>
            </a:fld>
            <a:endParaRPr lang="en-US" dirty="0"/>
          </a:p>
        </p:txBody>
      </p:sp>
    </p:spTree>
    <p:extLst>
      <p:ext uri="{BB962C8B-B14F-4D97-AF65-F5344CB8AC3E}">
        <p14:creationId xmlns:p14="http://schemas.microsoft.com/office/powerpoint/2010/main" val="272794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520BF-F968-4600-9ABF-B2068EB517FD}" type="datetime1">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87809-5B4B-4435-ACFF-5FF79A34A770}" type="slidenum">
              <a:rPr lang="en-US" smtClean="0"/>
              <a:t>‹#›</a:t>
            </a:fld>
            <a:endParaRPr lang="en-US" dirty="0"/>
          </a:p>
        </p:txBody>
      </p:sp>
    </p:spTree>
    <p:extLst>
      <p:ext uri="{BB962C8B-B14F-4D97-AF65-F5344CB8AC3E}">
        <p14:creationId xmlns:p14="http://schemas.microsoft.com/office/powerpoint/2010/main" val="11593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2C44EE-C63A-49AB-9986-D842913CFCC5}" type="datetime1">
              <a:rPr lang="en-US" smtClean="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187809-5B4B-4435-ACFF-5FF79A34A770}" type="slidenum">
              <a:rPr lang="en-US" smtClean="0"/>
              <a:t>‹#›</a:t>
            </a:fld>
            <a:endParaRPr lang="en-US" dirty="0"/>
          </a:p>
        </p:txBody>
      </p:sp>
    </p:spTree>
    <p:extLst>
      <p:ext uri="{BB962C8B-B14F-4D97-AF65-F5344CB8AC3E}">
        <p14:creationId xmlns:p14="http://schemas.microsoft.com/office/powerpoint/2010/main" val="3452101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0ADC93-ED39-431D-8DD2-98AA28ECF824}" type="datetime1">
              <a:rPr lang="en-US" smtClean="0"/>
              <a:t>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187809-5B4B-4435-ACFF-5FF79A34A770}" type="slidenum">
              <a:rPr lang="en-US" smtClean="0"/>
              <a:t>‹#›</a:t>
            </a:fld>
            <a:endParaRPr lang="en-US" dirty="0"/>
          </a:p>
        </p:txBody>
      </p:sp>
    </p:spTree>
    <p:extLst>
      <p:ext uri="{BB962C8B-B14F-4D97-AF65-F5344CB8AC3E}">
        <p14:creationId xmlns:p14="http://schemas.microsoft.com/office/powerpoint/2010/main" val="239273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93E015-B724-4C85-978B-49C828540607}" type="datetime1">
              <a:rPr lang="en-US" smtClean="0"/>
              <a:t>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187809-5B4B-4435-ACFF-5FF79A34A770}" type="slidenum">
              <a:rPr lang="en-US" smtClean="0"/>
              <a:t>‹#›</a:t>
            </a:fld>
            <a:endParaRPr lang="en-US" dirty="0"/>
          </a:p>
        </p:txBody>
      </p:sp>
    </p:spTree>
    <p:extLst>
      <p:ext uri="{BB962C8B-B14F-4D97-AF65-F5344CB8AC3E}">
        <p14:creationId xmlns:p14="http://schemas.microsoft.com/office/powerpoint/2010/main" val="1748942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4A73A-1615-4D35-B8EA-00105C4FEEE9}" type="datetime1">
              <a:rPr lang="en-US" smtClean="0"/>
              <a:t>1/30/2018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187809-5B4B-4435-ACFF-5FF79A34A770}" type="slidenum">
              <a:rPr lang="en-US" smtClean="0"/>
              <a:t>‹#›</a:t>
            </a:fld>
            <a:endParaRPr lang="en-US" dirty="0"/>
          </a:p>
        </p:txBody>
      </p:sp>
    </p:spTree>
    <p:extLst>
      <p:ext uri="{BB962C8B-B14F-4D97-AF65-F5344CB8AC3E}">
        <p14:creationId xmlns:p14="http://schemas.microsoft.com/office/powerpoint/2010/main" val="312320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420FD1-4408-41FD-9B54-9A25934E006E}" type="datetime1">
              <a:rPr lang="en-US" smtClean="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187809-5B4B-4435-ACFF-5FF79A34A770}" type="slidenum">
              <a:rPr lang="en-US" smtClean="0"/>
              <a:t>‹#›</a:t>
            </a:fld>
            <a:endParaRPr lang="en-US" dirty="0"/>
          </a:p>
        </p:txBody>
      </p:sp>
    </p:spTree>
    <p:extLst>
      <p:ext uri="{BB962C8B-B14F-4D97-AF65-F5344CB8AC3E}">
        <p14:creationId xmlns:p14="http://schemas.microsoft.com/office/powerpoint/2010/main" val="145698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1C68BB-E97A-4934-963C-BD3BDEC4F917}" type="datetime1">
              <a:rPr lang="en-US" smtClean="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187809-5B4B-4435-ACFF-5FF79A34A770}" type="slidenum">
              <a:rPr lang="en-US" smtClean="0"/>
              <a:t>‹#›</a:t>
            </a:fld>
            <a:endParaRPr lang="en-US" dirty="0"/>
          </a:p>
        </p:txBody>
      </p:sp>
    </p:spTree>
    <p:extLst>
      <p:ext uri="{BB962C8B-B14F-4D97-AF65-F5344CB8AC3E}">
        <p14:creationId xmlns:p14="http://schemas.microsoft.com/office/powerpoint/2010/main" val="221029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6C52E-BE82-4619-9EF0-0F2FE3E4DF84}" type="datetime1">
              <a:rPr lang="en-US" smtClean="0"/>
              <a:t>1/30/2018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87809-5B4B-4435-ACFF-5FF79A34A770}" type="slidenum">
              <a:rPr lang="en-US" smtClean="0"/>
              <a:t>‹#›</a:t>
            </a:fld>
            <a:endParaRPr lang="en-US" dirty="0"/>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0800000" flipH="1" flipV="1">
            <a:off x="8102759" y="427451"/>
            <a:ext cx="599915" cy="719898"/>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0800000" flipH="1" flipV="1">
            <a:off x="677488" y="6409809"/>
            <a:ext cx="888226" cy="144142"/>
          </a:xfrm>
          <a:prstGeom prst="rect">
            <a:avLst/>
          </a:prstGeom>
        </p:spPr>
      </p:pic>
      <p:sp>
        <p:nvSpPr>
          <p:cNvPr id="11" name="TextBox 10"/>
          <p:cNvSpPr txBox="1"/>
          <p:nvPr userDrawn="1"/>
        </p:nvSpPr>
        <p:spPr>
          <a:xfrm>
            <a:off x="8102759" y="6327991"/>
            <a:ext cx="1041241" cy="307777"/>
          </a:xfrm>
          <a:prstGeom prst="rect">
            <a:avLst/>
          </a:prstGeom>
          <a:noFill/>
        </p:spPr>
        <p:txBody>
          <a:bodyPr wrap="square" rtlCol="0">
            <a:spAutoFit/>
          </a:bodyPr>
          <a:lstStyle/>
          <a:p>
            <a:fld id="{7BC3C4C0-DD5B-AA40-9C1C-19F24431BD7A}" type="slidenum">
              <a:rPr lang="en-US" sz="1400" smtClean="0">
                <a:solidFill>
                  <a:srgbClr val="1E7DBD"/>
                </a:solidFill>
              </a:rPr>
              <a:t>‹#›</a:t>
            </a:fld>
            <a:endParaRPr lang="en-US" sz="1400" dirty="0">
              <a:solidFill>
                <a:srgbClr val="1E7DBD"/>
              </a:solidFill>
            </a:endParaRPr>
          </a:p>
        </p:txBody>
      </p:sp>
      <p:cxnSp>
        <p:nvCxnSpPr>
          <p:cNvPr id="12" name="Straight Connector 11"/>
          <p:cNvCxnSpPr/>
          <p:nvPr userDrawn="1"/>
        </p:nvCxnSpPr>
        <p:spPr>
          <a:xfrm>
            <a:off x="1659835" y="6481879"/>
            <a:ext cx="6442924" cy="0"/>
          </a:xfrm>
          <a:prstGeom prst="line">
            <a:avLst/>
          </a:prstGeom>
          <a:ln>
            <a:solidFill>
              <a:srgbClr val="1E7D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40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spcBef>
          <a:spcPct val="0"/>
        </a:spcBef>
        <a:buNone/>
        <a:defRPr sz="2800" b="1" kern="1200">
          <a:solidFill>
            <a:srgbClr val="1E7DBD"/>
          </a:solidFill>
          <a:latin typeface="Arial" charset="0"/>
          <a:ea typeface="Arial" charset="0"/>
          <a:cs typeface="Arial"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br>
              <a:rPr lang="en-US" b="1" dirty="0">
                <a:solidFill>
                  <a:schemeClr val="tx2"/>
                </a:solidFill>
              </a:rPr>
            </a:br>
            <a:endParaRPr lang="en-US" b="1" dirty="0">
              <a:solidFill>
                <a:schemeClr val="tx2"/>
              </a:solidFill>
            </a:endParaRPr>
          </a:p>
        </p:txBody>
      </p:sp>
      <p:sp>
        <p:nvSpPr>
          <p:cNvPr id="3" name="Subtitle 2"/>
          <p:cNvSpPr>
            <a:spLocks noGrp="1"/>
          </p:cNvSpPr>
          <p:nvPr>
            <p:ph type="subTitle" idx="1"/>
          </p:nvPr>
        </p:nvSpPr>
        <p:spPr>
          <a:xfrm>
            <a:off x="685800" y="2514600"/>
            <a:ext cx="6289972" cy="1219200"/>
          </a:xfrm>
        </p:spPr>
        <p:txBody>
          <a:bodyPr>
            <a:noAutofit/>
          </a:bodyPr>
          <a:lstStyle/>
          <a:p>
            <a:r>
              <a:rPr lang="en-US" sz="3600" dirty="0">
                <a:latin typeface="+mn-lt"/>
              </a:rPr>
              <a:t>PCORTF Common Data Model Harmonization Project and the Oncology Use case</a:t>
            </a:r>
          </a:p>
        </p:txBody>
      </p:sp>
      <p:sp>
        <p:nvSpPr>
          <p:cNvPr id="4" name="TextBox 3"/>
          <p:cNvSpPr txBox="1"/>
          <p:nvPr/>
        </p:nvSpPr>
        <p:spPr>
          <a:xfrm>
            <a:off x="781050" y="4114800"/>
            <a:ext cx="1774397" cy="646331"/>
          </a:xfrm>
          <a:prstGeom prst="rect">
            <a:avLst/>
          </a:prstGeom>
          <a:noFill/>
        </p:spPr>
        <p:txBody>
          <a:bodyPr wrap="none" rtlCol="0">
            <a:spAutoFit/>
          </a:bodyPr>
          <a:lstStyle/>
          <a:p>
            <a:r>
              <a:rPr lang="en-US" dirty="0">
                <a:solidFill>
                  <a:schemeClr val="bg1"/>
                </a:solidFill>
              </a:rPr>
              <a:t>January 30, 2018</a:t>
            </a:r>
          </a:p>
          <a:p>
            <a:endParaRPr lang="en-US" dirty="0">
              <a:solidFill>
                <a:schemeClr val="bg1"/>
              </a:solidFill>
            </a:endParaRPr>
          </a:p>
        </p:txBody>
      </p:sp>
    </p:spTree>
    <p:extLst>
      <p:ext uri="{BB962C8B-B14F-4D97-AF65-F5344CB8AC3E}">
        <p14:creationId xmlns:p14="http://schemas.microsoft.com/office/powerpoint/2010/main" val="15371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latin typeface="+mn-lt"/>
              </a:rPr>
              <a:t>The current problem with CDMs</a:t>
            </a:r>
            <a:br>
              <a:rPr lang="en-US" sz="3600" dirty="0">
                <a:latin typeface="+mn-lt"/>
              </a:rPr>
            </a:br>
            <a:r>
              <a:rPr lang="en-US" sz="3600" dirty="0">
                <a:latin typeface="+mn-lt"/>
              </a:rPr>
              <a:t>using International Travel Adapters</a:t>
            </a:r>
          </a:p>
        </p:txBody>
      </p:sp>
      <p:sp>
        <p:nvSpPr>
          <p:cNvPr id="3" name="Content Placeholder 2"/>
          <p:cNvSpPr>
            <a:spLocks noGrp="1"/>
          </p:cNvSpPr>
          <p:nvPr>
            <p:ph idx="1"/>
          </p:nvPr>
        </p:nvSpPr>
        <p:spPr/>
        <p:txBody>
          <a:bodyPr>
            <a:normAutofit/>
          </a:bodyPr>
          <a:lstStyle/>
          <a:p>
            <a:pPr lvl="0">
              <a:buClr>
                <a:srgbClr val="1E7DBD"/>
              </a:buClr>
              <a:buFont typeface="Wingdings" panose="05000000000000000000" pitchFamily="2" charset="2"/>
              <a:buChar char="§"/>
            </a:pPr>
            <a:r>
              <a:rPr lang="en-US" dirty="0">
                <a:solidFill>
                  <a:prstClr val="black"/>
                </a:solidFill>
                <a:latin typeface="+mn-lt"/>
              </a:rPr>
              <a:t>Different countries use different “outlets”.</a:t>
            </a:r>
          </a:p>
          <a:p>
            <a:pPr lvl="0">
              <a:buClr>
                <a:srgbClr val="1E7DBD"/>
              </a:buClr>
              <a:buFont typeface="Wingdings" panose="05000000000000000000" pitchFamily="2" charset="2"/>
              <a:buChar char="§"/>
            </a:pPr>
            <a:r>
              <a:rPr lang="en-US" dirty="0">
                <a:solidFill>
                  <a:prstClr val="black"/>
                </a:solidFill>
                <a:latin typeface="+mn-lt"/>
              </a:rPr>
              <a:t>There is a need for travel adapters.</a:t>
            </a:r>
          </a:p>
          <a:p>
            <a:pPr marL="0" lvl="0" indent="0">
              <a:buNone/>
            </a:pPr>
            <a:endParaRPr lang="en-US" dirty="0">
              <a:solidFill>
                <a:prstClr val="black"/>
              </a:solidFill>
              <a:latin typeface="+mn-lt"/>
            </a:endParaRPr>
          </a:p>
          <a:p>
            <a:pPr marL="0" lvl="0" indent="0">
              <a:buNone/>
            </a:pPr>
            <a:r>
              <a:rPr lang="en-US" b="1" dirty="0">
                <a:solidFill>
                  <a:srgbClr val="1E7DBD"/>
                </a:solidFill>
                <a:latin typeface="+mn-lt"/>
              </a:rPr>
              <a:t>The Solution: </a:t>
            </a:r>
          </a:p>
          <a:p>
            <a:pPr lvl="1">
              <a:buClr>
                <a:srgbClr val="1E7DBD"/>
              </a:buClr>
              <a:buFont typeface="Wingdings" panose="05000000000000000000" pitchFamily="2" charset="2"/>
              <a:buChar char="§"/>
            </a:pPr>
            <a:r>
              <a:rPr lang="en-US" sz="2800" dirty="0">
                <a:solidFill>
                  <a:prstClr val="black"/>
                </a:solidFill>
                <a:latin typeface="+mn-lt"/>
              </a:rPr>
              <a:t>Use a converter between various adapters.</a:t>
            </a:r>
          </a:p>
          <a:p>
            <a:pPr lvl="1">
              <a:buClr>
                <a:srgbClr val="1E7DBD"/>
              </a:buClr>
              <a:buFont typeface="Wingdings" panose="05000000000000000000" pitchFamily="2" charset="2"/>
              <a:buChar char="§"/>
            </a:pPr>
            <a:r>
              <a:rPr lang="en-US" sz="2800" dirty="0">
                <a:solidFill>
                  <a:prstClr val="black"/>
                </a:solidFill>
                <a:latin typeface="+mn-lt"/>
              </a:rPr>
              <a:t>Allow researchers to ask a question once and receive results from many different sources using a common agreed-upon standard </a:t>
            </a:r>
            <a:r>
              <a:rPr lang="en-US" sz="2800" dirty="0">
                <a:solidFill>
                  <a:schemeClr val="tx1"/>
                </a:solidFill>
                <a:latin typeface="+mn-lt"/>
              </a:rPr>
              <a:t>structure</a:t>
            </a:r>
            <a:r>
              <a:rPr lang="en-US" sz="2800" dirty="0">
                <a:solidFill>
                  <a:prstClr val="black"/>
                </a:solidFill>
                <a:latin typeface="+mn-lt"/>
              </a:rPr>
              <a:t>, or a Common Data Model. </a:t>
            </a:r>
          </a:p>
        </p:txBody>
      </p:sp>
    </p:spTree>
    <p:extLst>
      <p:ext uri="{BB962C8B-B14F-4D97-AF65-F5344CB8AC3E}">
        <p14:creationId xmlns:p14="http://schemas.microsoft.com/office/powerpoint/2010/main" val="2912324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106" y="101689"/>
            <a:ext cx="7772400" cy="990600"/>
          </a:xfrm>
        </p:spPr>
        <p:txBody>
          <a:bodyPr>
            <a:noAutofit/>
          </a:bodyPr>
          <a:lstStyle/>
          <a:p>
            <a:pPr algn="ctr"/>
            <a:r>
              <a:rPr lang="en-US" sz="3600" dirty="0">
                <a:latin typeface="+mn-lt"/>
              </a:rPr>
              <a:t>The solution, using the Adapter Analogy</a:t>
            </a:r>
          </a:p>
        </p:txBody>
      </p:sp>
      <p:sp>
        <p:nvSpPr>
          <p:cNvPr id="5" name="TextBox 4"/>
          <p:cNvSpPr txBox="1"/>
          <p:nvPr/>
        </p:nvSpPr>
        <p:spPr>
          <a:xfrm>
            <a:off x="224248" y="1981200"/>
            <a:ext cx="1181734" cy="400110"/>
          </a:xfrm>
          <a:prstGeom prst="rect">
            <a:avLst/>
          </a:prstGeom>
          <a:noFill/>
        </p:spPr>
        <p:txBody>
          <a:bodyPr wrap="none" rtlCol="0">
            <a:spAutoFit/>
          </a:bodyPr>
          <a:lstStyle/>
          <a:p>
            <a:r>
              <a:rPr lang="en-US" sz="2000" b="1" dirty="0">
                <a:solidFill>
                  <a:schemeClr val="tx2"/>
                </a:solidFill>
                <a:latin typeface="Arial" panose="020B0604020202020204" pitchFamily="34" charset="0"/>
                <a:cs typeface="Arial" panose="020B0604020202020204" pitchFamily="34" charset="0"/>
              </a:rPr>
              <a:t>Sentinel</a:t>
            </a:r>
          </a:p>
        </p:txBody>
      </p:sp>
      <p:sp>
        <p:nvSpPr>
          <p:cNvPr id="7" name="TextBox 6"/>
          <p:cNvSpPr txBox="1"/>
          <p:nvPr/>
        </p:nvSpPr>
        <p:spPr>
          <a:xfrm>
            <a:off x="195908" y="2976353"/>
            <a:ext cx="1297150" cy="400110"/>
          </a:xfrm>
          <a:prstGeom prst="rect">
            <a:avLst/>
          </a:prstGeom>
          <a:noFill/>
        </p:spPr>
        <p:txBody>
          <a:bodyPr wrap="none" rtlCol="0">
            <a:spAutoFit/>
          </a:bodyPr>
          <a:lstStyle/>
          <a:p>
            <a:r>
              <a:rPr lang="en-US" sz="2000" b="1" dirty="0">
                <a:solidFill>
                  <a:schemeClr val="tx2"/>
                </a:solidFill>
                <a:latin typeface="Arial" panose="020B0604020202020204" pitchFamily="34" charset="0"/>
                <a:cs typeface="Arial" panose="020B0604020202020204" pitchFamily="34" charset="0"/>
              </a:rPr>
              <a:t>I2b2/ACT</a:t>
            </a:r>
          </a:p>
        </p:txBody>
      </p:sp>
      <p:sp>
        <p:nvSpPr>
          <p:cNvPr id="9" name="TextBox 8"/>
          <p:cNvSpPr txBox="1"/>
          <p:nvPr/>
        </p:nvSpPr>
        <p:spPr>
          <a:xfrm>
            <a:off x="331649" y="5418197"/>
            <a:ext cx="966931" cy="400110"/>
          </a:xfrm>
          <a:prstGeom prst="rect">
            <a:avLst/>
          </a:prstGeom>
          <a:noFill/>
        </p:spPr>
        <p:txBody>
          <a:bodyPr wrap="none" rtlCol="0">
            <a:spAutoFit/>
          </a:bodyPr>
          <a:lstStyle/>
          <a:p>
            <a:r>
              <a:rPr lang="en-US" sz="2000" b="1" dirty="0">
                <a:solidFill>
                  <a:schemeClr val="tx2"/>
                </a:solidFill>
                <a:latin typeface="Arial" panose="020B0604020202020204" pitchFamily="34" charset="0"/>
                <a:cs typeface="Arial" panose="020B0604020202020204" pitchFamily="34" charset="0"/>
              </a:rPr>
              <a:t>OMOP</a:t>
            </a:r>
          </a:p>
        </p:txBody>
      </p:sp>
      <p:sp>
        <p:nvSpPr>
          <p:cNvPr id="11" name="TextBox 10"/>
          <p:cNvSpPr txBox="1"/>
          <p:nvPr/>
        </p:nvSpPr>
        <p:spPr>
          <a:xfrm>
            <a:off x="224248" y="4245024"/>
            <a:ext cx="1441420" cy="400110"/>
          </a:xfrm>
          <a:prstGeom prst="rect">
            <a:avLst/>
          </a:prstGeom>
          <a:noFill/>
        </p:spPr>
        <p:txBody>
          <a:bodyPr wrap="none" rtlCol="0">
            <a:spAutoFit/>
          </a:bodyPr>
          <a:lstStyle/>
          <a:p>
            <a:r>
              <a:rPr lang="en-US" sz="2000" b="1" dirty="0">
                <a:solidFill>
                  <a:schemeClr val="tx2"/>
                </a:solidFill>
                <a:latin typeface="Arial" panose="020B0604020202020204" pitchFamily="34" charset="0"/>
                <a:cs typeface="Arial" panose="020B0604020202020204" pitchFamily="34" charset="0"/>
              </a:rPr>
              <a:t>PCORNET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4647" y="1676400"/>
            <a:ext cx="3385566" cy="4629150"/>
          </a:xfrm>
          <a:prstGeom prst="rect">
            <a:avLst/>
          </a:prstGeom>
        </p:spPr>
      </p:pic>
      <p:sp>
        <p:nvSpPr>
          <p:cNvPr id="15" name="Content Placeholder 2"/>
          <p:cNvSpPr txBox="1">
            <a:spLocks/>
          </p:cNvSpPr>
          <p:nvPr/>
        </p:nvSpPr>
        <p:spPr>
          <a:xfrm>
            <a:off x="5190687" y="1036637"/>
            <a:ext cx="3715188" cy="45259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73038" indent="-173038" algn="l">
              <a:buClr>
                <a:srgbClr val="1E7DBD"/>
              </a:buClr>
              <a:buFont typeface="Wingdings" panose="05000000000000000000" pitchFamily="2" charset="2"/>
              <a:buChar char="§"/>
            </a:pPr>
            <a:r>
              <a:rPr lang="en-US" sz="2400" dirty="0">
                <a:solidFill>
                  <a:prstClr val="black"/>
                </a:solidFill>
              </a:rPr>
              <a:t>Different countries use different “outlets”.</a:t>
            </a:r>
          </a:p>
          <a:p>
            <a:pPr marL="173038" indent="-173038" algn="l">
              <a:buClr>
                <a:srgbClr val="1E7DBD"/>
              </a:buClr>
              <a:buFont typeface="Wingdings" panose="05000000000000000000" pitchFamily="2" charset="2"/>
              <a:buChar char="§"/>
            </a:pPr>
            <a:r>
              <a:rPr lang="en-US" sz="2400" dirty="0">
                <a:solidFill>
                  <a:prstClr val="black"/>
                </a:solidFill>
              </a:rPr>
              <a:t>There is a need for travel adapters.</a:t>
            </a:r>
          </a:p>
          <a:p>
            <a:pPr algn="l"/>
            <a:r>
              <a:rPr lang="en-US" sz="2400" b="1" dirty="0">
                <a:solidFill>
                  <a:srgbClr val="1E7DBD"/>
                </a:solidFill>
              </a:rPr>
              <a:t>The Solution: </a:t>
            </a:r>
          </a:p>
          <a:p>
            <a:pPr marL="228600" lvl="1" indent="-228600" algn="l">
              <a:buClr>
                <a:srgbClr val="1E7DBD"/>
              </a:buClr>
              <a:buFont typeface="Wingdings" panose="05000000000000000000" pitchFamily="2" charset="2"/>
              <a:buChar char="§"/>
            </a:pPr>
            <a:r>
              <a:rPr lang="en-US" sz="2400" dirty="0">
                <a:solidFill>
                  <a:prstClr val="black"/>
                </a:solidFill>
              </a:rPr>
              <a:t>Use a converter between various adapters.</a:t>
            </a:r>
          </a:p>
          <a:p>
            <a:pPr marL="228600" lvl="1" indent="-228600" algn="l">
              <a:buClr>
                <a:srgbClr val="1E7DBD"/>
              </a:buClr>
              <a:buFont typeface="Wingdings" panose="05000000000000000000" pitchFamily="2" charset="2"/>
              <a:buChar char="§"/>
            </a:pPr>
            <a:r>
              <a:rPr lang="en-US" sz="2400" dirty="0">
                <a:solidFill>
                  <a:prstClr val="black"/>
                </a:solidFill>
              </a:rPr>
              <a:t>Allow researchers to ask a question once and receive results from many different sources using a common agreed-upon standard </a:t>
            </a:r>
            <a:r>
              <a:rPr lang="en-US" sz="2400" dirty="0">
                <a:solidFill>
                  <a:schemeClr val="tx1"/>
                </a:solidFill>
              </a:rPr>
              <a:t>structure</a:t>
            </a:r>
            <a:r>
              <a:rPr lang="en-US" sz="2400" dirty="0">
                <a:solidFill>
                  <a:prstClr val="black"/>
                </a:solidFill>
              </a:rPr>
              <a:t>, or a Common Data Model. </a:t>
            </a:r>
          </a:p>
        </p:txBody>
      </p:sp>
    </p:spTree>
    <p:extLst>
      <p:ext uri="{BB962C8B-B14F-4D97-AF65-F5344CB8AC3E}">
        <p14:creationId xmlns:p14="http://schemas.microsoft.com/office/powerpoint/2010/main" val="925578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latin typeface="+mn-lt"/>
              </a:rPr>
              <a:t>What do we want to do?</a:t>
            </a:r>
            <a:br>
              <a:rPr lang="en-US" sz="3600" dirty="0">
                <a:latin typeface="+mn-lt"/>
              </a:rPr>
            </a:br>
            <a:r>
              <a:rPr lang="en-US" sz="3600" dirty="0">
                <a:latin typeface="+mn-lt"/>
              </a:rPr>
              <a:t>PCORTF CDM Harmonization Project</a:t>
            </a:r>
          </a:p>
        </p:txBody>
      </p:sp>
      <p:sp>
        <p:nvSpPr>
          <p:cNvPr id="3" name="Content Placeholder 2"/>
          <p:cNvSpPr>
            <a:spLocks noGrp="1"/>
          </p:cNvSpPr>
          <p:nvPr>
            <p:ph idx="1"/>
          </p:nvPr>
        </p:nvSpPr>
        <p:spPr/>
        <p:txBody>
          <a:bodyPr>
            <a:noAutofit/>
          </a:bodyPr>
          <a:lstStyle/>
          <a:p>
            <a:pPr marL="0" indent="0">
              <a:buNone/>
            </a:pPr>
            <a:r>
              <a:rPr lang="en-US" sz="2400" b="1" dirty="0">
                <a:solidFill>
                  <a:schemeClr val="accent1"/>
                </a:solidFill>
                <a:latin typeface="+mn-lt"/>
              </a:rPr>
              <a:t>Goal: </a:t>
            </a:r>
          </a:p>
          <a:p>
            <a:pPr marL="0" indent="0">
              <a:lnSpc>
                <a:spcPct val="120000"/>
              </a:lnSpc>
              <a:buNone/>
            </a:pPr>
            <a:r>
              <a:rPr lang="en-US" sz="2400" dirty="0">
                <a:solidFill>
                  <a:schemeClr val="tx1"/>
                </a:solidFill>
                <a:latin typeface="+mn-lt"/>
              </a:rPr>
              <a:t>Build a data infrastructure for conducting research using Real World Data derived from the delivery of health care in routine clinical settings.  </a:t>
            </a:r>
          </a:p>
          <a:p>
            <a:pPr marL="0" indent="0">
              <a:lnSpc>
                <a:spcPct val="120000"/>
              </a:lnSpc>
              <a:buNone/>
            </a:pPr>
            <a:r>
              <a:rPr lang="en-US" sz="2400" b="1" dirty="0">
                <a:solidFill>
                  <a:schemeClr val="accent1"/>
                </a:solidFill>
                <a:latin typeface="+mn-lt"/>
              </a:rPr>
              <a:t>Objective: </a:t>
            </a:r>
          </a:p>
          <a:p>
            <a:pPr marL="0" indent="0">
              <a:lnSpc>
                <a:spcPct val="120000"/>
              </a:lnSpc>
              <a:buNone/>
            </a:pPr>
            <a:r>
              <a:rPr lang="en-US" sz="2400" dirty="0">
                <a:solidFill>
                  <a:schemeClr val="tx1"/>
                </a:solidFill>
                <a:latin typeface="+mn-lt"/>
              </a:rPr>
              <a:t>Develop the method to harmonize the Common Data Models of various networks, allowing researchers to simply ask research questions on much larger amounts of Real World Data than currently possible, leveraging open standards and controlled terminologies to advance Patient-Centered Outcomes Research.</a:t>
            </a:r>
          </a:p>
          <a:p>
            <a:pPr marL="0" indent="0">
              <a:lnSpc>
                <a:spcPct val="120000"/>
              </a:lnSpc>
              <a:buNone/>
            </a:pPr>
            <a:endParaRPr lang="en-US" sz="2400" dirty="0">
              <a:latin typeface="+mn-lt"/>
            </a:endParaRPr>
          </a:p>
        </p:txBody>
      </p:sp>
    </p:spTree>
    <p:extLst>
      <p:ext uri="{BB962C8B-B14F-4D97-AF65-F5344CB8AC3E}">
        <p14:creationId xmlns:p14="http://schemas.microsoft.com/office/powerpoint/2010/main" val="1558996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mn-lt"/>
              </a:rPr>
              <a:t>Key Players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47800"/>
            <a:ext cx="7469493" cy="3962400"/>
          </a:xfrm>
          <a:prstGeom prst="rect">
            <a:avLst/>
          </a:prstGeom>
        </p:spPr>
      </p:pic>
    </p:spTree>
    <p:extLst>
      <p:ext uri="{BB962C8B-B14F-4D97-AF65-F5344CB8AC3E}">
        <p14:creationId xmlns:p14="http://schemas.microsoft.com/office/powerpoint/2010/main" val="568814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962400"/>
            <a:ext cx="926725" cy="926725"/>
          </a:xfrm>
          <a:prstGeom prst="rect">
            <a:avLst/>
          </a:prstGeom>
        </p:spPr>
      </p:pic>
      <p:sp>
        <p:nvSpPr>
          <p:cNvPr id="2" name="Title 1"/>
          <p:cNvSpPr>
            <a:spLocks noGrp="1"/>
          </p:cNvSpPr>
          <p:nvPr>
            <p:ph type="title"/>
          </p:nvPr>
        </p:nvSpPr>
        <p:spPr/>
        <p:txBody>
          <a:bodyPr>
            <a:normAutofit/>
          </a:bodyPr>
          <a:lstStyle/>
          <a:p>
            <a:pPr algn="ctr"/>
            <a:r>
              <a:rPr lang="en-US" sz="3600" dirty="0">
                <a:latin typeface="+mn-lt"/>
              </a:rPr>
              <a:t>Problems to Solve</a:t>
            </a:r>
            <a:endParaRPr lang="en-US" sz="3600" b="1" dirty="0">
              <a:solidFill>
                <a:schemeClr val="tx2"/>
              </a:solidFill>
              <a:latin typeface="+mn-lt"/>
            </a:endParaRPr>
          </a:p>
        </p:txBody>
      </p:sp>
      <p:sp>
        <p:nvSpPr>
          <p:cNvPr id="6" name="Content Placeholder 5"/>
          <p:cNvSpPr>
            <a:spLocks noGrp="1"/>
          </p:cNvSpPr>
          <p:nvPr>
            <p:ph idx="1"/>
          </p:nvPr>
        </p:nvSpPr>
        <p:spPr>
          <a:xfrm>
            <a:off x="1295400" y="1600200"/>
            <a:ext cx="7696200" cy="3886200"/>
          </a:xfrm>
        </p:spPr>
        <p:txBody>
          <a:bodyPr rIns="91440">
            <a:normAutofit/>
          </a:bodyPr>
          <a:lstStyle/>
          <a:p>
            <a:pPr marL="0" indent="0">
              <a:spcAft>
                <a:spcPts val="3600"/>
              </a:spcAft>
              <a:buNone/>
            </a:pPr>
            <a:r>
              <a:rPr lang="en-US" dirty="0">
                <a:solidFill>
                  <a:schemeClr val="tx1"/>
                </a:solidFill>
                <a:latin typeface="+mn-lt"/>
              </a:rPr>
              <a:t>Networks of observational data use different CDMs. </a:t>
            </a:r>
          </a:p>
          <a:p>
            <a:pPr marL="0" indent="0">
              <a:spcAft>
                <a:spcPts val="3600"/>
              </a:spcAft>
              <a:buNone/>
            </a:pPr>
            <a:r>
              <a:rPr lang="en-US" dirty="0">
                <a:solidFill>
                  <a:schemeClr val="tx1"/>
                </a:solidFill>
                <a:latin typeface="+mn-lt"/>
              </a:rPr>
              <a:t>Open, consensus-based standards might not be leveraged in these CDMs (ex: CDISC, HL7)</a:t>
            </a:r>
          </a:p>
          <a:p>
            <a:pPr marL="0" indent="0">
              <a:spcAft>
                <a:spcPts val="3600"/>
              </a:spcAft>
              <a:buNone/>
            </a:pPr>
            <a:r>
              <a:rPr lang="en-US" dirty="0">
                <a:solidFill>
                  <a:schemeClr val="tx1"/>
                </a:solidFill>
                <a:latin typeface="+mn-lt"/>
              </a:rPr>
              <a:t>There is a need to facilitate interoperability among these collaborations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78" y="1560880"/>
            <a:ext cx="789422" cy="49139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043" y="2667000"/>
            <a:ext cx="599193" cy="837117"/>
          </a:xfrm>
          <a:prstGeom prst="rect">
            <a:avLst/>
          </a:prstGeom>
        </p:spPr>
      </p:pic>
    </p:spTree>
    <p:extLst>
      <p:ext uri="{BB962C8B-B14F-4D97-AF65-F5344CB8AC3E}">
        <p14:creationId xmlns:p14="http://schemas.microsoft.com/office/powerpoint/2010/main" val="26734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Autofit/>
          </a:bodyPr>
          <a:lstStyle/>
          <a:p>
            <a:pPr algn="ctr"/>
            <a:r>
              <a:rPr lang="en-US" sz="3600" b="1" dirty="0">
                <a:latin typeface="+mn-lt"/>
              </a:rPr>
              <a:t>Additional Goals of</a:t>
            </a:r>
            <a:br>
              <a:rPr lang="en-US" sz="3600" b="1" dirty="0">
                <a:latin typeface="+mn-lt"/>
              </a:rPr>
            </a:br>
            <a:r>
              <a:rPr lang="en-US" sz="3600" dirty="0">
                <a:latin typeface="+mn-lt"/>
              </a:rPr>
              <a:t>CDM Harmonization Project</a:t>
            </a:r>
            <a:endParaRPr lang="en-US" sz="3600" b="1" dirty="0">
              <a:latin typeface="+mn-lt"/>
            </a:endParaRPr>
          </a:p>
        </p:txBody>
      </p:sp>
      <p:sp>
        <p:nvSpPr>
          <p:cNvPr id="3" name="TextBox 2"/>
          <p:cNvSpPr txBox="1"/>
          <p:nvPr/>
        </p:nvSpPr>
        <p:spPr>
          <a:xfrm>
            <a:off x="228600" y="1164134"/>
            <a:ext cx="8763000" cy="5693866"/>
          </a:xfrm>
          <a:prstGeom prst="rect">
            <a:avLst/>
          </a:prstGeom>
          <a:noFill/>
        </p:spPr>
        <p:txBody>
          <a:bodyPr wrap="square" rtlCol="0">
            <a:spAutoFit/>
          </a:bodyPr>
          <a:lstStyle/>
          <a:p>
            <a:pPr marL="457200" lvl="0" indent="-457200">
              <a:buClr>
                <a:srgbClr val="1E7DBD"/>
              </a:buClr>
            </a:pPr>
            <a:r>
              <a:rPr lang="en-US" sz="2800" dirty="0">
                <a:solidFill>
                  <a:srgbClr val="1E7DBD"/>
                </a:solidFill>
              </a:rPr>
              <a:t>1. 	</a:t>
            </a:r>
            <a:r>
              <a:rPr lang="en-US" sz="2800" dirty="0"/>
              <a:t>Develop a general framework (i.e., tools, processes, policies, governance and standards) for the transformation of various CDMs, curation, maintenance and sustainability.</a:t>
            </a:r>
          </a:p>
          <a:p>
            <a:pPr marL="457200" indent="-457200">
              <a:buClr>
                <a:srgbClr val="1E7DBD"/>
              </a:buClr>
              <a:buFont typeface="+mj-lt"/>
              <a:buAutoNum type="arabicPeriod" startAt="2"/>
            </a:pPr>
            <a:r>
              <a:rPr lang="en-US" sz="2800" dirty="0"/>
              <a:t>Assess the value of the developed CDM harmonization mechanisms by demonstrating research utility for safety evaluation of cancer drugs that use the body’s immune system (PD1/PDL1 inhibitors) with a focus on patients with autoimmune disorders.</a:t>
            </a:r>
          </a:p>
          <a:p>
            <a:pPr marL="457200" indent="-457200">
              <a:buClr>
                <a:srgbClr val="1E7DBD"/>
              </a:buClr>
              <a:buFont typeface="+mj-lt"/>
              <a:buAutoNum type="arabicPeriod" startAt="2"/>
            </a:pPr>
            <a:r>
              <a:rPr lang="en-US" sz="2800" dirty="0"/>
              <a:t>Reuse infrastructure developed by currently-funded OS PCORTF projects (NLM Common Data Elements (CDE) Repository, ….)</a:t>
            </a:r>
          </a:p>
          <a:p>
            <a:pPr>
              <a:buClr>
                <a:srgbClr val="1E7DBD"/>
              </a:buClr>
            </a:pPr>
            <a:endParaRPr lang="en-US" sz="2800" dirty="0"/>
          </a:p>
        </p:txBody>
      </p:sp>
    </p:spTree>
    <p:extLst>
      <p:ext uri="{BB962C8B-B14F-4D97-AF65-F5344CB8AC3E}">
        <p14:creationId xmlns:p14="http://schemas.microsoft.com/office/powerpoint/2010/main" val="140441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Autofit/>
          </a:bodyPr>
          <a:lstStyle/>
          <a:p>
            <a:pPr algn="ctr"/>
            <a:r>
              <a:rPr lang="en-US" sz="3600" b="1" dirty="0">
                <a:latin typeface="+mn-lt"/>
              </a:rPr>
              <a:t>Additional Goals of</a:t>
            </a:r>
            <a:br>
              <a:rPr lang="en-US" sz="3600" b="1" dirty="0">
                <a:latin typeface="+mn-lt"/>
              </a:rPr>
            </a:br>
            <a:r>
              <a:rPr lang="en-US" sz="3600" dirty="0">
                <a:latin typeface="+mn-lt"/>
              </a:rPr>
              <a:t>CDM Harmonization Project</a:t>
            </a:r>
            <a:endParaRPr lang="en-US" sz="3600" b="1" dirty="0">
              <a:latin typeface="+mn-lt"/>
            </a:endParaRPr>
          </a:p>
        </p:txBody>
      </p:sp>
      <p:sp>
        <p:nvSpPr>
          <p:cNvPr id="3" name="TextBox 2"/>
          <p:cNvSpPr txBox="1"/>
          <p:nvPr/>
        </p:nvSpPr>
        <p:spPr>
          <a:xfrm>
            <a:off x="266700" y="1752600"/>
            <a:ext cx="8458200" cy="3108543"/>
          </a:xfrm>
          <a:prstGeom prst="rect">
            <a:avLst/>
          </a:prstGeom>
          <a:noFill/>
        </p:spPr>
        <p:txBody>
          <a:bodyPr wrap="square" rtlCol="0">
            <a:spAutoFit/>
          </a:bodyPr>
          <a:lstStyle/>
          <a:p>
            <a:pPr marL="457200" lvl="0" indent="-457200">
              <a:buClr>
                <a:srgbClr val="1E7DBD"/>
              </a:buClr>
              <a:buFont typeface="+mj-lt"/>
              <a:buAutoNum type="arabicPeriod" startAt="4"/>
            </a:pPr>
            <a:r>
              <a:rPr lang="en-US" sz="2800" dirty="0"/>
              <a:t>Leverage open standards and controlled terminologies to advance Patient-Centered Oriented Research.</a:t>
            </a:r>
          </a:p>
          <a:p>
            <a:pPr marL="457200" lvl="0" indent="-457200">
              <a:buClr>
                <a:srgbClr val="1E7DBD"/>
              </a:buClr>
              <a:buFont typeface="+mj-lt"/>
              <a:buAutoNum type="arabicPeriod" startAt="4"/>
            </a:pPr>
            <a:endParaRPr lang="en-US" sz="2800" dirty="0"/>
          </a:p>
          <a:p>
            <a:pPr marL="457200" lvl="0" indent="-457200">
              <a:buClr>
                <a:srgbClr val="1E7DBD"/>
              </a:buClr>
              <a:buFont typeface="+mj-lt"/>
              <a:buAutoNum type="arabicPeriod" startAt="4"/>
            </a:pPr>
            <a:r>
              <a:rPr lang="en-US" sz="2800" dirty="0"/>
              <a:t>Test methods and tools developed by the collaborative on the universal CDM mapping and transformation approach.</a:t>
            </a:r>
          </a:p>
        </p:txBody>
      </p:sp>
    </p:spTree>
    <p:extLst>
      <p:ext uri="{BB962C8B-B14F-4D97-AF65-F5344CB8AC3E}">
        <p14:creationId xmlns:p14="http://schemas.microsoft.com/office/powerpoint/2010/main" val="3913162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pPr algn="ctr"/>
            <a:r>
              <a:rPr lang="en-US" sz="3600" dirty="0">
                <a:latin typeface="+mn-lt"/>
              </a:rPr>
              <a:t>Benefits to Public Health and Research</a:t>
            </a:r>
          </a:p>
        </p:txBody>
      </p:sp>
      <p:sp>
        <p:nvSpPr>
          <p:cNvPr id="3" name="Content Placeholder 2"/>
          <p:cNvSpPr>
            <a:spLocks noGrp="1"/>
          </p:cNvSpPr>
          <p:nvPr>
            <p:ph idx="1"/>
          </p:nvPr>
        </p:nvSpPr>
        <p:spPr/>
        <p:txBody>
          <a:bodyPr>
            <a:normAutofit/>
          </a:bodyPr>
          <a:lstStyle/>
          <a:p>
            <a:pPr>
              <a:buClr>
                <a:srgbClr val="1E7DBD"/>
              </a:buClr>
              <a:buFont typeface="Wingdings" panose="05000000000000000000" pitchFamily="2" charset="2"/>
              <a:buChar char="§"/>
            </a:pPr>
            <a:r>
              <a:rPr lang="en-US" dirty="0">
                <a:solidFill>
                  <a:schemeClr val="tx1"/>
                </a:solidFill>
                <a:latin typeface="+mn-lt"/>
              </a:rPr>
              <a:t>Evaluates potential safety concerns</a:t>
            </a:r>
          </a:p>
          <a:p>
            <a:pPr>
              <a:buClr>
                <a:srgbClr val="1E7DBD"/>
              </a:buClr>
              <a:buFont typeface="Wingdings" panose="05000000000000000000" pitchFamily="2" charset="2"/>
              <a:buChar char="§"/>
            </a:pPr>
            <a:r>
              <a:rPr lang="en-US" dirty="0">
                <a:solidFill>
                  <a:schemeClr val="tx1"/>
                </a:solidFill>
                <a:latin typeface="+mn-lt"/>
              </a:rPr>
              <a:t>Supports provisions of 21</a:t>
            </a:r>
            <a:r>
              <a:rPr lang="en-US" baseline="30000" dirty="0">
                <a:solidFill>
                  <a:schemeClr val="tx1"/>
                </a:solidFill>
                <a:latin typeface="+mn-lt"/>
              </a:rPr>
              <a:t>st</a:t>
            </a:r>
            <a:r>
              <a:rPr lang="en-US" dirty="0">
                <a:solidFill>
                  <a:schemeClr val="tx1"/>
                </a:solidFill>
                <a:latin typeface="+mn-lt"/>
              </a:rPr>
              <a:t> Century Cures Act</a:t>
            </a:r>
          </a:p>
          <a:p>
            <a:pPr>
              <a:buClr>
                <a:srgbClr val="1E7DBD"/>
              </a:buClr>
              <a:buFont typeface="Wingdings" panose="05000000000000000000" pitchFamily="2" charset="2"/>
              <a:buChar char="§"/>
            </a:pPr>
            <a:r>
              <a:rPr lang="en-US" dirty="0">
                <a:solidFill>
                  <a:schemeClr val="tx1"/>
                </a:solidFill>
                <a:latin typeface="+mn-lt"/>
              </a:rPr>
              <a:t>Supports the Patient Centered Outcomes Research goals</a:t>
            </a:r>
          </a:p>
          <a:p>
            <a:pPr>
              <a:buClr>
                <a:srgbClr val="1E7DBD"/>
              </a:buClr>
              <a:buFont typeface="Wingdings" panose="05000000000000000000" pitchFamily="2" charset="2"/>
              <a:buChar char="§"/>
            </a:pPr>
            <a:r>
              <a:rPr lang="en-US" dirty="0">
                <a:solidFill>
                  <a:schemeClr val="tx1"/>
                </a:solidFill>
                <a:latin typeface="+mn-lt"/>
              </a:rPr>
              <a:t>Enhances regulatory decisions by providing reviewers with access to a larger network of RWD data</a:t>
            </a:r>
          </a:p>
          <a:p>
            <a:pPr>
              <a:buClr>
                <a:srgbClr val="1E7DBD"/>
              </a:buClr>
              <a:buFont typeface="Wingdings" panose="05000000000000000000" pitchFamily="2" charset="2"/>
              <a:buChar char="§"/>
            </a:pPr>
            <a:r>
              <a:rPr lang="en-US" dirty="0">
                <a:solidFill>
                  <a:schemeClr val="tx1"/>
                </a:solidFill>
                <a:latin typeface="+mn-lt"/>
              </a:rPr>
              <a:t>Supports the goals outlined in the All of us (Precision Medicine Initiative) </a:t>
            </a:r>
          </a:p>
          <a:p>
            <a:pPr>
              <a:buClr>
                <a:srgbClr val="1E7DBD"/>
              </a:buClr>
              <a:buFont typeface="Wingdings" panose="05000000000000000000" pitchFamily="2" charset="2"/>
              <a:buChar char="§"/>
            </a:pPr>
            <a:endParaRPr lang="en-US" dirty="0">
              <a:solidFill>
                <a:schemeClr val="tx1"/>
              </a:solidFill>
              <a:latin typeface="+mn-lt"/>
            </a:endParaRPr>
          </a:p>
          <a:p>
            <a:pPr>
              <a:buClr>
                <a:srgbClr val="1E7DBD"/>
              </a:buClr>
              <a:buFont typeface="Wingdings" panose="05000000000000000000" pitchFamily="2" charset="2"/>
              <a:buChar char="§"/>
            </a:pPr>
            <a:endParaRPr lang="en-US" dirty="0">
              <a:solidFill>
                <a:schemeClr val="tx1"/>
              </a:solidFill>
              <a:latin typeface="+mn-lt"/>
            </a:endParaRPr>
          </a:p>
        </p:txBody>
      </p:sp>
    </p:spTree>
    <p:extLst>
      <p:ext uri="{BB962C8B-B14F-4D97-AF65-F5344CB8AC3E}">
        <p14:creationId xmlns:p14="http://schemas.microsoft.com/office/powerpoint/2010/main" val="109689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0"/>
            <a:ext cx="8229600" cy="1143000"/>
          </a:xfrm>
        </p:spPr>
        <p:txBody>
          <a:bodyPr>
            <a:noAutofit/>
          </a:bodyPr>
          <a:lstStyle/>
          <a:p>
            <a:pPr algn="ctr"/>
            <a:r>
              <a:rPr lang="en-US" sz="3600" b="1" dirty="0">
                <a:latin typeface="+mn-lt"/>
              </a:rPr>
              <a:t>Model Mapping and Modeling Activities</a:t>
            </a:r>
          </a:p>
        </p:txBody>
      </p:sp>
    </p:spTree>
    <p:extLst>
      <p:ext uri="{BB962C8B-B14F-4D97-AF65-F5344CB8AC3E}">
        <p14:creationId xmlns:p14="http://schemas.microsoft.com/office/powerpoint/2010/main" val="669151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Validation Process Steps</a:t>
            </a:r>
          </a:p>
        </p:txBody>
      </p:sp>
      <p:sp>
        <p:nvSpPr>
          <p:cNvPr id="3" name="Content Placeholder 2"/>
          <p:cNvSpPr>
            <a:spLocks noGrp="1"/>
          </p:cNvSpPr>
          <p:nvPr>
            <p:ph idx="1"/>
          </p:nvPr>
        </p:nvSpPr>
        <p:spPr>
          <a:xfrm>
            <a:off x="609600" y="1524000"/>
            <a:ext cx="7924800" cy="4525963"/>
          </a:xfrm>
        </p:spPr>
        <p:txBody>
          <a:bodyPr>
            <a:noAutofit/>
          </a:bodyPr>
          <a:lstStyle/>
          <a:p>
            <a:pPr marL="0" indent="0">
              <a:buNone/>
            </a:pPr>
            <a:r>
              <a:rPr lang="en-US" dirty="0"/>
              <a:t>Mapped the Common Data Models (CDMs) to BRIDG 5.0.1</a:t>
            </a:r>
          </a:p>
          <a:p>
            <a:pPr lvl="1"/>
            <a:r>
              <a:rPr lang="en-US" dirty="0"/>
              <a:t>Sentinel - DONE</a:t>
            </a:r>
          </a:p>
          <a:p>
            <a:pPr lvl="1"/>
            <a:r>
              <a:rPr lang="en-US" dirty="0"/>
              <a:t>Patient-Centered Outcomes Research Network  (PCORNET) – DONE</a:t>
            </a:r>
          </a:p>
          <a:p>
            <a:pPr lvl="1"/>
            <a:r>
              <a:rPr lang="en-US" dirty="0"/>
              <a:t>Observational Medical Outcomes Partnership (OMOP) – DONE</a:t>
            </a:r>
          </a:p>
          <a:p>
            <a:pPr lvl="1"/>
            <a:r>
              <a:rPr lang="en-US" dirty="0"/>
              <a:t>Informatics for Integrating Biology &amp; the Bedside </a:t>
            </a:r>
            <a:r>
              <a:rPr lang="en-US" b="1" dirty="0"/>
              <a:t>(</a:t>
            </a:r>
            <a:r>
              <a:rPr lang="en-US" dirty="0">
                <a:solidFill>
                  <a:srgbClr val="002060"/>
                </a:solidFill>
              </a:rPr>
              <a:t>i2B2) /  </a:t>
            </a:r>
            <a:r>
              <a:rPr lang="en-US" dirty="0"/>
              <a:t>Accrual for Clinical Trials (</a:t>
            </a:r>
            <a:r>
              <a:rPr lang="en-US" dirty="0">
                <a:solidFill>
                  <a:srgbClr val="002060"/>
                </a:solidFill>
              </a:rPr>
              <a:t>ACT)– Planned</a:t>
            </a:r>
          </a:p>
          <a:p>
            <a:pPr marL="457200" lvl="1" indent="0">
              <a:buNone/>
            </a:pPr>
            <a:endParaRPr lang="en-US" dirty="0"/>
          </a:p>
        </p:txBody>
      </p:sp>
    </p:spTree>
    <p:extLst>
      <p:ext uri="{BB962C8B-B14F-4D97-AF65-F5344CB8AC3E}">
        <p14:creationId xmlns:p14="http://schemas.microsoft.com/office/powerpoint/2010/main" val="230126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19" y="76200"/>
            <a:ext cx="8229600" cy="1143000"/>
          </a:xfrm>
        </p:spPr>
        <p:txBody>
          <a:bodyPr>
            <a:normAutofit/>
          </a:bodyPr>
          <a:lstStyle/>
          <a:p>
            <a:pPr algn="ctr"/>
            <a:r>
              <a:rPr lang="en-US" sz="3600" dirty="0">
                <a:latin typeface="+mn-lt"/>
              </a:rPr>
              <a:t>Real World Data: Definition </a:t>
            </a:r>
          </a:p>
        </p:txBody>
      </p:sp>
      <p:sp>
        <p:nvSpPr>
          <p:cNvPr id="3" name="Content Placeholder 2"/>
          <p:cNvSpPr>
            <a:spLocks noGrp="1"/>
          </p:cNvSpPr>
          <p:nvPr>
            <p:ph idx="1"/>
          </p:nvPr>
        </p:nvSpPr>
        <p:spPr>
          <a:xfrm>
            <a:off x="4634619" y="1570037"/>
            <a:ext cx="4356981" cy="4525963"/>
          </a:xfrm>
        </p:spPr>
        <p:txBody>
          <a:bodyPr>
            <a:noAutofit/>
          </a:bodyPr>
          <a:lstStyle/>
          <a:p>
            <a:pPr marL="0" indent="0">
              <a:buClr>
                <a:srgbClr val="1E7DBD"/>
              </a:buClr>
              <a:buNone/>
            </a:pPr>
            <a:r>
              <a:rPr lang="en-US" b="1" dirty="0">
                <a:latin typeface="+mn-lt"/>
              </a:rPr>
              <a:t>RWD </a:t>
            </a:r>
            <a:r>
              <a:rPr lang="en-US" dirty="0">
                <a:solidFill>
                  <a:schemeClr val="tx1"/>
                </a:solidFill>
                <a:latin typeface="+mn-lt"/>
              </a:rPr>
              <a:t>include data derived from electronic health records (EHRs), claims and billing data, data from product and disease registries, patient-generated data including in home-use settings, and data gathered from other sources that can inform on health status, such as mobile devices. </a:t>
            </a:r>
          </a:p>
        </p:txBody>
      </p:sp>
      <p:sp>
        <p:nvSpPr>
          <p:cNvPr id="46" name="Oval 45"/>
          <p:cNvSpPr/>
          <p:nvPr/>
        </p:nvSpPr>
        <p:spPr>
          <a:xfrm>
            <a:off x="816345" y="2133600"/>
            <a:ext cx="3432905" cy="335156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p:cNvGrpSpPr/>
          <p:nvPr/>
        </p:nvGrpSpPr>
        <p:grpSpPr>
          <a:xfrm>
            <a:off x="3172195" y="1884187"/>
            <a:ext cx="1422069" cy="1396235"/>
            <a:chOff x="3136349" y="2684921"/>
            <a:chExt cx="1422069" cy="1396235"/>
          </a:xfrm>
        </p:grpSpPr>
        <p:pic>
          <p:nvPicPr>
            <p:cNvPr id="48" name="Picture 3" descr="C:\Users\Gideon.Gordon\AppData\Local\Microsoft\Windows\Temporary Internet Files\Content.IE5\MM601DO5\9876phil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067" y="2684921"/>
              <a:ext cx="1048850" cy="846072"/>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3136349" y="3557936"/>
              <a:ext cx="1422069"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Electronic Health Records</a:t>
              </a:r>
            </a:p>
          </p:txBody>
        </p:sp>
      </p:grpSp>
      <p:grpSp>
        <p:nvGrpSpPr>
          <p:cNvPr id="50" name="Group 49"/>
          <p:cNvGrpSpPr/>
          <p:nvPr/>
        </p:nvGrpSpPr>
        <p:grpSpPr>
          <a:xfrm>
            <a:off x="2029243" y="1562667"/>
            <a:ext cx="1075271" cy="1069777"/>
            <a:chOff x="3189781" y="1180673"/>
            <a:chExt cx="1075271" cy="1069777"/>
          </a:xfrm>
        </p:grpSpPr>
        <p:pic>
          <p:nvPicPr>
            <p:cNvPr id="51" name="Picture 2" descr="C:\Users\Gideon.Gordon\AppData\Local\Microsoft\Windows\Temporary Internet Files\Content.IE5\KVVR5SL3\img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25" y="1180673"/>
              <a:ext cx="947928" cy="7620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3189781" y="1942673"/>
              <a:ext cx="1075271"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Claims Data</a:t>
              </a:r>
            </a:p>
          </p:txBody>
        </p:sp>
      </p:grpSp>
      <p:grpSp>
        <p:nvGrpSpPr>
          <p:cNvPr id="53" name="Group 52"/>
          <p:cNvGrpSpPr/>
          <p:nvPr/>
        </p:nvGrpSpPr>
        <p:grpSpPr>
          <a:xfrm>
            <a:off x="512579" y="2243966"/>
            <a:ext cx="1075271" cy="1403454"/>
            <a:chOff x="253963" y="2560553"/>
            <a:chExt cx="1075271" cy="1403454"/>
          </a:xfrm>
        </p:grpSpPr>
        <p:pic>
          <p:nvPicPr>
            <p:cNvPr id="54" name="Picture 4" descr="C:\Users\Gideon.Gordon\AppData\Local\Microsoft\Windows\Temporary Internet Files\Content.IE5\X43MZZAA\Vacutainer_blood_bottle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475" y="2560553"/>
              <a:ext cx="880234" cy="880234"/>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253963" y="3440787"/>
              <a:ext cx="1075271"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Laboratory</a:t>
              </a:r>
            </a:p>
            <a:p>
              <a:r>
                <a:rPr lang="en-US" sz="1400" dirty="0"/>
                <a:t>Results</a:t>
              </a:r>
            </a:p>
          </p:txBody>
        </p:sp>
      </p:grpSp>
      <p:grpSp>
        <p:nvGrpSpPr>
          <p:cNvPr id="56" name="Group 55"/>
          <p:cNvGrpSpPr/>
          <p:nvPr/>
        </p:nvGrpSpPr>
        <p:grpSpPr>
          <a:xfrm>
            <a:off x="381000" y="4320012"/>
            <a:ext cx="1249207" cy="1057194"/>
            <a:chOff x="381000" y="4320012"/>
            <a:chExt cx="1249207" cy="1057194"/>
          </a:xfrm>
        </p:grpSpPr>
        <p:pic>
          <p:nvPicPr>
            <p:cNvPr id="57" name="Picture 8" descr="C:\Users\Gideon.Gordon\AppData\Local\Microsoft\Windows\Temporary Internet Files\Content.IE5\H881UUNY\4056057285_b13834c7c0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784" y="4320012"/>
              <a:ext cx="954862" cy="796355"/>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381000" y="5069429"/>
              <a:ext cx="1249207"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Vital Records</a:t>
              </a:r>
            </a:p>
          </p:txBody>
        </p:sp>
      </p:grpSp>
      <p:sp>
        <p:nvSpPr>
          <p:cNvPr id="66" name="Oval 65"/>
          <p:cNvSpPr/>
          <p:nvPr/>
        </p:nvSpPr>
        <p:spPr>
          <a:xfrm>
            <a:off x="1992688" y="3280422"/>
            <a:ext cx="1080219" cy="1057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Real World Data</a:t>
            </a:r>
          </a:p>
        </p:txBody>
      </p:sp>
      <p:grpSp>
        <p:nvGrpSpPr>
          <p:cNvPr id="4" name="Group 3"/>
          <p:cNvGrpSpPr/>
          <p:nvPr/>
        </p:nvGrpSpPr>
        <p:grpSpPr>
          <a:xfrm>
            <a:off x="1893397" y="5023052"/>
            <a:ext cx="1433515" cy="1251185"/>
            <a:chOff x="1893397" y="5023052"/>
            <a:chExt cx="1433515" cy="1251185"/>
          </a:xfrm>
        </p:grpSpPr>
        <p:sp>
          <p:nvSpPr>
            <p:cNvPr id="61" name="TextBox 60"/>
            <p:cNvSpPr txBox="1"/>
            <p:nvPr/>
          </p:nvSpPr>
          <p:spPr>
            <a:xfrm>
              <a:off x="1893397" y="5966460"/>
              <a:ext cx="143351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Mobile Devices</a:t>
              </a:r>
            </a:p>
          </p:txBody>
        </p:sp>
        <p:pic>
          <p:nvPicPr>
            <p:cNvPr id="1026" name="Picture 2" descr="C:\Users\Gideon.Gordon\AppData\Local\Microsoft\Windows\Temporary Internet Files\Content.IE5\MM601DO5\6WJaNl[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921" r="15908" b="9671"/>
            <a:stretch/>
          </p:blipFill>
          <p:spPr bwMode="auto">
            <a:xfrm>
              <a:off x="2029243" y="5023052"/>
              <a:ext cx="1007109" cy="9242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530778" y="4222613"/>
            <a:ext cx="961541" cy="986431"/>
            <a:chOff x="3718896" y="1045601"/>
            <a:chExt cx="961541" cy="986431"/>
          </a:xfrm>
        </p:grpSpPr>
        <p:sp>
          <p:nvSpPr>
            <p:cNvPr id="64" name="TextBox 63"/>
            <p:cNvSpPr txBox="1"/>
            <p:nvPr/>
          </p:nvSpPr>
          <p:spPr>
            <a:xfrm>
              <a:off x="3718896" y="1724255"/>
              <a:ext cx="961541"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Registries</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0336" y="1045601"/>
              <a:ext cx="538659" cy="652460"/>
            </a:xfrm>
            <a:prstGeom prst="rect">
              <a:avLst/>
            </a:prstGeom>
          </p:spPr>
        </p:pic>
      </p:grpSp>
    </p:spTree>
    <p:extLst>
      <p:ext uri="{BB962C8B-B14F-4D97-AF65-F5344CB8AC3E}">
        <p14:creationId xmlns:p14="http://schemas.microsoft.com/office/powerpoint/2010/main" val="422585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24800" cy="1143000"/>
          </a:xfrm>
        </p:spPr>
        <p:txBody>
          <a:bodyPr/>
          <a:lstStyle/>
          <a:p>
            <a:r>
              <a:rPr lang="en-US" dirty="0"/>
              <a:t>Mapping Spreadsheet – Mapping Path Examples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534400" cy="5105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038600" y="1447800"/>
            <a:ext cx="1676400" cy="4953000"/>
          </a:xfrm>
          <a:prstGeom prst="rect">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119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24800" cy="1143000"/>
          </a:xfrm>
        </p:spPr>
        <p:txBody>
          <a:bodyPr>
            <a:normAutofit/>
          </a:bodyPr>
          <a:lstStyle/>
          <a:p>
            <a:r>
              <a:rPr lang="en-US" sz="3600" dirty="0"/>
              <a:t>Mapping Validation Status</a:t>
            </a:r>
            <a:endParaRPr lang="en-US" sz="3600" b="1" dirty="0">
              <a:solidFill>
                <a:schemeClr val="tx2"/>
              </a:solidFill>
            </a:endParaRPr>
          </a:p>
        </p:txBody>
      </p:sp>
      <p:pic>
        <p:nvPicPr>
          <p:cNvPr id="5" name="Picture 4"/>
          <p:cNvPicPr>
            <a:picLocks noChangeAspect="1"/>
          </p:cNvPicPr>
          <p:nvPr/>
        </p:nvPicPr>
        <p:blipFill rotWithShape="1">
          <a:blip r:embed="rId3"/>
          <a:srcRect l="1" r="8772"/>
          <a:stretch/>
        </p:blipFill>
        <p:spPr>
          <a:xfrm>
            <a:off x="228600" y="1676400"/>
            <a:ext cx="8229600" cy="3581400"/>
          </a:xfrm>
          <a:prstGeom prst="rect">
            <a:avLst/>
          </a:prstGeom>
        </p:spPr>
      </p:pic>
    </p:spTree>
    <p:extLst>
      <p:ext uri="{BB962C8B-B14F-4D97-AF65-F5344CB8AC3E}">
        <p14:creationId xmlns:p14="http://schemas.microsoft.com/office/powerpoint/2010/main" val="3915293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Building The </a:t>
            </a:r>
            <a:br>
              <a:rPr lang="en-US" dirty="0"/>
            </a:br>
            <a:r>
              <a:rPr lang="en-US" dirty="0"/>
              <a:t>CDMH BRIDG View</a:t>
            </a:r>
          </a:p>
        </p:txBody>
      </p:sp>
      <p:sp>
        <p:nvSpPr>
          <p:cNvPr id="3" name="Content Placeholder 2"/>
          <p:cNvSpPr>
            <a:spLocks noGrp="1"/>
          </p:cNvSpPr>
          <p:nvPr>
            <p:ph idx="1"/>
          </p:nvPr>
        </p:nvSpPr>
        <p:spPr/>
        <p:txBody>
          <a:bodyPr>
            <a:normAutofit/>
          </a:bodyPr>
          <a:lstStyle/>
          <a:p>
            <a:r>
              <a:rPr lang="en-US" sz="2000" dirty="0"/>
              <a:t>Start with the BRIDG Enterprise Architect Project (EAP) file (BRIDG 5.0.1)</a:t>
            </a:r>
          </a:p>
          <a:p>
            <a:r>
              <a:rPr lang="en-US" sz="2000" dirty="0"/>
              <a:t>Create a new diagram and pull the relevant BRIDG classes and associations into the new BRIDG view (CDMH View)</a:t>
            </a:r>
          </a:p>
          <a:p>
            <a:pPr lvl="1"/>
            <a:r>
              <a:rPr lang="en-US" sz="2000" dirty="0"/>
              <a:t>Based on the BRIDG classes in the mapping spreadsheets of the four (Sentinel, PCORNET, i2B2, OMOP) models.</a:t>
            </a:r>
          </a:p>
          <a:p>
            <a:r>
              <a:rPr lang="en-US" sz="2000" dirty="0"/>
              <a:t>For each class, display only the attributes that have a mapping in the network models</a:t>
            </a:r>
          </a:p>
          <a:p>
            <a:r>
              <a:rPr lang="en-US" sz="2000" dirty="0"/>
              <a:t>Bring in supporting BRIDG structures, as needed</a:t>
            </a:r>
          </a:p>
          <a:p>
            <a:r>
              <a:rPr lang="en-US" sz="2000" dirty="0"/>
              <a:t>Add new classes and attributes to represent the semantics missing in BRIDG as DRAFT extensions </a:t>
            </a:r>
          </a:p>
          <a:p>
            <a:pPr lvl="1"/>
            <a:r>
              <a:rPr lang="en-US" sz="1600" dirty="0"/>
              <a:t>Represented as subtype classes with attributes</a:t>
            </a:r>
          </a:p>
          <a:p>
            <a:endParaRPr lang="en-US" sz="2000" dirty="0"/>
          </a:p>
        </p:txBody>
      </p:sp>
    </p:spTree>
    <p:extLst>
      <p:ext uri="{BB962C8B-B14F-4D97-AF65-F5344CB8AC3E}">
        <p14:creationId xmlns:p14="http://schemas.microsoft.com/office/powerpoint/2010/main" val="1472279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CDMH BRIDG View</a:t>
            </a:r>
          </a:p>
        </p:txBody>
      </p:sp>
      <p:grpSp>
        <p:nvGrpSpPr>
          <p:cNvPr id="6" name="Group 5"/>
          <p:cNvGrpSpPr/>
          <p:nvPr/>
        </p:nvGrpSpPr>
        <p:grpSpPr>
          <a:xfrm>
            <a:off x="457200" y="1242018"/>
            <a:ext cx="8331200" cy="5135963"/>
            <a:chOff x="355600" y="1219200"/>
            <a:chExt cx="8331200" cy="5135963"/>
          </a:xfrm>
        </p:grpSpPr>
        <p:pic>
          <p:nvPicPr>
            <p:cNvPr id="1027" name="x_FA199722-BA79-4C00-9E17-2F38D2AF83D0" descr="A9AD311E-10BE-4E5A-984B-B0AD39DFF9A5@hitronh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1219200"/>
              <a:ext cx="8331200" cy="513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400800" y="5436660"/>
              <a:ext cx="2280138" cy="9144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00"/>
                  </a:solidFill>
                </a:rPr>
                <a:t>DRAFT / WORK-IN-PROGRESS</a:t>
              </a:r>
            </a:p>
            <a:p>
              <a:pPr algn="ctr"/>
              <a:r>
                <a:rPr lang="en-US" sz="1200" b="1" dirty="0"/>
                <a:t>CDMH Conceptual BRIDG View</a:t>
              </a:r>
            </a:p>
            <a:p>
              <a:pPr algn="ctr"/>
              <a:r>
                <a:rPr lang="en-US" sz="1200" i="1" dirty="0"/>
                <a:t>Does Not Include OMOP</a:t>
              </a:r>
            </a:p>
            <a:p>
              <a:pPr algn="ctr"/>
              <a:r>
                <a:rPr lang="en-US" sz="1200" i="1" dirty="0"/>
                <a:t>-Still Being Reviewed</a:t>
              </a:r>
            </a:p>
          </p:txBody>
        </p:sp>
      </p:grpSp>
      <p:sp>
        <p:nvSpPr>
          <p:cNvPr id="3" name="Oval 2"/>
          <p:cNvSpPr/>
          <p:nvPr/>
        </p:nvSpPr>
        <p:spPr>
          <a:xfrm>
            <a:off x="1676400" y="2209800"/>
            <a:ext cx="1066800" cy="1143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48000" y="5181600"/>
            <a:ext cx="1143000" cy="533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62800" y="4038599"/>
            <a:ext cx="990600" cy="63479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9800" y="4724400"/>
            <a:ext cx="1143000" cy="68407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038600" y="3825471"/>
            <a:ext cx="838200" cy="533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36600" y="3364409"/>
            <a:ext cx="838200" cy="533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86400" y="3424795"/>
            <a:ext cx="838200" cy="533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10800000">
            <a:off x="4724400" y="1295401"/>
            <a:ext cx="3657600" cy="2525967"/>
          </a:xfrm>
          <a:prstGeom prst="rtTriangle">
            <a:avLst/>
          </a:prstGeom>
          <a:solidFill>
            <a:schemeClr val="accent3">
              <a:lumMod val="20000"/>
              <a:lumOff val="80000"/>
              <a:alpha val="48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7772400" y="1775936"/>
            <a:ext cx="626775" cy="646331"/>
          </a:xfrm>
          <a:prstGeom prst="rect">
            <a:avLst/>
          </a:prstGeom>
          <a:noFill/>
        </p:spPr>
        <p:txBody>
          <a:bodyPr wrap="none" rtlCol="0">
            <a:spAutoFit/>
          </a:bodyPr>
          <a:lstStyle/>
          <a:p>
            <a:r>
              <a:rPr lang="en-US" sz="1200" dirty="0"/>
              <a:t>Clinical</a:t>
            </a:r>
          </a:p>
          <a:p>
            <a:r>
              <a:rPr lang="en-US" sz="1200" dirty="0"/>
              <a:t>Trial </a:t>
            </a:r>
          </a:p>
          <a:p>
            <a:r>
              <a:rPr lang="en-US" sz="1200" dirty="0"/>
              <a:t>related</a:t>
            </a:r>
          </a:p>
        </p:txBody>
      </p:sp>
    </p:spTree>
    <p:extLst>
      <p:ext uri="{BB962C8B-B14F-4D97-AF65-F5344CB8AC3E}">
        <p14:creationId xmlns:p14="http://schemas.microsoft.com/office/powerpoint/2010/main" val="64099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4"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762000" y="1371600"/>
            <a:ext cx="7924800" cy="4525963"/>
          </a:xfrm>
        </p:spPr>
        <p:txBody>
          <a:bodyPr>
            <a:normAutofit fontScale="85000" lnSpcReduction="20000"/>
          </a:bodyPr>
          <a:lstStyle/>
          <a:p>
            <a:r>
              <a:rPr lang="en-US" dirty="0"/>
              <a:t>Complete i2b2/ACT mapping </a:t>
            </a:r>
          </a:p>
          <a:p>
            <a:r>
              <a:rPr lang="en-US" dirty="0"/>
              <a:t>Complete consolidated 4-model mapping spreadsheet </a:t>
            </a:r>
          </a:p>
          <a:p>
            <a:pPr lvl="1"/>
            <a:r>
              <a:rPr lang="en-US" dirty="0">
                <a:solidFill>
                  <a:srgbClr val="002060"/>
                </a:solidFill>
              </a:rPr>
              <a:t>To ensure consistency in mapping</a:t>
            </a:r>
          </a:p>
          <a:p>
            <a:r>
              <a:rPr lang="en-US" dirty="0"/>
              <a:t>Update the CDMH Conceptual Model</a:t>
            </a:r>
          </a:p>
          <a:p>
            <a:pPr lvl="1"/>
            <a:r>
              <a:rPr lang="en-US" dirty="0"/>
              <a:t>BRIDG harmonization may result in modifications</a:t>
            </a:r>
          </a:p>
          <a:p>
            <a:pPr lvl="1"/>
            <a:r>
              <a:rPr lang="en-US" dirty="0"/>
              <a:t>Subset of BRIDG model that only shows the classes and attributes that are in scope of CDMH project AND the new classes/attributes that were added to BRIDG as a result of this project</a:t>
            </a:r>
          </a:p>
          <a:p>
            <a:r>
              <a:rPr lang="en-US" dirty="0"/>
              <a:t>Create CDMH logical model</a:t>
            </a:r>
          </a:p>
          <a:p>
            <a:pPr lvl="1"/>
            <a:r>
              <a:rPr lang="en-US" dirty="0"/>
              <a:t>Develop plan to capture the design decisions</a:t>
            </a:r>
          </a:p>
          <a:p>
            <a:r>
              <a:rPr lang="en-US" dirty="0"/>
              <a:t>Create CDMH physical model</a:t>
            </a:r>
          </a:p>
          <a:p>
            <a:r>
              <a:rPr lang="en-US" dirty="0"/>
              <a:t>Create the CDMH physical model to the 4 networks models</a:t>
            </a:r>
          </a:p>
        </p:txBody>
      </p:sp>
    </p:spTree>
    <p:extLst>
      <p:ext uri="{BB962C8B-B14F-4D97-AF65-F5344CB8AC3E}">
        <p14:creationId xmlns:p14="http://schemas.microsoft.com/office/powerpoint/2010/main" val="1287894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deliverables</a:t>
            </a:r>
          </a:p>
        </p:txBody>
      </p:sp>
      <p:sp>
        <p:nvSpPr>
          <p:cNvPr id="3" name="Content Placeholder 2"/>
          <p:cNvSpPr>
            <a:spLocks noGrp="1"/>
          </p:cNvSpPr>
          <p:nvPr>
            <p:ph idx="1"/>
          </p:nvPr>
        </p:nvSpPr>
        <p:spPr/>
        <p:txBody>
          <a:bodyPr>
            <a:normAutofit/>
          </a:bodyPr>
          <a:lstStyle/>
          <a:p>
            <a:r>
              <a:rPr lang="en-US" dirty="0"/>
              <a:t>Mapping showing the BRIDG-based CDMH physical model tables/columns to FHIR STU 3 resources/elements</a:t>
            </a:r>
          </a:p>
          <a:p>
            <a:r>
              <a:rPr lang="en-US" dirty="0"/>
              <a:t>Mapping showing the BRIDG-based CDMH physical model tables/columns to CDISC SDTM domain and variables  </a:t>
            </a:r>
          </a:p>
          <a:p>
            <a:pPr lvl="1"/>
            <a:r>
              <a:rPr lang="en-US" dirty="0"/>
              <a:t>It is likely that not all the attributes in CDMH model will have SDTM mappings</a:t>
            </a:r>
          </a:p>
          <a:p>
            <a:pPr lvl="1"/>
            <a:r>
              <a:rPr lang="en-US" dirty="0"/>
              <a:t>Consider providing feedback to CDISC for the gaps</a:t>
            </a:r>
          </a:p>
          <a:p>
            <a:pPr lvl="1"/>
            <a:endParaRPr lang="en-US" dirty="0"/>
          </a:p>
          <a:p>
            <a:endParaRPr lang="en-US" dirty="0"/>
          </a:p>
        </p:txBody>
      </p:sp>
    </p:spTree>
    <p:extLst>
      <p:ext uri="{BB962C8B-B14F-4D97-AF65-F5344CB8AC3E}">
        <p14:creationId xmlns:p14="http://schemas.microsoft.com/office/powerpoint/2010/main" val="474702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p:spPr>
        <p:txBody>
          <a:bodyPr>
            <a:normAutofit/>
          </a:bodyPr>
          <a:lstStyle/>
          <a:p>
            <a:pPr algn="ctr"/>
            <a:r>
              <a:rPr lang="en-US" sz="3600" dirty="0">
                <a:latin typeface="+mn-lt"/>
              </a:rPr>
              <a:t>Thank You</a:t>
            </a:r>
          </a:p>
        </p:txBody>
      </p:sp>
    </p:spTree>
    <p:extLst>
      <p:ext uri="{BB962C8B-B14F-4D97-AF65-F5344CB8AC3E}">
        <p14:creationId xmlns:p14="http://schemas.microsoft.com/office/powerpoint/2010/main" val="1426972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pPr algn="ctr"/>
            <a:r>
              <a:rPr lang="en-US" sz="3600" dirty="0">
                <a:latin typeface="+mn-lt"/>
              </a:rPr>
              <a:t>Real World Evidence: Definition </a:t>
            </a:r>
          </a:p>
        </p:txBody>
      </p:sp>
      <p:sp>
        <p:nvSpPr>
          <p:cNvPr id="3" name="Content Placeholder 2"/>
          <p:cNvSpPr>
            <a:spLocks noGrp="1"/>
          </p:cNvSpPr>
          <p:nvPr>
            <p:ph idx="1"/>
          </p:nvPr>
        </p:nvSpPr>
        <p:spPr>
          <a:xfrm>
            <a:off x="685800" y="1447800"/>
            <a:ext cx="7696199" cy="4525963"/>
          </a:xfrm>
        </p:spPr>
        <p:txBody>
          <a:bodyPr>
            <a:noAutofit/>
          </a:bodyPr>
          <a:lstStyle/>
          <a:p>
            <a:pPr marL="0" indent="0">
              <a:buNone/>
            </a:pPr>
            <a:r>
              <a:rPr lang="en-US" b="1" dirty="0">
                <a:latin typeface="+mn-lt"/>
              </a:rPr>
              <a:t>RWE</a:t>
            </a:r>
            <a:r>
              <a:rPr lang="en-US" dirty="0">
                <a:latin typeface="+mn-lt"/>
              </a:rPr>
              <a:t> </a:t>
            </a:r>
            <a:r>
              <a:rPr lang="en-US" dirty="0">
                <a:solidFill>
                  <a:schemeClr val="tx1"/>
                </a:solidFill>
                <a:latin typeface="+mn-lt"/>
              </a:rPr>
              <a:t>is the clinical evidence regarding the usage and potential benefits or risks of a medical product derived from analysis of RWD. </a:t>
            </a:r>
          </a:p>
          <a:p>
            <a:pPr marL="0" indent="0">
              <a:buClr>
                <a:srgbClr val="1E7DBD"/>
              </a:buClr>
              <a:buNone/>
            </a:pPr>
            <a:endParaRPr lang="en-US" dirty="0">
              <a:solidFill>
                <a:schemeClr val="tx1"/>
              </a:solidFill>
              <a:latin typeface="+mn-lt"/>
            </a:endParaRPr>
          </a:p>
        </p:txBody>
      </p:sp>
    </p:spTree>
    <p:extLst>
      <p:ext uri="{BB962C8B-B14F-4D97-AF65-F5344CB8AC3E}">
        <p14:creationId xmlns:p14="http://schemas.microsoft.com/office/powerpoint/2010/main" val="10954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a:bodyPr>
          <a:lstStyle/>
          <a:p>
            <a:pPr algn="ctr"/>
            <a:r>
              <a:rPr lang="en-US" sz="3600" dirty="0"/>
              <a:t>RWE: What are the Goals?</a:t>
            </a:r>
          </a:p>
        </p:txBody>
      </p:sp>
      <p:sp>
        <p:nvSpPr>
          <p:cNvPr id="3" name="Content Placeholder 2"/>
          <p:cNvSpPr>
            <a:spLocks noGrp="1"/>
          </p:cNvSpPr>
          <p:nvPr>
            <p:ph idx="1"/>
          </p:nvPr>
        </p:nvSpPr>
        <p:spPr/>
        <p:txBody>
          <a:bodyPr/>
          <a:lstStyle/>
          <a:p>
            <a:pPr marL="0" indent="0">
              <a:buNone/>
            </a:pPr>
            <a:r>
              <a:rPr lang="en-US" dirty="0">
                <a:solidFill>
                  <a:schemeClr val="tx1"/>
                </a:solidFill>
                <a:latin typeface="+mn-lt"/>
              </a:rPr>
              <a:t>Maximize the opportunities to have regulatory decisions incorporate data/evidence from settings that more closely reflect clinical practice </a:t>
            </a:r>
          </a:p>
          <a:p>
            <a:pPr>
              <a:buClr>
                <a:srgbClr val="1E7DBD"/>
              </a:buClr>
              <a:buFont typeface="Wingdings" panose="05000000000000000000" pitchFamily="2" charset="2"/>
              <a:buChar char="§"/>
            </a:pPr>
            <a:r>
              <a:rPr lang="en-US" dirty="0">
                <a:solidFill>
                  <a:schemeClr val="tx1"/>
                </a:solidFill>
                <a:latin typeface="+mn-lt"/>
              </a:rPr>
              <a:t>Increase the diversity of populations</a:t>
            </a:r>
          </a:p>
          <a:p>
            <a:pPr>
              <a:buClr>
                <a:srgbClr val="1E7DBD"/>
              </a:buClr>
              <a:buFont typeface="Wingdings" panose="05000000000000000000" pitchFamily="2" charset="2"/>
              <a:buChar char="§"/>
            </a:pPr>
            <a:r>
              <a:rPr lang="en-US" dirty="0">
                <a:solidFill>
                  <a:schemeClr val="tx1"/>
                </a:solidFill>
                <a:latin typeface="+mn-lt"/>
              </a:rPr>
              <a:t>Improve efficiencies</a:t>
            </a:r>
          </a:p>
          <a:p>
            <a:pPr lvl="1">
              <a:buClr>
                <a:srgbClr val="1F295D"/>
              </a:buClr>
              <a:buFont typeface="Arial" panose="020B0604020202020204" pitchFamily="34" charset="0"/>
              <a:buChar char="•"/>
            </a:pPr>
            <a:r>
              <a:rPr lang="en-US" dirty="0">
                <a:solidFill>
                  <a:schemeClr val="tx1"/>
                </a:solidFill>
                <a:latin typeface="+mn-lt"/>
              </a:rPr>
              <a:t>Population identification/selection</a:t>
            </a:r>
          </a:p>
          <a:p>
            <a:pPr lvl="1">
              <a:buClr>
                <a:srgbClr val="1F295D"/>
              </a:buClr>
              <a:buFont typeface="Arial" panose="020B0604020202020204" pitchFamily="34" charset="0"/>
              <a:buChar char="•"/>
            </a:pPr>
            <a:r>
              <a:rPr lang="en-US" dirty="0">
                <a:solidFill>
                  <a:schemeClr val="tx1"/>
                </a:solidFill>
                <a:latin typeface="+mn-lt"/>
              </a:rPr>
              <a:t>Reduce duplicative capture of data </a:t>
            </a:r>
          </a:p>
          <a:p>
            <a:pPr marL="0" indent="0">
              <a:buNone/>
            </a:pPr>
            <a:endParaRPr lang="en-US" dirty="0"/>
          </a:p>
        </p:txBody>
      </p:sp>
      <p:sp>
        <p:nvSpPr>
          <p:cNvPr id="4" name="Slide Number Placeholder 3"/>
          <p:cNvSpPr>
            <a:spLocks noGrp="1"/>
          </p:cNvSpPr>
          <p:nvPr>
            <p:ph type="sldNum" sz="quarter" idx="12"/>
          </p:nvPr>
        </p:nvSpPr>
        <p:spPr/>
        <p:txBody>
          <a:bodyPr/>
          <a:lstStyle/>
          <a:p>
            <a:fld id="{5A187809-5B4B-4435-ACFF-5FF79A34A770}" type="slidenum">
              <a:rPr lang="en-US" smtClean="0"/>
              <a:t>4</a:t>
            </a:fld>
            <a:endParaRPr lang="en-US" dirty="0"/>
          </a:p>
        </p:txBody>
      </p:sp>
    </p:spTree>
    <p:extLst>
      <p:ext uri="{BB962C8B-B14F-4D97-AF65-F5344CB8AC3E}">
        <p14:creationId xmlns:p14="http://schemas.microsoft.com/office/powerpoint/2010/main" val="225880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3600" dirty="0">
                <a:latin typeface="+mn-lt"/>
              </a:rPr>
              <a:t>RWE: What are the Expectations? </a:t>
            </a:r>
          </a:p>
        </p:txBody>
      </p:sp>
      <p:sp>
        <p:nvSpPr>
          <p:cNvPr id="3" name="Content Placeholder 2"/>
          <p:cNvSpPr>
            <a:spLocks noGrp="1"/>
          </p:cNvSpPr>
          <p:nvPr>
            <p:ph idx="1"/>
          </p:nvPr>
        </p:nvSpPr>
        <p:spPr>
          <a:xfrm>
            <a:off x="2895600" y="1314450"/>
            <a:ext cx="6096000" cy="4525963"/>
          </a:xfrm>
        </p:spPr>
        <p:txBody>
          <a:bodyPr>
            <a:noAutofit/>
          </a:bodyPr>
          <a:lstStyle/>
          <a:p>
            <a:pPr marL="0" indent="0">
              <a:buNone/>
            </a:pPr>
            <a:r>
              <a:rPr lang="en-US" b="1" dirty="0">
                <a:solidFill>
                  <a:schemeClr val="tx1"/>
                </a:solidFill>
                <a:latin typeface="+mn-lt"/>
              </a:rPr>
              <a:t>21</a:t>
            </a:r>
            <a:r>
              <a:rPr lang="en-US" b="1" baseline="30000" dirty="0">
                <a:solidFill>
                  <a:schemeClr val="tx1"/>
                </a:solidFill>
                <a:latin typeface="+mn-lt"/>
              </a:rPr>
              <a:t>St</a:t>
            </a:r>
            <a:r>
              <a:rPr lang="en-US" b="1" dirty="0">
                <a:solidFill>
                  <a:schemeClr val="tx1"/>
                </a:solidFill>
                <a:latin typeface="+mn-lt"/>
              </a:rPr>
              <a:t> Century Cures </a:t>
            </a:r>
          </a:p>
          <a:p>
            <a:endParaRPr lang="en-US" dirty="0">
              <a:solidFill>
                <a:schemeClr val="tx1"/>
              </a:solidFill>
              <a:latin typeface="+mn-lt"/>
            </a:endParaRPr>
          </a:p>
          <a:p>
            <a:pPr marL="0" indent="0">
              <a:buNone/>
            </a:pPr>
            <a:r>
              <a:rPr lang="en-US" dirty="0">
                <a:solidFill>
                  <a:schemeClr val="tx1"/>
                </a:solidFill>
                <a:latin typeface="+mn-lt"/>
              </a:rPr>
              <a:t>FDA shall establish a program to evaluate the potential use of real world evidence (RWE) to support:</a:t>
            </a:r>
          </a:p>
          <a:p>
            <a:pPr>
              <a:buClr>
                <a:srgbClr val="1E7DBD"/>
              </a:buClr>
              <a:buFont typeface="Wingdings" panose="05000000000000000000" pitchFamily="2" charset="2"/>
              <a:buChar char="§"/>
            </a:pPr>
            <a:r>
              <a:rPr lang="en-US" dirty="0">
                <a:solidFill>
                  <a:schemeClr val="tx1"/>
                </a:solidFill>
                <a:latin typeface="+mn-lt"/>
              </a:rPr>
              <a:t>approval of new indication for a drug approved under section 505(c) </a:t>
            </a:r>
          </a:p>
          <a:p>
            <a:pPr>
              <a:buClr>
                <a:srgbClr val="1E7DBD"/>
              </a:buClr>
              <a:buFont typeface="Wingdings" panose="05000000000000000000" pitchFamily="2" charset="2"/>
              <a:buChar char="§"/>
            </a:pPr>
            <a:r>
              <a:rPr lang="en-US" dirty="0">
                <a:solidFill>
                  <a:schemeClr val="tx1"/>
                </a:solidFill>
                <a:latin typeface="+mn-lt"/>
              </a:rPr>
              <a:t>satisfy post-approval study requirements </a:t>
            </a:r>
          </a:p>
          <a:p>
            <a:pPr marL="0" indent="0">
              <a:buClr>
                <a:srgbClr val="1E7DBD"/>
              </a:buClr>
              <a:buNone/>
            </a:pPr>
            <a:endParaRPr lang="en-US" dirty="0">
              <a:solidFill>
                <a:schemeClr val="tx1"/>
              </a:solidFill>
              <a:latin typeface="+mn-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2947077"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48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ctr"/>
            <a:r>
              <a:rPr lang="en-US" sz="3600" dirty="0">
                <a:latin typeface="+mn-lt"/>
              </a:rPr>
              <a:t>Real World Data Uses for Clinical Trials</a:t>
            </a:r>
          </a:p>
        </p:txBody>
      </p:sp>
      <p:sp>
        <p:nvSpPr>
          <p:cNvPr id="27" name="Rectangle 26"/>
          <p:cNvSpPr/>
          <p:nvPr/>
        </p:nvSpPr>
        <p:spPr>
          <a:xfrm>
            <a:off x="228600" y="1143000"/>
            <a:ext cx="8610600" cy="5262979"/>
          </a:xfrm>
          <a:prstGeom prst="rect">
            <a:avLst/>
          </a:prstGeom>
        </p:spPr>
        <p:txBody>
          <a:bodyPr wrap="square">
            <a:spAutoFit/>
          </a:bodyPr>
          <a:lstStyle/>
          <a:p>
            <a:pPr marL="285750" indent="-285750">
              <a:buClr>
                <a:srgbClr val="1E7DBD"/>
              </a:buClr>
              <a:buFont typeface="Wingdings" panose="05000000000000000000" pitchFamily="2" charset="2"/>
              <a:buChar char="§"/>
            </a:pPr>
            <a:r>
              <a:rPr lang="en-US" sz="2800" dirty="0"/>
              <a:t>Rapidly find large numbers of possible participants with all requirements for clinical trial study:</a:t>
            </a:r>
          </a:p>
          <a:p>
            <a:pPr marL="742950" lvl="1" indent="-285750">
              <a:buClr>
                <a:srgbClr val="1E7DBD"/>
              </a:buClr>
              <a:buFont typeface="Wingdings" panose="05000000000000000000" pitchFamily="2" charset="2"/>
              <a:buChar char="§"/>
            </a:pPr>
            <a:r>
              <a:rPr lang="en-US" sz="2800" dirty="0"/>
              <a:t>Health history</a:t>
            </a:r>
          </a:p>
          <a:p>
            <a:pPr marL="742950" lvl="1" indent="-285750">
              <a:buClr>
                <a:srgbClr val="1E7DBD"/>
              </a:buClr>
              <a:buFont typeface="Wingdings" panose="05000000000000000000" pitchFamily="2" charset="2"/>
              <a:buChar char="§"/>
            </a:pPr>
            <a:r>
              <a:rPr lang="en-US" sz="2800" dirty="0"/>
              <a:t>Treatment history</a:t>
            </a:r>
          </a:p>
          <a:p>
            <a:pPr marL="742950" lvl="1" indent="-285750">
              <a:buClr>
                <a:srgbClr val="1E7DBD"/>
              </a:buClr>
              <a:buFont typeface="Wingdings" panose="05000000000000000000" pitchFamily="2" charset="2"/>
              <a:buChar char="§"/>
            </a:pPr>
            <a:r>
              <a:rPr lang="en-US" sz="2800" dirty="0"/>
              <a:t>Medicine history</a:t>
            </a:r>
          </a:p>
          <a:p>
            <a:pPr marL="742950" lvl="1" indent="-285750">
              <a:buClr>
                <a:srgbClr val="1E7DBD"/>
              </a:buClr>
              <a:buFont typeface="Wingdings" panose="05000000000000000000" pitchFamily="2" charset="2"/>
              <a:buChar char="§"/>
            </a:pPr>
            <a:r>
              <a:rPr lang="en-US" sz="2800" dirty="0"/>
              <a:t>Range of demographics</a:t>
            </a:r>
          </a:p>
          <a:p>
            <a:pPr marL="742950" lvl="1" indent="-285750">
              <a:buClr>
                <a:srgbClr val="1E7DBD"/>
              </a:buClr>
              <a:buFont typeface="Wingdings" panose="05000000000000000000" pitchFamily="2" charset="2"/>
              <a:buChar char="§"/>
            </a:pPr>
            <a:r>
              <a:rPr lang="en-US" sz="2800" dirty="0"/>
              <a:t>Range of geographies and rural/urban</a:t>
            </a:r>
          </a:p>
          <a:p>
            <a:pPr marL="285750" indent="-285750">
              <a:buClr>
                <a:srgbClr val="1E7DBD"/>
              </a:buClr>
              <a:buFont typeface="Wingdings" panose="05000000000000000000" pitchFamily="2" charset="2"/>
              <a:buChar char="§"/>
            </a:pPr>
            <a:r>
              <a:rPr lang="en-US" sz="2800" dirty="0"/>
              <a:t>Rapidly identify sites/clinical investigators</a:t>
            </a:r>
          </a:p>
          <a:p>
            <a:pPr marL="285750" lvl="1" indent="-285750">
              <a:buClr>
                <a:srgbClr val="1E7DBD"/>
              </a:buClr>
              <a:buFont typeface="Wingdings" panose="05000000000000000000" pitchFamily="2" charset="2"/>
              <a:buChar char="§"/>
            </a:pPr>
            <a:r>
              <a:rPr lang="en-US" sz="2800" dirty="0"/>
              <a:t>Savings of time and money for manufacturers, clinical investigators, and other stakeholders</a:t>
            </a:r>
          </a:p>
          <a:p>
            <a:pPr marL="285750" indent="-285750">
              <a:buClr>
                <a:srgbClr val="1E7DBD"/>
              </a:buClr>
              <a:buFont typeface="Wingdings" panose="05000000000000000000" pitchFamily="2" charset="2"/>
              <a:buChar char="§"/>
            </a:pPr>
            <a:r>
              <a:rPr lang="en-US" sz="2800" dirty="0"/>
              <a:t>Potential to identify additional “off-label” uses for approved drugs</a:t>
            </a:r>
          </a:p>
        </p:txBody>
      </p:sp>
    </p:spTree>
    <p:extLst>
      <p:ext uri="{BB962C8B-B14F-4D97-AF65-F5344CB8AC3E}">
        <p14:creationId xmlns:p14="http://schemas.microsoft.com/office/powerpoint/2010/main" val="74650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pPr algn="ctr"/>
            <a:r>
              <a:rPr lang="en-US" sz="3600" dirty="0">
                <a:latin typeface="+mn-lt"/>
              </a:rPr>
              <a:t>Current State for Real World Data</a:t>
            </a:r>
          </a:p>
        </p:txBody>
      </p:sp>
      <p:sp>
        <p:nvSpPr>
          <p:cNvPr id="3" name="Content Placeholder 2"/>
          <p:cNvSpPr>
            <a:spLocks noGrp="1"/>
          </p:cNvSpPr>
          <p:nvPr>
            <p:ph idx="1"/>
          </p:nvPr>
        </p:nvSpPr>
        <p:spPr/>
        <p:txBody>
          <a:bodyPr>
            <a:normAutofit/>
          </a:bodyPr>
          <a:lstStyle/>
          <a:p>
            <a:pPr>
              <a:buClr>
                <a:srgbClr val="1E7DBD"/>
              </a:buClr>
              <a:buFont typeface="Wingdings" panose="05000000000000000000" pitchFamily="2" charset="2"/>
              <a:buChar char="§"/>
            </a:pPr>
            <a:r>
              <a:rPr lang="en-US" dirty="0">
                <a:solidFill>
                  <a:schemeClr val="tx1"/>
                </a:solidFill>
                <a:latin typeface="+mn-lt"/>
              </a:rPr>
              <a:t>Thousands of real-world data systems (EHRs, administrative claims data, etc.)</a:t>
            </a:r>
          </a:p>
          <a:p>
            <a:pPr lvl="1">
              <a:buClr>
                <a:srgbClr val="1E7DBD"/>
              </a:buClr>
              <a:buFont typeface="Wingdings" panose="05000000000000000000" pitchFamily="2" charset="2"/>
              <a:buChar char="§"/>
            </a:pPr>
            <a:r>
              <a:rPr lang="en-US" dirty="0">
                <a:solidFill>
                  <a:schemeClr val="tx1"/>
                </a:solidFill>
                <a:latin typeface="+mn-lt"/>
              </a:rPr>
              <a:t>Limited data connection to FDA research systems</a:t>
            </a:r>
          </a:p>
          <a:p>
            <a:pPr>
              <a:buClr>
                <a:srgbClr val="1E7DBD"/>
              </a:buClr>
              <a:buFont typeface="Wingdings" panose="05000000000000000000" pitchFamily="2" charset="2"/>
              <a:buChar char="§"/>
            </a:pPr>
            <a:r>
              <a:rPr lang="en-US" dirty="0">
                <a:solidFill>
                  <a:schemeClr val="tx1"/>
                </a:solidFill>
                <a:latin typeface="+mn-lt"/>
              </a:rPr>
              <a:t>Can not effectively conduct large scale real world evidence research</a:t>
            </a:r>
          </a:p>
          <a:p>
            <a:pPr lvl="1">
              <a:buClr>
                <a:srgbClr val="1E7DBD"/>
              </a:buClr>
              <a:buFont typeface="Wingdings" panose="05000000000000000000" pitchFamily="2" charset="2"/>
              <a:buChar char="§"/>
            </a:pPr>
            <a:endParaRPr lang="en-US" sz="1000" dirty="0">
              <a:solidFill>
                <a:schemeClr val="tx1"/>
              </a:solidFill>
              <a:latin typeface="+mn-lt"/>
            </a:endParaRPr>
          </a:p>
          <a:p>
            <a:pPr lvl="2">
              <a:buClr>
                <a:srgbClr val="1E7DBD"/>
              </a:buClr>
              <a:buFont typeface="Wingdings" panose="05000000000000000000" pitchFamily="2" charset="2"/>
              <a:buChar char="§"/>
            </a:pPr>
            <a:endParaRPr lang="en-US" dirty="0">
              <a:solidFill>
                <a:schemeClr val="tx1"/>
              </a:solidFill>
              <a:latin typeface="+mn-lt"/>
            </a:endParaRPr>
          </a:p>
          <a:p>
            <a:pPr lvl="2">
              <a:buClr>
                <a:srgbClr val="1E7DBD"/>
              </a:buClr>
              <a:buFont typeface="Wingdings" panose="05000000000000000000" pitchFamily="2" charset="2"/>
              <a:buChar char="§"/>
            </a:pPr>
            <a:endParaRPr lang="en-US" dirty="0">
              <a:solidFill>
                <a:schemeClr val="tx1"/>
              </a:solidFill>
              <a:latin typeface="+mn-lt"/>
            </a:endParaRPr>
          </a:p>
          <a:p>
            <a:pPr>
              <a:buClr>
                <a:srgbClr val="1E7DBD"/>
              </a:buClr>
              <a:buFont typeface="Wingdings" panose="05000000000000000000" pitchFamily="2" charset="2"/>
              <a:buChar char="§"/>
            </a:pPr>
            <a:endParaRPr lang="en-US" dirty="0">
              <a:solidFill>
                <a:schemeClr val="tx1"/>
              </a:solidFill>
              <a:latin typeface="+mn-lt"/>
            </a:endParaRPr>
          </a:p>
        </p:txBody>
      </p:sp>
    </p:spTree>
    <p:extLst>
      <p:ext uri="{BB962C8B-B14F-4D97-AF65-F5344CB8AC3E}">
        <p14:creationId xmlns:p14="http://schemas.microsoft.com/office/powerpoint/2010/main" val="3084745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3600" dirty="0">
                <a:latin typeface="+mn-lt"/>
              </a:rPr>
              <a:t>Ideal State for Real World Data</a:t>
            </a:r>
          </a:p>
        </p:txBody>
      </p:sp>
      <p:sp>
        <p:nvSpPr>
          <p:cNvPr id="3" name="Content Placeholder 2"/>
          <p:cNvSpPr>
            <a:spLocks noGrp="1"/>
          </p:cNvSpPr>
          <p:nvPr>
            <p:ph idx="1"/>
          </p:nvPr>
        </p:nvSpPr>
        <p:spPr>
          <a:xfrm>
            <a:off x="457200" y="1447800"/>
            <a:ext cx="8229600" cy="4525963"/>
          </a:xfrm>
        </p:spPr>
        <p:txBody>
          <a:bodyPr>
            <a:normAutofit/>
          </a:bodyPr>
          <a:lstStyle/>
          <a:p>
            <a:pPr>
              <a:buClr>
                <a:srgbClr val="1E7DBD"/>
              </a:buClr>
              <a:buFont typeface="Wingdings" panose="05000000000000000000" pitchFamily="2" charset="2"/>
              <a:buChar char="§"/>
            </a:pPr>
            <a:r>
              <a:rPr lang="en-US" dirty="0">
                <a:solidFill>
                  <a:schemeClr val="tx1"/>
                </a:solidFill>
                <a:latin typeface="+mn-lt"/>
              </a:rPr>
              <a:t>Real-time access to real world data systems accessible to FDA researchers:</a:t>
            </a:r>
          </a:p>
          <a:p>
            <a:pPr lvl="1">
              <a:buClr>
                <a:srgbClr val="1E7DBD"/>
              </a:buClr>
              <a:buFont typeface="Wingdings" panose="05000000000000000000" pitchFamily="2" charset="2"/>
              <a:buChar char="§"/>
            </a:pPr>
            <a:r>
              <a:rPr lang="en-US" dirty="0">
                <a:solidFill>
                  <a:schemeClr val="tx1"/>
                </a:solidFill>
                <a:latin typeface="+mn-lt"/>
              </a:rPr>
              <a:t>Secure</a:t>
            </a:r>
          </a:p>
          <a:p>
            <a:pPr lvl="1">
              <a:buClr>
                <a:srgbClr val="1E7DBD"/>
              </a:buClr>
              <a:buFont typeface="Wingdings" panose="05000000000000000000" pitchFamily="2" charset="2"/>
              <a:buChar char="§"/>
            </a:pPr>
            <a:r>
              <a:rPr lang="en-US" dirty="0">
                <a:solidFill>
                  <a:schemeClr val="tx1"/>
                </a:solidFill>
                <a:latin typeface="+mn-lt"/>
              </a:rPr>
              <a:t>Privacy protected / de-identified</a:t>
            </a:r>
          </a:p>
          <a:p>
            <a:pPr lvl="1">
              <a:buClr>
                <a:srgbClr val="1E7DBD"/>
              </a:buClr>
              <a:buFont typeface="Wingdings" panose="05000000000000000000" pitchFamily="2" charset="2"/>
              <a:buChar char="§"/>
            </a:pPr>
            <a:r>
              <a:rPr lang="en-US" dirty="0">
                <a:solidFill>
                  <a:schemeClr val="tx1"/>
                </a:solidFill>
                <a:latin typeface="+mn-lt"/>
              </a:rPr>
              <a:t>sources retain ownership and control of raw data</a:t>
            </a:r>
          </a:p>
          <a:p>
            <a:pPr lvl="1">
              <a:buClr>
                <a:srgbClr val="1E7DBD"/>
              </a:buClr>
              <a:buFont typeface="Wingdings" panose="05000000000000000000" pitchFamily="2" charset="2"/>
              <a:buChar char="§"/>
            </a:pPr>
            <a:r>
              <a:rPr lang="en-US" dirty="0">
                <a:solidFill>
                  <a:schemeClr val="tx1"/>
                </a:solidFill>
                <a:latin typeface="+mn-lt"/>
              </a:rPr>
              <a:t>Crosses demographics, geography, etc.</a:t>
            </a:r>
          </a:p>
          <a:p>
            <a:pPr>
              <a:buClr>
                <a:srgbClr val="1E7DBD"/>
              </a:buClr>
              <a:buFont typeface="Wingdings" panose="05000000000000000000" pitchFamily="2" charset="2"/>
              <a:buChar char="§"/>
            </a:pPr>
            <a:r>
              <a:rPr lang="en-US" dirty="0">
                <a:solidFill>
                  <a:schemeClr val="tx1"/>
                </a:solidFill>
                <a:latin typeface="+mn-lt"/>
              </a:rPr>
              <a:t>Mechanisms to get rapid answers to research questions from pools of millions of patients</a:t>
            </a:r>
          </a:p>
          <a:p>
            <a:pPr lvl="1">
              <a:buClr>
                <a:srgbClr val="1E7DBD"/>
              </a:buClr>
              <a:buFont typeface="Wingdings" panose="05000000000000000000" pitchFamily="2" charset="2"/>
              <a:buChar char="§"/>
            </a:pPr>
            <a:r>
              <a:rPr lang="en-US" dirty="0">
                <a:solidFill>
                  <a:schemeClr val="tx1"/>
                </a:solidFill>
                <a:latin typeface="+mn-lt"/>
              </a:rPr>
              <a:t>Without risk of any privacy breach</a:t>
            </a:r>
          </a:p>
          <a:p>
            <a:pPr lvl="1">
              <a:buClr>
                <a:srgbClr val="1E7DBD"/>
              </a:buClr>
              <a:buFont typeface="Wingdings" panose="05000000000000000000" pitchFamily="2" charset="2"/>
              <a:buChar char="§"/>
            </a:pPr>
            <a:r>
              <a:rPr lang="en-US" dirty="0">
                <a:solidFill>
                  <a:schemeClr val="tx1"/>
                </a:solidFill>
                <a:latin typeface="+mn-lt"/>
              </a:rPr>
              <a:t>Results are de-identified</a:t>
            </a:r>
          </a:p>
          <a:p>
            <a:pPr>
              <a:buClr>
                <a:srgbClr val="1E7DBD"/>
              </a:buClr>
              <a:buFont typeface="Wingdings" panose="05000000000000000000" pitchFamily="2" charset="2"/>
              <a:buChar char="§"/>
            </a:pPr>
            <a:endParaRPr lang="en-US" dirty="0">
              <a:solidFill>
                <a:schemeClr val="tx1"/>
              </a:solidFill>
              <a:latin typeface="+mn-lt"/>
            </a:endParaRPr>
          </a:p>
        </p:txBody>
      </p:sp>
    </p:spTree>
    <p:extLst>
      <p:ext uri="{BB962C8B-B14F-4D97-AF65-F5344CB8AC3E}">
        <p14:creationId xmlns:p14="http://schemas.microsoft.com/office/powerpoint/2010/main" val="121067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latin typeface="+mn-lt"/>
              </a:rPr>
              <a:t>Current State: Limited groups of </a:t>
            </a:r>
            <a:br>
              <a:rPr lang="en-US" sz="3600" dirty="0">
                <a:latin typeface="+mn-lt"/>
              </a:rPr>
            </a:br>
            <a:r>
              <a:rPr lang="en-US" sz="3600" dirty="0">
                <a:latin typeface="+mn-lt"/>
              </a:rPr>
              <a:t>connected Real World Data systems </a:t>
            </a:r>
          </a:p>
        </p:txBody>
      </p:sp>
      <p:sp>
        <p:nvSpPr>
          <p:cNvPr id="3" name="Content Placeholder 2"/>
          <p:cNvSpPr>
            <a:spLocks noGrp="1"/>
          </p:cNvSpPr>
          <p:nvPr>
            <p:ph idx="1"/>
          </p:nvPr>
        </p:nvSpPr>
        <p:spPr>
          <a:xfrm>
            <a:off x="210392" y="1447800"/>
            <a:ext cx="8781208" cy="4525963"/>
          </a:xfrm>
        </p:spPr>
        <p:txBody>
          <a:bodyPr>
            <a:normAutofit/>
          </a:bodyPr>
          <a:lstStyle/>
          <a:p>
            <a:pPr>
              <a:buClr>
                <a:srgbClr val="1E7DBD"/>
              </a:buClr>
              <a:buFont typeface="Wingdings" panose="05000000000000000000" pitchFamily="2" charset="2"/>
              <a:buChar char="§"/>
            </a:pPr>
            <a:r>
              <a:rPr lang="en-US" dirty="0">
                <a:solidFill>
                  <a:schemeClr val="tx1"/>
                </a:solidFill>
                <a:latin typeface="+mn-lt"/>
              </a:rPr>
              <a:t>Different networks use various sources of healthcare and research data.</a:t>
            </a:r>
          </a:p>
          <a:p>
            <a:pPr>
              <a:buClr>
                <a:srgbClr val="1E7DBD"/>
              </a:buClr>
              <a:buFont typeface="Wingdings" panose="05000000000000000000" pitchFamily="2" charset="2"/>
              <a:buChar char="§"/>
            </a:pPr>
            <a:r>
              <a:rPr lang="en-US" dirty="0">
                <a:solidFill>
                  <a:schemeClr val="tx1"/>
                </a:solidFill>
                <a:latin typeface="+mn-lt"/>
              </a:rPr>
              <a:t>Creation of different mini-networks for research</a:t>
            </a:r>
          </a:p>
          <a:p>
            <a:pPr>
              <a:buClr>
                <a:srgbClr val="1E7DBD"/>
              </a:buClr>
              <a:buFont typeface="Wingdings" panose="05000000000000000000" pitchFamily="2" charset="2"/>
              <a:buChar char="§"/>
            </a:pPr>
            <a:r>
              <a:rPr lang="en-US" dirty="0">
                <a:solidFill>
                  <a:schemeClr val="tx1"/>
                </a:solidFill>
                <a:latin typeface="+mn-lt"/>
              </a:rPr>
              <a:t>Allows researcher to query (ask question) and simultaneously, receive results from many different sources.</a:t>
            </a:r>
          </a:p>
          <a:p>
            <a:pPr>
              <a:buClr>
                <a:srgbClr val="1E7DBD"/>
              </a:buClr>
              <a:buFont typeface="Wingdings" panose="05000000000000000000" pitchFamily="2" charset="2"/>
              <a:buChar char="§"/>
            </a:pPr>
            <a:endParaRPr lang="en-US" sz="2400" dirty="0">
              <a:solidFill>
                <a:schemeClr val="tx1"/>
              </a:solidFill>
              <a:latin typeface="+mn-lt"/>
            </a:endParaRPr>
          </a:p>
        </p:txBody>
      </p:sp>
      <p:grpSp>
        <p:nvGrpSpPr>
          <p:cNvPr id="49" name="Group 48"/>
          <p:cNvGrpSpPr/>
          <p:nvPr/>
        </p:nvGrpSpPr>
        <p:grpSpPr>
          <a:xfrm>
            <a:off x="3200400" y="3874532"/>
            <a:ext cx="2537267" cy="2514601"/>
            <a:chOff x="242372" y="4495801"/>
            <a:chExt cx="2156267" cy="2286000"/>
          </a:xfrm>
        </p:grpSpPr>
        <p:sp>
          <p:nvSpPr>
            <p:cNvPr id="18" name="Rounded Rectangle 17"/>
            <p:cNvSpPr/>
            <p:nvPr/>
          </p:nvSpPr>
          <p:spPr>
            <a:xfrm>
              <a:off x="242372" y="4495801"/>
              <a:ext cx="2156267" cy="2286000"/>
            </a:xfrm>
            <a:prstGeom prst="roundRect">
              <a:avLst>
                <a:gd name="adj" fmla="val 2565"/>
              </a:avLst>
            </a:prstGeom>
            <a:solidFill>
              <a:srgbClr val="EC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410680" y="4603472"/>
              <a:ext cx="1836657" cy="432374"/>
              <a:chOff x="592374" y="2514599"/>
              <a:chExt cx="1769826" cy="1290375"/>
            </a:xfrm>
          </p:grpSpPr>
          <p:sp>
            <p:nvSpPr>
              <p:cNvPr id="20" name="Rounded Rectangle 19"/>
              <p:cNvSpPr/>
              <p:nvPr/>
            </p:nvSpPr>
            <p:spPr>
              <a:xfrm>
                <a:off x="592374" y="2514599"/>
                <a:ext cx="1769826" cy="1290375"/>
              </a:xfrm>
              <a:prstGeom prst="roundRect">
                <a:avLst/>
              </a:prstGeom>
              <a:solidFill>
                <a:srgbClr val="1F2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1083992" y="2708710"/>
                <a:ext cx="1268295" cy="780748"/>
              </a:xfrm>
              <a:prstGeom prst="rect">
                <a:avLst/>
              </a:prstGeom>
              <a:noFill/>
            </p:spPr>
            <p:txBody>
              <a:bodyPr wrap="square" rtlCol="0">
                <a:spAutoFit/>
              </a:bodyPr>
              <a:lstStyle/>
              <a:p>
                <a:r>
                  <a:rPr lang="en-US" sz="1100" b="1" dirty="0">
                    <a:solidFill>
                      <a:schemeClr val="bg1"/>
                    </a:solidFill>
                    <a:latin typeface="Arial" charset="0"/>
                    <a:ea typeface="Arial" charset="0"/>
                    <a:cs typeface="Arial" charset="0"/>
                  </a:rPr>
                  <a:t>Sentinel</a:t>
                </a:r>
                <a:endParaRPr lang="en-US" sz="1400" b="1" dirty="0">
                  <a:solidFill>
                    <a:schemeClr val="bg1"/>
                  </a:solidFill>
                  <a:latin typeface="Arial" charset="0"/>
                  <a:ea typeface="Arial" charset="0"/>
                  <a:cs typeface="Arial" charset="0"/>
                </a:endParaRPr>
              </a:p>
            </p:txBody>
          </p:sp>
        </p:gr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663" y="4701500"/>
              <a:ext cx="387219" cy="258146"/>
            </a:xfrm>
            <a:prstGeom prst="rect">
              <a:avLst/>
            </a:prstGeom>
          </p:spPr>
        </p:pic>
        <p:sp>
          <p:nvSpPr>
            <p:cNvPr id="23" name="Content Placeholder 5"/>
            <p:cNvSpPr txBox="1">
              <a:spLocks/>
            </p:cNvSpPr>
            <p:nvPr/>
          </p:nvSpPr>
          <p:spPr>
            <a:xfrm>
              <a:off x="242373" y="6535107"/>
              <a:ext cx="2156266" cy="2466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F196F"/>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F196F"/>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F196F"/>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F196F"/>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F196F"/>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000" dirty="0">
                  <a:solidFill>
                    <a:srgbClr val="1E7DBD"/>
                  </a:solidFill>
                </a:rPr>
                <a:t>19 Data Partners*</a:t>
              </a:r>
              <a:endParaRPr lang="en-US" sz="1600" dirty="0">
                <a:solidFill>
                  <a:srgbClr val="1E7DBD"/>
                </a:solidFill>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869" y="5105400"/>
              <a:ext cx="1757061" cy="1390660"/>
            </a:xfrm>
            <a:prstGeom prst="rect">
              <a:avLst/>
            </a:prstGeom>
          </p:spPr>
        </p:pic>
      </p:gr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r="23640" b="78154"/>
          <a:stretch/>
        </p:blipFill>
        <p:spPr>
          <a:xfrm>
            <a:off x="6477000" y="3874532"/>
            <a:ext cx="1230691" cy="772644"/>
          </a:xfrm>
          <a:prstGeom prst="rect">
            <a:avLst/>
          </a:prstGeom>
        </p:spPr>
      </p:pic>
      <p:cxnSp>
        <p:nvCxnSpPr>
          <p:cNvPr id="52" name="Straight Arrow Connector 51"/>
          <p:cNvCxnSpPr/>
          <p:nvPr/>
        </p:nvCxnSpPr>
        <p:spPr>
          <a:xfrm flipH="1">
            <a:off x="5638800" y="4230776"/>
            <a:ext cx="984855"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55" name="TextBox 54"/>
          <p:cNvSpPr txBox="1"/>
          <p:nvPr/>
        </p:nvSpPr>
        <p:spPr>
          <a:xfrm>
            <a:off x="6117606" y="3810000"/>
            <a:ext cx="340158"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Q</a:t>
            </a:r>
          </a:p>
        </p:txBody>
      </p:sp>
      <p:cxnSp>
        <p:nvCxnSpPr>
          <p:cNvPr id="56" name="Straight Arrow Connector 55"/>
          <p:cNvCxnSpPr/>
          <p:nvPr/>
        </p:nvCxnSpPr>
        <p:spPr>
          <a:xfrm flipH="1">
            <a:off x="3770979" y="5131832"/>
            <a:ext cx="445866" cy="1143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8" name="Straight Arrow Connector 57"/>
          <p:cNvCxnSpPr/>
          <p:nvPr/>
        </p:nvCxnSpPr>
        <p:spPr>
          <a:xfrm flipH="1">
            <a:off x="4078464" y="5228758"/>
            <a:ext cx="226406" cy="2667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2" name="Straight Arrow Connector 61"/>
          <p:cNvCxnSpPr/>
          <p:nvPr/>
        </p:nvCxnSpPr>
        <p:spPr>
          <a:xfrm>
            <a:off x="4469033" y="5246132"/>
            <a:ext cx="11527" cy="457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6" name="Straight Arrow Connector 65"/>
          <p:cNvCxnSpPr/>
          <p:nvPr/>
        </p:nvCxnSpPr>
        <p:spPr>
          <a:xfrm>
            <a:off x="4648200" y="5246132"/>
            <a:ext cx="210902" cy="2667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8" name="Straight Arrow Connector 67"/>
          <p:cNvCxnSpPr/>
          <p:nvPr/>
        </p:nvCxnSpPr>
        <p:spPr>
          <a:xfrm>
            <a:off x="4732020" y="5128022"/>
            <a:ext cx="422658" cy="11811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5" name="Straight Arrow Connector 24"/>
          <p:cNvCxnSpPr/>
          <p:nvPr/>
        </p:nvCxnSpPr>
        <p:spPr>
          <a:xfrm flipH="1">
            <a:off x="3745801" y="5000770"/>
            <a:ext cx="445866" cy="114300"/>
          </a:xfrm>
          <a:prstGeom prst="straightConnector1">
            <a:avLst/>
          </a:prstGeom>
          <a:ln>
            <a:headEnd type="arrow"/>
            <a:tailEnd type="none"/>
          </a:ln>
        </p:spPr>
        <p:style>
          <a:lnRef idx="3">
            <a:schemeClr val="accent3"/>
          </a:lnRef>
          <a:fillRef idx="0">
            <a:schemeClr val="accent3"/>
          </a:fillRef>
          <a:effectRef idx="2">
            <a:schemeClr val="accent3"/>
          </a:effectRef>
          <a:fontRef idx="minor">
            <a:schemeClr val="tx1"/>
          </a:fontRef>
        </p:style>
      </p:cxnSp>
      <p:cxnSp>
        <p:nvCxnSpPr>
          <p:cNvPr id="26" name="Straight Arrow Connector 25"/>
          <p:cNvCxnSpPr/>
          <p:nvPr/>
        </p:nvCxnSpPr>
        <p:spPr>
          <a:xfrm flipH="1">
            <a:off x="4191667" y="5280659"/>
            <a:ext cx="226406" cy="266700"/>
          </a:xfrm>
          <a:prstGeom prst="straightConnector1">
            <a:avLst/>
          </a:prstGeom>
          <a:ln>
            <a:headEnd type="arrow"/>
            <a:tailEnd type="none"/>
          </a:ln>
        </p:spPr>
        <p:style>
          <a:lnRef idx="3">
            <a:schemeClr val="accent3"/>
          </a:lnRef>
          <a:fillRef idx="0">
            <a:schemeClr val="accent3"/>
          </a:fillRef>
          <a:effectRef idx="2">
            <a:schemeClr val="accent3"/>
          </a:effectRef>
          <a:fontRef idx="minor">
            <a:schemeClr val="tx1"/>
          </a:fontRef>
        </p:style>
      </p:cxnSp>
      <p:cxnSp>
        <p:nvCxnSpPr>
          <p:cNvPr id="27" name="Straight Arrow Connector 26"/>
          <p:cNvCxnSpPr/>
          <p:nvPr/>
        </p:nvCxnSpPr>
        <p:spPr>
          <a:xfrm>
            <a:off x="4583527" y="5268992"/>
            <a:ext cx="11527" cy="457200"/>
          </a:xfrm>
          <a:prstGeom prst="straightConnector1">
            <a:avLst/>
          </a:prstGeom>
          <a:ln>
            <a:headEnd type="arrow"/>
            <a:tailEnd type="none"/>
          </a:ln>
        </p:spPr>
        <p:style>
          <a:lnRef idx="3">
            <a:schemeClr val="accent3"/>
          </a:lnRef>
          <a:fillRef idx="0">
            <a:schemeClr val="accent3"/>
          </a:fillRef>
          <a:effectRef idx="2">
            <a:schemeClr val="accent3"/>
          </a:effectRef>
          <a:fontRef idx="minor">
            <a:schemeClr val="tx1"/>
          </a:fontRef>
        </p:style>
      </p:cxnSp>
      <p:cxnSp>
        <p:nvCxnSpPr>
          <p:cNvPr id="28" name="Straight Arrow Connector 27"/>
          <p:cNvCxnSpPr/>
          <p:nvPr/>
        </p:nvCxnSpPr>
        <p:spPr>
          <a:xfrm>
            <a:off x="4722214" y="5163031"/>
            <a:ext cx="210902" cy="266700"/>
          </a:xfrm>
          <a:prstGeom prst="straightConnector1">
            <a:avLst/>
          </a:prstGeom>
          <a:ln>
            <a:headEnd type="arrow"/>
            <a:tailEnd type="none"/>
          </a:ln>
        </p:spPr>
        <p:style>
          <a:lnRef idx="3">
            <a:schemeClr val="accent3"/>
          </a:lnRef>
          <a:fillRef idx="0">
            <a:schemeClr val="accent3"/>
          </a:fillRef>
          <a:effectRef idx="2">
            <a:schemeClr val="accent3"/>
          </a:effectRef>
          <a:fontRef idx="minor">
            <a:schemeClr val="tx1"/>
          </a:fontRef>
        </p:style>
      </p:cxnSp>
      <p:cxnSp>
        <p:nvCxnSpPr>
          <p:cNvPr id="29" name="Straight Arrow Connector 28"/>
          <p:cNvCxnSpPr/>
          <p:nvPr/>
        </p:nvCxnSpPr>
        <p:spPr>
          <a:xfrm>
            <a:off x="4710177" y="5000770"/>
            <a:ext cx="422658" cy="118110"/>
          </a:xfrm>
          <a:prstGeom prst="straightConnector1">
            <a:avLst/>
          </a:prstGeom>
          <a:ln>
            <a:headEnd type="arrow"/>
            <a:tailEnd type="none"/>
          </a:ln>
        </p:spPr>
        <p:style>
          <a:lnRef idx="3">
            <a:schemeClr val="accent3"/>
          </a:lnRef>
          <a:fillRef idx="0">
            <a:schemeClr val="accent3"/>
          </a:fillRef>
          <a:effectRef idx="2">
            <a:schemeClr val="accent3"/>
          </a:effectRef>
          <a:fontRef idx="minor">
            <a:schemeClr val="tx1"/>
          </a:fontRef>
        </p:style>
      </p:cxnSp>
      <p:sp>
        <p:nvSpPr>
          <p:cNvPr id="30" name="TextBox 29"/>
          <p:cNvSpPr txBox="1"/>
          <p:nvPr/>
        </p:nvSpPr>
        <p:spPr>
          <a:xfrm>
            <a:off x="381000" y="4623444"/>
            <a:ext cx="2667000" cy="1631216"/>
          </a:xfrm>
          <a:prstGeom prst="rect">
            <a:avLst/>
          </a:prstGeom>
          <a:noFill/>
        </p:spPr>
        <p:txBody>
          <a:bodyPr wrap="square" rtlCol="0">
            <a:spAutoFit/>
          </a:bodyPr>
          <a:lstStyle/>
          <a:p>
            <a:r>
              <a:rPr lang="en-US" sz="2000" dirty="0"/>
              <a:t>BUT: Each network communicates with different agreed upon methods: “Common Data Model”</a:t>
            </a:r>
          </a:p>
        </p:txBody>
      </p:sp>
      <p:cxnSp>
        <p:nvCxnSpPr>
          <p:cNvPr id="31" name="Straight Arrow Connector 30"/>
          <p:cNvCxnSpPr/>
          <p:nvPr/>
        </p:nvCxnSpPr>
        <p:spPr>
          <a:xfrm flipH="1">
            <a:off x="5728520" y="4382101"/>
            <a:ext cx="979746" cy="5322"/>
          </a:xfrm>
          <a:prstGeom prst="straightConnector1">
            <a:avLst/>
          </a:prstGeom>
          <a:ln>
            <a:headEnd type="arrow"/>
            <a:tailEnd type="none"/>
          </a:ln>
        </p:spPr>
        <p:style>
          <a:lnRef idx="3">
            <a:schemeClr val="accent3"/>
          </a:lnRef>
          <a:fillRef idx="0">
            <a:schemeClr val="accent3"/>
          </a:fillRef>
          <a:effectRef idx="2">
            <a:schemeClr val="accent3"/>
          </a:effectRef>
          <a:fontRef idx="minor">
            <a:schemeClr val="tx1"/>
          </a:fontRef>
        </p:style>
      </p:cxnSp>
      <p:sp>
        <p:nvSpPr>
          <p:cNvPr id="32" name="TextBox 31"/>
          <p:cNvSpPr txBox="1"/>
          <p:nvPr/>
        </p:nvSpPr>
        <p:spPr>
          <a:xfrm>
            <a:off x="6159284" y="4520920"/>
            <a:ext cx="31771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a:t>A</a:t>
            </a:r>
          </a:p>
        </p:txBody>
      </p:sp>
    </p:spTree>
    <p:extLst>
      <p:ext uri="{BB962C8B-B14F-4D97-AF65-F5344CB8AC3E}">
        <p14:creationId xmlns:p14="http://schemas.microsoft.com/office/powerpoint/2010/main" val="118590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0"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4898</TotalTime>
  <Words>1091</Words>
  <Application>Microsoft Office PowerPoint</Application>
  <PresentationFormat>On-screen Show (4:3)</PresentationFormat>
  <Paragraphs>147</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 </vt:lpstr>
      <vt:lpstr>Real World Data: Definition </vt:lpstr>
      <vt:lpstr>Real World Evidence: Definition </vt:lpstr>
      <vt:lpstr>RWE: What are the Goals?</vt:lpstr>
      <vt:lpstr>RWE: What are the Expectations? </vt:lpstr>
      <vt:lpstr>Real World Data Uses for Clinical Trials</vt:lpstr>
      <vt:lpstr>Current State for Real World Data</vt:lpstr>
      <vt:lpstr>Ideal State for Real World Data</vt:lpstr>
      <vt:lpstr>Current State: Limited groups of  connected Real World Data systems </vt:lpstr>
      <vt:lpstr>The current problem with CDMs using International Travel Adapters</vt:lpstr>
      <vt:lpstr>The solution, using the Adapter Analogy</vt:lpstr>
      <vt:lpstr>What do we want to do? PCORTF CDM Harmonization Project</vt:lpstr>
      <vt:lpstr>Key Players</vt:lpstr>
      <vt:lpstr>Problems to Solve</vt:lpstr>
      <vt:lpstr>Additional Goals of CDM Harmonization Project</vt:lpstr>
      <vt:lpstr>Additional Goals of CDM Harmonization Project</vt:lpstr>
      <vt:lpstr>Benefits to Public Health and Research</vt:lpstr>
      <vt:lpstr>Model Mapping and Modeling Activities</vt:lpstr>
      <vt:lpstr>Mapping Validation Process Steps</vt:lpstr>
      <vt:lpstr>Mapping Spreadsheet – Mapping Path Examples</vt:lpstr>
      <vt:lpstr>Mapping Validation Status</vt:lpstr>
      <vt:lpstr>Process Of Building The  CDMH BRIDG View</vt:lpstr>
      <vt:lpstr>DRAFT CDMH BRIDG View</vt:lpstr>
      <vt:lpstr>Next Steps</vt:lpstr>
      <vt:lpstr>Additional deliverables</vt:lpstr>
      <vt:lpstr>Thank You</vt:lpstr>
    </vt:vector>
  </TitlesOfParts>
  <Company>US FDA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Harmonization of various Common Data Models and Open Standards for Evidence Generation</dc:title>
  <dc:creator>roccam</dc:creator>
  <cp:lastModifiedBy>Rocca, Mitra</cp:lastModifiedBy>
  <cp:revision>275</cp:revision>
  <cp:lastPrinted>2017-02-02T22:42:16Z</cp:lastPrinted>
  <dcterms:created xsi:type="dcterms:W3CDTF">2016-06-10T15:07:40Z</dcterms:created>
  <dcterms:modified xsi:type="dcterms:W3CDTF">2018-01-30T17:03:37Z</dcterms:modified>
</cp:coreProperties>
</file>