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361" r:id="rId2"/>
    <p:sldId id="723" r:id="rId3"/>
    <p:sldId id="725" r:id="rId4"/>
    <p:sldId id="685" r:id="rId5"/>
    <p:sldId id="722" r:id="rId6"/>
    <p:sldId id="716" r:id="rId7"/>
    <p:sldId id="721" r:id="rId8"/>
    <p:sldId id="719" r:id="rId9"/>
    <p:sldId id="715" r:id="rId10"/>
    <p:sldId id="724" r:id="rId11"/>
    <p:sldId id="726" r:id="rId12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  <a:srgbClr val="FFFF66"/>
    <a:srgbClr val="000000"/>
    <a:srgbClr val="FFCC66"/>
    <a:srgbClr val="FFCC00"/>
    <a:srgbClr val="FFFF99"/>
    <a:srgbClr val="FFFFCC"/>
    <a:srgbClr val="B17ED8"/>
    <a:srgbClr val="FF5050"/>
    <a:srgbClr val="FF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9" autoAdjust="0"/>
    <p:restoredTop sz="91829" autoAdjust="0"/>
  </p:normalViewPr>
  <p:slideViewPr>
    <p:cSldViewPr>
      <p:cViewPr varScale="1">
        <p:scale>
          <a:sx n="56" d="100"/>
          <a:sy n="56" d="100"/>
        </p:scale>
        <p:origin x="630" y="60"/>
      </p:cViewPr>
      <p:guideLst>
        <p:guide orient="horz" pos="1920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05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5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269AE3CA-270B-4DFC-A629-F56F77E9E1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5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342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610" y="4447461"/>
            <a:ext cx="5189855" cy="421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921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342" y="8894921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10A88980-E35D-4658-B8C2-894AB93BE7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43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D19C7-85A9-4DBB-956D-4DEF5E41F282}" type="slidenum">
              <a:rPr lang="en-US" smtClean="0">
                <a:latin typeface="Times"/>
              </a:rPr>
              <a:pPr/>
              <a:t>1</a:t>
            </a:fld>
            <a:endParaRPr lang="en-US" smtClean="0">
              <a:latin typeface="Times"/>
            </a:endParaRPr>
          </a:p>
        </p:txBody>
      </p:sp>
      <p:sp>
        <p:nvSpPr>
          <p:cNvPr id="8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9834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27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pPr algn="ctr">
              <a:defRPr/>
            </a:pPr>
            <a:endParaRPr kumimoji="1" lang="en-AU">
              <a:latin typeface="Times New Roman" pitchFamily="18" charset="0"/>
            </a:endParaRPr>
          </a:p>
        </p:txBody>
      </p:sp>
      <p:sp>
        <p:nvSpPr>
          <p:cNvPr id="5" name="Rectangle 1037"/>
          <p:cNvSpPr>
            <a:spLocks noChangeArrowheads="1"/>
          </p:cNvSpPr>
          <p:nvPr/>
        </p:nvSpPr>
        <p:spPr bwMode="auto">
          <a:xfrm>
            <a:off x="8229600" y="607695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2651708C-8D5B-4FF0-AD6F-548ED39E176E}" type="slidenum"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6" name="Picture 2" descr="C:\Users\C2C99\Desktop\HL7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50900" y="2852738"/>
            <a:ext cx="2336800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C2C99\Desktop\HL7.gi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45720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40"/>
          <p:cNvSpPr txBox="1">
            <a:spLocks noChangeArrowheads="1"/>
          </p:cNvSpPr>
          <p:nvPr userDrawn="1"/>
        </p:nvSpPr>
        <p:spPr bwMode="auto">
          <a:xfrm>
            <a:off x="685800" y="6323013"/>
            <a:ext cx="4191000" cy="4587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b="1" dirty="0" smtClean="0">
                <a:latin typeface="Arial" charset="0"/>
                <a:cs typeface="Arial" charset="0"/>
              </a:rPr>
              <a:t>© 2002-2013 Health Level Seven International ®, Inc. All Rights Reserved. HL7 International and Health Level Seven International are registered trademarks of Health Level Seven International, Inc. Reg. U.S. Pat &amp; TM Off</a:t>
            </a:r>
            <a:r>
              <a:rPr lang="en-US" sz="800" dirty="0" smtClean="0">
                <a:latin typeface="Impact" pitchFamily="34" charset="0"/>
                <a:cs typeface="Arial" charset="0"/>
              </a:rPr>
              <a:t> </a:t>
            </a:r>
          </a:p>
        </p:txBody>
      </p:sp>
      <p:sp>
        <p:nvSpPr>
          <p:cNvPr id="25604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AU" dirty="0"/>
              <a:t>Click to edit Master subtitle style</a:t>
            </a:r>
          </a:p>
        </p:txBody>
      </p:sp>
      <p:sp>
        <p:nvSpPr>
          <p:cNvPr id="25611" name="Rectangle 1035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4E6FA-869F-4184-8F4F-455C46A095A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501E4-A458-4F7A-ABBD-FED6C78FB57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A310D76-BE69-462D-B27B-65BFAA0BF1C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  <p:sp>
        <p:nvSpPr>
          <p:cNvPr id="1028" name="AutoShape 14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pPr algn="ctr">
              <a:defRPr/>
            </a:pPr>
            <a:endParaRPr kumimoji="1" lang="en-AU">
              <a:latin typeface="Times New Roman" pitchFamily="18" charset="0"/>
            </a:endParaRP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8229600" y="607695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61D2845D-1A7C-4F01-83BE-8499925C0384}" type="slidenum"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" name="Text Box 1040"/>
          <p:cNvSpPr txBox="1">
            <a:spLocks noChangeArrowheads="1"/>
          </p:cNvSpPr>
          <p:nvPr userDrawn="1"/>
        </p:nvSpPr>
        <p:spPr bwMode="auto">
          <a:xfrm>
            <a:off x="685800" y="6323013"/>
            <a:ext cx="4191000" cy="4587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800" b="1" dirty="0" smtClean="0">
                <a:latin typeface="Arial" charset="0"/>
                <a:cs typeface="Arial" charset="0"/>
              </a:rPr>
              <a:t>© 2002-2013 Health Level Seven International ®, Inc. All Rights Reserved. HL7 International and Health Level Seven International are registered trademarks of Health Level Seven International, Inc. Reg. U.S. Pat &amp; TM Off</a:t>
            </a:r>
            <a:r>
              <a:rPr lang="en-US" sz="800" dirty="0" smtClean="0">
                <a:latin typeface="Impact" pitchFamily="34" charset="0"/>
                <a:cs typeface="Arial" charset="0"/>
              </a:rPr>
              <a:t> </a:t>
            </a:r>
          </a:p>
        </p:txBody>
      </p:sp>
      <p:pic>
        <p:nvPicPr>
          <p:cNvPr id="1032" name="Picture 2" descr="C:\Users\C2C99\Desktop\HL7.gif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324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sz="2800" b="1">
          <a:solidFill>
            <a:srgbClr val="4A0000"/>
          </a:solidFill>
          <a:latin typeface="+mn-lt"/>
          <a:ea typeface="+mn-ea"/>
          <a:cs typeface="+mn-cs"/>
        </a:defRPr>
      </a:lvl1pPr>
      <a:lvl2pPr marL="803275" indent="-346075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sz="2400" b="1">
          <a:solidFill>
            <a:srgbClr val="4A0000"/>
          </a:solidFill>
          <a:latin typeface="+mn-lt"/>
        </a:defRPr>
      </a:lvl2pPr>
      <a:lvl3pPr marL="1262063" indent="-344488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sz="2000" b="1">
          <a:solidFill>
            <a:srgbClr val="4A0000"/>
          </a:solidFill>
          <a:latin typeface="+mn-lt"/>
        </a:defRPr>
      </a:lvl3pPr>
      <a:lvl4pPr marL="1719263" indent="-342900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4pPr>
      <a:lvl5pPr marL="2176463" indent="-342900" algn="l" rtl="0" eaLnBrk="0" fontAlgn="base" hangingPunct="0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5pPr>
      <a:lvl6pPr marL="26336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6pPr>
      <a:lvl7pPr marL="30908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7pPr>
      <a:lvl8pPr marL="35480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8pPr>
      <a:lvl9pPr marL="4005263" indent="-342900" algn="l" rtl="0" fontAlgn="base">
        <a:spcBef>
          <a:spcPct val="20000"/>
        </a:spcBef>
        <a:spcAft>
          <a:spcPct val="0"/>
        </a:spcAft>
        <a:buClr>
          <a:srgbClr val="FF1B1B"/>
        </a:buClr>
        <a:buFont typeface="Wingdings" pitchFamily="2" charset="2"/>
        <a:buChar char="l"/>
        <a:defRPr b="1">
          <a:solidFill>
            <a:srgbClr val="4A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t.gov/cyberframewor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endParaRPr lang="en-US" sz="2400" dirty="0" smtClean="0">
              <a:solidFill>
                <a:srgbClr val="4A0000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rgbClr val="4A0000"/>
                </a:solidFill>
                <a:latin typeface="Arial Narrow" pitchFamily="34" charset="0"/>
              </a:rPr>
              <a:t>Tim McKay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solidFill>
                  <a:srgbClr val="4A0000"/>
                </a:solidFill>
                <a:latin typeface="Arial Narrow" pitchFamily="34" charset="0"/>
              </a:rPr>
              <a:t>Mobile Health Workgroup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solidFill>
                  <a:srgbClr val="4A0000"/>
                </a:solidFill>
                <a:latin typeface="Arial Narrow" pitchFamily="34" charset="0"/>
              </a:rPr>
              <a:t>May 4</a:t>
            </a:r>
            <a:r>
              <a:rPr lang="en-US" sz="2000" dirty="0" smtClean="0">
                <a:solidFill>
                  <a:srgbClr val="4A0000"/>
                </a:solidFill>
                <a:latin typeface="Arial Narrow" pitchFamily="34" charset="0"/>
              </a:rPr>
              <a:t>, </a:t>
            </a:r>
            <a:r>
              <a:rPr lang="en-US" sz="2000" dirty="0" smtClean="0">
                <a:solidFill>
                  <a:srgbClr val="4A0000"/>
                </a:solidFill>
                <a:latin typeface="Arial Narrow" pitchFamily="34" charset="0"/>
              </a:rPr>
              <a:t>2015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547687" y="790575"/>
            <a:ext cx="8251825" cy="1143000"/>
          </a:xfrm>
        </p:spPr>
        <p:txBody>
          <a:bodyPr/>
          <a:lstStyle/>
          <a:p>
            <a:pPr algn="ctr"/>
            <a:r>
              <a:rPr lang="en-US" sz="3100" dirty="0" smtClean="0"/>
              <a:t>Consumer Mobile Health Application Functional Framework</a:t>
            </a:r>
            <a:br>
              <a:rPr lang="en-US" sz="31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2800" b="0" dirty="0" smtClean="0"/>
              <a:t>Learnings from Out of Cycle Meeting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14400" y="990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18688" y="914400"/>
            <a:ext cx="8320512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Calibri" panose="020F0502020204030204" pitchFamily="34" charset="0"/>
              </a:rPr>
              <a:t>In ongoing calls, focus discussion on a subset of the </a:t>
            </a:r>
            <a:r>
              <a:rPr lang="en-US" sz="2900" dirty="0" smtClean="0">
                <a:latin typeface="Calibri" panose="020F0502020204030204" pitchFamily="34" charset="0"/>
              </a:rPr>
              <a:t>model diagrams</a:t>
            </a:r>
            <a:endParaRPr lang="en-US" sz="29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700" dirty="0" smtClean="0">
                <a:latin typeface="Calibri" panose="020F0502020204030204" pitchFamily="34" charset="0"/>
              </a:rPr>
              <a:t>Basic model</a:t>
            </a:r>
          </a:p>
          <a:p>
            <a:pPr marL="914400" lvl="1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700" dirty="0" smtClean="0">
                <a:latin typeface="Calibri" panose="020F0502020204030204" pitchFamily="34" charset="0"/>
              </a:rPr>
              <a:t>Model variations</a:t>
            </a:r>
          </a:p>
          <a:p>
            <a:pPr>
              <a:spcBef>
                <a:spcPts val="900"/>
              </a:spcBef>
            </a:pPr>
            <a:r>
              <a:rPr lang="en-US" sz="2900" dirty="0" smtClean="0">
                <a:latin typeface="Calibri" panose="020F0502020204030204" pitchFamily="34" charset="0"/>
              </a:rPr>
              <a:t>Create (offline) draft conformance criteria for validation</a:t>
            </a:r>
          </a:p>
          <a:p>
            <a:pPr>
              <a:spcBef>
                <a:spcPts val="900"/>
              </a:spcBef>
            </a:pPr>
            <a:r>
              <a:rPr lang="en-US" sz="2900" dirty="0" smtClean="0">
                <a:latin typeface="Calibri" panose="020F0502020204030204" pitchFamily="34" charset="0"/>
              </a:rPr>
              <a:t>Review/modify conformance criteria </a:t>
            </a:r>
            <a:r>
              <a:rPr lang="en-US" sz="2900" dirty="0" smtClean="0">
                <a:latin typeface="Calibri" panose="020F0502020204030204" pitchFamily="34" charset="0"/>
              </a:rPr>
              <a:t>for </a:t>
            </a:r>
            <a:r>
              <a:rPr lang="en-US" sz="2900" dirty="0" smtClean="0">
                <a:latin typeface="Calibri" panose="020F0502020204030204" pitchFamily="34" charset="0"/>
              </a:rPr>
              <a:t>conceptual understanding </a:t>
            </a:r>
            <a:r>
              <a:rPr lang="en-US" sz="2900" dirty="0" smtClean="0">
                <a:latin typeface="Calibri" panose="020F0502020204030204" pitchFamily="34" charset="0"/>
              </a:rPr>
              <a:t>through </a:t>
            </a:r>
            <a:r>
              <a:rPr lang="en-US" sz="2900" dirty="0" smtClean="0">
                <a:latin typeface="Calibri" panose="020F0502020204030204" pitchFamily="34" charset="0"/>
              </a:rPr>
              <a:t>common review</a:t>
            </a:r>
          </a:p>
          <a:p>
            <a:pPr>
              <a:spcBef>
                <a:spcPts val="900"/>
              </a:spcBef>
            </a:pPr>
            <a:r>
              <a:rPr lang="en-US" sz="2900" dirty="0" smtClean="0">
                <a:latin typeface="Calibri" panose="020F0502020204030204" pitchFamily="34" charset="0"/>
              </a:rPr>
              <a:t>Add </a:t>
            </a:r>
            <a:r>
              <a:rPr lang="en-US" sz="2900" dirty="0" smtClean="0">
                <a:latin typeface="Calibri" panose="020F0502020204030204" pitchFamily="34" charset="0"/>
              </a:rPr>
              <a:t>resources/references</a:t>
            </a:r>
          </a:p>
          <a:p>
            <a:pPr>
              <a:spcBef>
                <a:spcPts val="900"/>
              </a:spcBef>
            </a:pPr>
            <a:r>
              <a:rPr lang="en-US" sz="2900" dirty="0" smtClean="0">
                <a:latin typeface="Calibri" panose="020F0502020204030204" pitchFamily="34" charset="0"/>
              </a:rPr>
              <a:t>Refine conformance criteria (focus on style and controlled vocabularies)</a:t>
            </a:r>
            <a:endParaRPr lang="en-US" sz="2900" dirty="0" smtClean="0">
              <a:latin typeface="Calibri" panose="020F0502020204030204" pitchFamily="34" charset="0"/>
            </a:endParaRPr>
          </a:p>
          <a:p>
            <a:endParaRPr lang="en-US" sz="3600" dirty="0" smtClean="0"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688" y="228600"/>
            <a:ext cx="7289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+mn-lt"/>
              </a:rPr>
              <a:t>Path Forward: Discuss, Draft, Refine</a:t>
            </a:r>
            <a:endParaRPr lang="en-US" sz="32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04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001000" cy="685800"/>
          </a:xfrm>
        </p:spPr>
        <p:txBody>
          <a:bodyPr/>
          <a:lstStyle/>
          <a:p>
            <a:r>
              <a:rPr lang="en-US" dirty="0" smtClean="0"/>
              <a:t>Template Example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62000" y="1066800"/>
          <a:ext cx="7660016" cy="487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301"/>
                <a:gridCol w="881725"/>
                <a:gridCol w="6339990"/>
              </a:tblGrid>
              <a:tr h="56572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solidFill>
                            <a:schemeClr val="tx1"/>
                          </a:solidFill>
                          <a:effectLst/>
                        </a:rPr>
                        <a:t>1.2 Risk Assessment and Mitigation</a:t>
                      </a:r>
                      <a:endParaRPr lang="en-US" sz="23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61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Shall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(All)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Complete a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general product 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risk assessment using an established risk management framework. The framework should be one which is used by a Realm’s health systems to determine risk of inappropriate disclosure of medical information.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/>
                </a:tc>
              </a:tr>
              <a:tr h="721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Shall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(All)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Rank risk assessment findings in terms of their potential effect on adequately securing an individual’s personally identifiable information (PII) including any protected health information (PHI).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/>
                </a:tc>
              </a:tr>
              <a:tr h="721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Should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(All)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Prior to product launch, complete User Acceptance Testing (UAT) by testers who are not part of the formal development team. Often this will include product business owners.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/>
                </a:tc>
              </a:tr>
              <a:tr h="721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Shall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(IF)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[Uses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credit/debit cards]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 product for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Payment Industry Card (PCI) compliance.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/>
                </a:tc>
              </a:tr>
              <a:tr h="1145044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Regulations, standards, and implementation tools</a:t>
                      </a:r>
                    </a:p>
                    <a:p>
                      <a:pPr marL="213995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National Institute for Standards and Technology (NIST), Cybersecurity Framework, </a:t>
                      </a:r>
                      <a:r>
                        <a:rPr lang="en-US" sz="1500" b="0" u="sng" strike="noStrike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http://www.nist.gov/cyberframework/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13995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Payment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Card Industry Standards, https://www.pcisecuritystandards.org/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79" marR="884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9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685800"/>
          </a:xfrm>
        </p:spPr>
        <p:txBody>
          <a:bodyPr/>
          <a:lstStyle/>
          <a:p>
            <a:r>
              <a:rPr lang="en-US" dirty="0" smtClean="0"/>
              <a:t>Take-</a:t>
            </a:r>
            <a:r>
              <a:rPr lang="en-US" dirty="0" err="1" smtClean="0"/>
              <a:t>Aways</a:t>
            </a:r>
            <a:r>
              <a:rPr lang="en-US" dirty="0" smtClean="0"/>
              <a:t> from Out-of-Cycle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28700"/>
            <a:ext cx="8153400" cy="51435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latin typeface="Calibri" panose="020F0502020204030204" pitchFamily="34" charset="0"/>
              </a:rPr>
              <a:t>Apps (almost) always </a:t>
            </a:r>
            <a:r>
              <a:rPr lang="en-US" sz="2600" dirty="0">
                <a:latin typeface="Calibri" panose="020F0502020204030204" pitchFamily="34" charset="0"/>
              </a:rPr>
              <a:t>performs certain functions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0" dirty="0">
                <a:latin typeface="Calibri" panose="020F0502020204030204" pitchFamily="34" charset="0"/>
              </a:rPr>
              <a:t>Measure/Capture/Store Data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0" dirty="0">
                <a:latin typeface="Calibri" panose="020F0502020204030204" pitchFamily="34" charset="0"/>
              </a:rPr>
              <a:t>Derive Inferences from </a:t>
            </a:r>
            <a:r>
              <a:rPr lang="en-US" b="0" dirty="0" smtClean="0">
                <a:latin typeface="Calibri" panose="020F0502020204030204" pitchFamily="34" charset="0"/>
              </a:rPr>
              <a:t>Data and make Recommendations based on Inferences</a:t>
            </a:r>
            <a:endParaRPr lang="en-US" b="0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Transmit Data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latin typeface="Calibri" panose="020F0502020204030204" pitchFamily="34" charset="0"/>
              </a:rPr>
              <a:t>Standard </a:t>
            </a:r>
            <a:r>
              <a:rPr lang="en-US" sz="2600" dirty="0" smtClean="0">
                <a:latin typeface="Calibri" panose="020F0502020204030204" pitchFamily="34" charset="0"/>
              </a:rPr>
              <a:t>must account for </a:t>
            </a:r>
            <a:r>
              <a:rPr lang="en-US" sz="2600" dirty="0" smtClean="0">
                <a:latin typeface="Calibri" panose="020F0502020204030204" pitchFamily="34" charset="0"/>
              </a:rPr>
              <a:t>variation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0" dirty="0">
                <a:latin typeface="Calibri" panose="020F0502020204030204" pitchFamily="34" charset="0"/>
              </a:rPr>
              <a:t>M</a:t>
            </a:r>
            <a:r>
              <a:rPr lang="en-US" b="0" dirty="0" smtClean="0">
                <a:latin typeface="Calibri" panose="020F0502020204030204" pitchFamily="34" charset="0"/>
              </a:rPr>
              <a:t>ultiple models of </a:t>
            </a:r>
            <a:r>
              <a:rPr lang="en-US" b="0" dirty="0" smtClean="0">
                <a:latin typeface="Calibri" panose="020F0502020204030204" pitchFamily="34" charset="0"/>
              </a:rPr>
              <a:t>apps</a:t>
            </a:r>
            <a:endParaRPr lang="en-US" b="0" dirty="0" smtClean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Data sensitivity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System ownership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Clinical 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>
                <a:latin typeface="Calibri" panose="020F0502020204030204" pitchFamily="34" charset="0"/>
              </a:rPr>
              <a:t>Standard offers a path to certify an app which engenders consumer and clinician confidence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Describe wanted criteria, not merely what is possible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41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834" y="304800"/>
            <a:ext cx="8001000" cy="457200"/>
          </a:xfrm>
        </p:spPr>
        <p:txBody>
          <a:bodyPr/>
          <a:lstStyle/>
          <a:p>
            <a:r>
              <a:rPr lang="en-US" sz="2800" dirty="0" smtClean="0"/>
              <a:t>Mobile app lifecycle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64" y="1371600"/>
            <a:ext cx="8396540" cy="373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1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66705" y="2675408"/>
            <a:ext cx="1388269" cy="2133600"/>
            <a:chOff x="1050131" y="1676400"/>
            <a:chExt cx="2133600" cy="29718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1050131" y="1676400"/>
              <a:ext cx="2133600" cy="2971800"/>
            </a:xfrm>
            <a:prstGeom prst="roundRect">
              <a:avLst/>
            </a:prstGeom>
            <a:ln w="12700">
              <a:solidFill>
                <a:schemeClr val="tx1"/>
              </a:solidFill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Smartphone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1240682" y="1994807"/>
              <a:ext cx="1752600" cy="786494"/>
            </a:xfrm>
            <a:prstGeom prst="roundRect">
              <a:avLst/>
            </a:prstGeom>
            <a:solidFill>
              <a:srgbClr val="FFFF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Arial Narrow" panose="020B0606020202030204" pitchFamily="34" charset="0"/>
                </a:rPr>
                <a:t>Health App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92289" y="2890738"/>
            <a:ext cx="1281978" cy="1702939"/>
            <a:chOff x="4661841" y="1702030"/>
            <a:chExt cx="1185863" cy="118589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61841" y="1702030"/>
              <a:ext cx="1185863" cy="118589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829474" y="2286000"/>
              <a:ext cx="8899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External</a:t>
              </a:r>
            </a:p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Data Store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26258" y="3274322"/>
            <a:ext cx="1371600" cy="1678678"/>
            <a:chOff x="7564433" y="4431065"/>
            <a:chExt cx="1185863" cy="118589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64433" y="4431065"/>
              <a:ext cx="1185863" cy="118589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7719535" y="5024013"/>
              <a:ext cx="964885" cy="3696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 Narrow" panose="020B0606020202030204" pitchFamily="34" charset="0"/>
                </a:rPr>
                <a:t>Clinical Data</a:t>
              </a:r>
            </a:p>
            <a:p>
              <a:r>
                <a:rPr lang="en-US" sz="1400" dirty="0" smtClean="0">
                  <a:latin typeface="Arial Narrow" panose="020B0606020202030204" pitchFamily="34" charset="0"/>
                </a:rPr>
                <a:t>Store (EHR +)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563763" y="3789834"/>
            <a:ext cx="897489" cy="842217"/>
            <a:chOff x="737258" y="2029919"/>
            <a:chExt cx="897489" cy="842217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737258" y="2029919"/>
              <a:ext cx="897489" cy="842217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3439" y="2069066"/>
              <a:ext cx="7420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App</a:t>
              </a:r>
            </a:p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Market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4800" y="448066"/>
            <a:ext cx="8641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Consumer Mobile Apps: Technical System Actors</a:t>
            </a:r>
            <a:endParaRPr lang="en-US" sz="2800" b="1" dirty="0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5298757" y="2017068"/>
            <a:ext cx="0" cy="3545532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55260" y="5021861"/>
            <a:ext cx="3337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Some consumer control of data</a:t>
            </a:r>
            <a:endParaRPr lang="en-US" sz="200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34441" y="5021861"/>
            <a:ext cx="3044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No consumer control of data</a:t>
            </a:r>
            <a:endParaRPr lang="en-US" sz="200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3096266" y="1924996"/>
            <a:ext cx="1778001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Consumer</a:t>
            </a:r>
            <a:r>
              <a:rPr lang="en-US" sz="1400" dirty="0">
                <a:latin typeface="Arial Narrow" panose="020B0606020202030204" pitchFamily="34" charset="0"/>
              </a:rPr>
              <a:t> </a:t>
            </a:r>
            <a:r>
              <a:rPr lang="en-US" sz="1400" dirty="0" smtClean="0">
                <a:latin typeface="Arial Narrow" panose="020B0606020202030204" pitchFamily="34" charset="0"/>
              </a:rPr>
              <a:t>Data Extract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6060862" y="1948955"/>
            <a:ext cx="1811868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3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 Party </a:t>
            </a:r>
            <a:r>
              <a:rPr lang="en-US" sz="1400" dirty="0" smtClean="0">
                <a:latin typeface="Arial Narrow" panose="020B0606020202030204" pitchFamily="34" charset="0"/>
              </a:rPr>
              <a:t>Data Extract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060862" y="2581663"/>
            <a:ext cx="1791579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App Owner Data Extract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63303" y="2531355"/>
            <a:ext cx="838201" cy="1050045"/>
            <a:chOff x="737258" y="2029919"/>
            <a:chExt cx="838201" cy="1050045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737259" y="2029919"/>
              <a:ext cx="838200" cy="816961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7258" y="2341300"/>
              <a:ext cx="829073" cy="7386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Data </a:t>
              </a:r>
            </a:p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Collection</a:t>
              </a:r>
            </a:p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Device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23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324600" y="2101085"/>
            <a:ext cx="1388269" cy="2133600"/>
            <a:chOff x="1050131" y="1676400"/>
            <a:chExt cx="2133600" cy="29718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1050131" y="1676400"/>
              <a:ext cx="2133600" cy="2971800"/>
            </a:xfrm>
            <a:prstGeom prst="roundRect">
              <a:avLst/>
            </a:prstGeom>
            <a:ln w="12700">
              <a:solidFill>
                <a:schemeClr val="tx1"/>
              </a:solidFill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1240682" y="1994807"/>
              <a:ext cx="1752600" cy="786494"/>
            </a:xfrm>
            <a:prstGeom prst="roundRect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Arial Narrow" panose="020B0606020202030204" pitchFamily="34" charset="0"/>
                </a:rPr>
                <a:t>Health App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72582" y="351909"/>
            <a:ext cx="7617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anose="020F0502020204030204" pitchFamily="34" charset="0"/>
              </a:rPr>
              <a:t>Basic App/User Interactions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 smtClean="0">
              <a:latin typeface="Calibri" panose="020F05020202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883007" y="3520387"/>
            <a:ext cx="885179" cy="1098700"/>
            <a:chOff x="945038" y="2571133"/>
            <a:chExt cx="885179" cy="1098700"/>
          </a:xfrm>
        </p:grpSpPr>
        <p:grpSp>
          <p:nvGrpSpPr>
            <p:cNvPr id="16" name="Group 15"/>
            <p:cNvGrpSpPr/>
            <p:nvPr/>
          </p:nvGrpSpPr>
          <p:grpSpPr>
            <a:xfrm>
              <a:off x="1238042" y="2571133"/>
              <a:ext cx="233989" cy="662970"/>
              <a:chOff x="2590800" y="2209800"/>
              <a:chExt cx="457200" cy="1295400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2590800" y="2209800"/>
                <a:ext cx="457200" cy="381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cxnSp>
            <p:nvCxnSpPr>
              <p:cNvPr id="18" name="Straight Connector 17"/>
              <p:cNvCxnSpPr>
                <a:stCxn id="17" idx="4"/>
              </p:cNvCxnSpPr>
              <p:nvPr/>
            </p:nvCxnSpPr>
            <p:spPr bwMode="auto">
              <a:xfrm>
                <a:off x="2819400" y="2590800"/>
                <a:ext cx="0" cy="5334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flipH="1">
                <a:off x="25908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2590800" y="2819400"/>
                <a:ext cx="4572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>
                <a:off x="28194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2" name="TextBox 21"/>
            <p:cNvSpPr txBox="1"/>
            <p:nvPr/>
          </p:nvSpPr>
          <p:spPr>
            <a:xfrm>
              <a:off x="945038" y="3331279"/>
              <a:ext cx="8851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Arial Narrow" panose="020B0606020202030204" pitchFamily="34" charset="0"/>
                </a:rPr>
                <a:t>App User</a:t>
              </a:r>
              <a:endParaRPr lang="en-US" sz="160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 bwMode="auto">
          <a:xfrm flipV="1">
            <a:off x="5476907" y="2763072"/>
            <a:ext cx="909686" cy="7141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6407504" y="3405278"/>
            <a:ext cx="13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</a:rPr>
              <a:t>Smartphone</a:t>
            </a:r>
            <a:endParaRPr lang="en-US" sz="1600" dirty="0">
              <a:latin typeface="Arial" charset="0"/>
            </a:endParaRPr>
          </a:p>
        </p:txBody>
      </p:sp>
      <p:cxnSp>
        <p:nvCxnSpPr>
          <p:cNvPr id="66" name="Straight Arrow Connector 65"/>
          <p:cNvCxnSpPr>
            <a:endCxn id="52" idx="1"/>
          </p:cNvCxnSpPr>
          <p:nvPr/>
        </p:nvCxnSpPr>
        <p:spPr bwMode="auto">
          <a:xfrm flipV="1">
            <a:off x="5476907" y="3574555"/>
            <a:ext cx="930597" cy="3166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4876800" y="1676400"/>
            <a:ext cx="82907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Data 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Collection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Device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cxnSp>
        <p:nvCxnSpPr>
          <p:cNvPr id="109" name="Straight Arrow Connector 108"/>
          <p:cNvCxnSpPr>
            <a:stCxn id="104" idx="2"/>
            <a:endCxn id="17" idx="0"/>
          </p:cNvCxnSpPr>
          <p:nvPr/>
        </p:nvCxnSpPr>
        <p:spPr bwMode="auto">
          <a:xfrm>
            <a:off x="5291337" y="2415064"/>
            <a:ext cx="1669" cy="11053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6569989" y="4619087"/>
            <a:ext cx="897489" cy="842217"/>
            <a:chOff x="737258" y="2029919"/>
            <a:chExt cx="897489" cy="842217"/>
          </a:xfrm>
        </p:grpSpPr>
        <p:sp>
          <p:nvSpPr>
            <p:cNvPr id="32" name="Rounded Rectangle 31"/>
            <p:cNvSpPr/>
            <p:nvPr/>
          </p:nvSpPr>
          <p:spPr bwMode="auto">
            <a:xfrm>
              <a:off x="737258" y="2029919"/>
              <a:ext cx="897489" cy="842217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62729" y="2029919"/>
              <a:ext cx="74202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App</a:t>
              </a:r>
            </a:p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Market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63094" y="3520387"/>
            <a:ext cx="1018228" cy="1098700"/>
            <a:chOff x="878514" y="2571133"/>
            <a:chExt cx="1018228" cy="1098700"/>
          </a:xfrm>
        </p:grpSpPr>
        <p:grpSp>
          <p:nvGrpSpPr>
            <p:cNvPr id="36" name="Group 35"/>
            <p:cNvGrpSpPr/>
            <p:nvPr/>
          </p:nvGrpSpPr>
          <p:grpSpPr>
            <a:xfrm>
              <a:off x="1238042" y="2571133"/>
              <a:ext cx="233989" cy="662970"/>
              <a:chOff x="2590800" y="2209800"/>
              <a:chExt cx="457200" cy="1295400"/>
            </a:xfrm>
          </p:grpSpPr>
          <p:sp>
            <p:nvSpPr>
              <p:cNvPr id="38" name="Oval 37"/>
              <p:cNvSpPr/>
              <p:nvPr/>
            </p:nvSpPr>
            <p:spPr bwMode="auto">
              <a:xfrm>
                <a:off x="2590800" y="2209800"/>
                <a:ext cx="457200" cy="381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cxnSp>
            <p:nvCxnSpPr>
              <p:cNvPr id="39" name="Straight Connector 38"/>
              <p:cNvCxnSpPr>
                <a:stCxn id="38" idx="4"/>
              </p:cNvCxnSpPr>
              <p:nvPr/>
            </p:nvCxnSpPr>
            <p:spPr bwMode="auto">
              <a:xfrm>
                <a:off x="2819400" y="2590800"/>
                <a:ext cx="0" cy="5334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flipH="1">
                <a:off x="25908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 bwMode="auto">
              <a:xfrm>
                <a:off x="2590800" y="2819400"/>
                <a:ext cx="4572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>
                <a:off x="28194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7" name="TextBox 36"/>
            <p:cNvSpPr txBox="1"/>
            <p:nvPr/>
          </p:nvSpPr>
          <p:spPr>
            <a:xfrm>
              <a:off x="878514" y="3331279"/>
              <a:ext cx="1018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Arial Narrow" panose="020B0606020202030204" pitchFamily="34" charset="0"/>
                </a:rPr>
                <a:t>Proxy User</a:t>
              </a:r>
              <a:endParaRPr lang="en-US" sz="160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43" name="Straight Arrow Connector 42"/>
          <p:cNvCxnSpPr/>
          <p:nvPr/>
        </p:nvCxnSpPr>
        <p:spPr bwMode="auto">
          <a:xfrm>
            <a:off x="5631640" y="4280533"/>
            <a:ext cx="892462" cy="5193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>
            <a:off x="4043691" y="3891190"/>
            <a:ext cx="107032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7024121" y="2955258"/>
            <a:ext cx="9429" cy="4676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2" name="Straight Arrow Connector 61"/>
          <p:cNvCxnSpPr>
            <a:endCxn id="32" idx="0"/>
          </p:cNvCxnSpPr>
          <p:nvPr/>
        </p:nvCxnSpPr>
        <p:spPr bwMode="auto">
          <a:xfrm>
            <a:off x="7009304" y="3732872"/>
            <a:ext cx="9430" cy="8862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591515" y="1676400"/>
            <a:ext cx="256987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Download and Install App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Establish App Account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Permit/Modify App/Smartphone </a:t>
            </a:r>
            <a:r>
              <a:rPr lang="en-US" sz="1800" dirty="0" smtClean="0">
                <a:latin typeface="Arial Narrow" panose="020B0606020202030204" pitchFamily="34" charset="0"/>
              </a:rPr>
              <a:t>Interactions (software, hardware, other apps)</a:t>
            </a:r>
            <a:endParaRPr lang="en-US" sz="18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[Vet App User Identity]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[Configure Data Collection Device]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[Link Device to App Account]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[Establish Account Proxy]</a:t>
            </a:r>
            <a:endParaRPr lang="en-US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5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842935" y="2779638"/>
            <a:ext cx="1388269" cy="2133600"/>
            <a:chOff x="1050131" y="1676400"/>
            <a:chExt cx="2133600" cy="29718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1050131" y="1676400"/>
              <a:ext cx="2133600" cy="2971800"/>
            </a:xfrm>
            <a:prstGeom prst="roundRect">
              <a:avLst/>
            </a:prstGeom>
            <a:ln w="12700">
              <a:solidFill>
                <a:schemeClr val="tx1"/>
              </a:solidFill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1240682" y="1994807"/>
              <a:ext cx="1752600" cy="786494"/>
            </a:xfrm>
            <a:prstGeom prst="roundRect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Arial Narrow" panose="020B0606020202030204" pitchFamily="34" charset="0"/>
                </a:rPr>
                <a:t>Health App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77781" y="359938"/>
            <a:ext cx="7617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anose="020F0502020204030204" pitchFamily="34" charset="0"/>
              </a:rPr>
              <a:t>Model 1: Stand-alone App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934200" y="2627238"/>
            <a:ext cx="1778001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Consumer</a:t>
            </a:r>
            <a:r>
              <a:rPr lang="en-US" sz="1400" dirty="0">
                <a:latin typeface="Arial Narrow" panose="020B0606020202030204" pitchFamily="34" charset="0"/>
              </a:rPr>
              <a:t> </a:t>
            </a:r>
            <a:r>
              <a:rPr lang="en-US" sz="1400" dirty="0" smtClean="0">
                <a:latin typeface="Arial Narrow" panose="020B0606020202030204" pitchFamily="34" charset="0"/>
              </a:rPr>
              <a:t>Data Extract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cxnSp>
        <p:nvCxnSpPr>
          <p:cNvPr id="3" name="Straight Arrow Connector 2"/>
          <p:cNvCxnSpPr>
            <a:endCxn id="9" idx="1"/>
          </p:cNvCxnSpPr>
          <p:nvPr/>
        </p:nvCxnSpPr>
        <p:spPr bwMode="auto">
          <a:xfrm flipV="1">
            <a:off x="6107285" y="2855838"/>
            <a:ext cx="826915" cy="228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3401342" y="3817940"/>
            <a:ext cx="885179" cy="1098700"/>
            <a:chOff x="945038" y="2571133"/>
            <a:chExt cx="885179" cy="1098700"/>
          </a:xfrm>
        </p:grpSpPr>
        <p:grpSp>
          <p:nvGrpSpPr>
            <p:cNvPr id="16" name="Group 15"/>
            <p:cNvGrpSpPr/>
            <p:nvPr/>
          </p:nvGrpSpPr>
          <p:grpSpPr>
            <a:xfrm>
              <a:off x="1238042" y="2571133"/>
              <a:ext cx="233989" cy="662970"/>
              <a:chOff x="2590800" y="2209800"/>
              <a:chExt cx="457200" cy="1295400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2590800" y="2209800"/>
                <a:ext cx="457200" cy="381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cxnSp>
            <p:nvCxnSpPr>
              <p:cNvPr id="18" name="Straight Connector 17"/>
              <p:cNvCxnSpPr>
                <a:stCxn id="17" idx="4"/>
              </p:cNvCxnSpPr>
              <p:nvPr/>
            </p:nvCxnSpPr>
            <p:spPr bwMode="auto">
              <a:xfrm>
                <a:off x="2819400" y="2590800"/>
                <a:ext cx="0" cy="5334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flipH="1">
                <a:off x="25908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2590800" y="2819400"/>
                <a:ext cx="4572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>
                <a:off x="28194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2" name="TextBox 21"/>
            <p:cNvSpPr txBox="1"/>
            <p:nvPr/>
          </p:nvSpPr>
          <p:spPr>
            <a:xfrm>
              <a:off x="945038" y="3331279"/>
              <a:ext cx="8851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Arial Narrow" panose="020B0606020202030204" pitchFamily="34" charset="0"/>
                </a:rPr>
                <a:t>App User</a:t>
              </a:r>
              <a:endParaRPr lang="en-US" sz="16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26" name="Rounded Rectangle 25"/>
          <p:cNvSpPr/>
          <p:nvPr/>
        </p:nvSpPr>
        <p:spPr bwMode="auto">
          <a:xfrm>
            <a:off x="6917267" y="4749846"/>
            <a:ext cx="1811868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3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 Party </a:t>
            </a:r>
            <a:r>
              <a:rPr lang="en-US" sz="1400" dirty="0" smtClean="0">
                <a:latin typeface="Arial Narrow" panose="020B0606020202030204" pitchFamily="34" charset="0"/>
              </a:rPr>
              <a:t>Data Extract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6920622" y="3725300"/>
            <a:ext cx="1791579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App Owner Data Extract</a:t>
            </a:r>
          </a:p>
        </p:txBody>
      </p:sp>
      <p:cxnSp>
        <p:nvCxnSpPr>
          <p:cNvPr id="28" name="Straight Arrow Connector 27"/>
          <p:cNvCxnSpPr>
            <a:stCxn id="27" idx="2"/>
            <a:endCxn id="26" idx="0"/>
          </p:cNvCxnSpPr>
          <p:nvPr/>
        </p:nvCxnSpPr>
        <p:spPr bwMode="auto">
          <a:xfrm>
            <a:off x="7816412" y="4182500"/>
            <a:ext cx="6789" cy="5673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0" name="Straight Arrow Connector 29"/>
          <p:cNvCxnSpPr>
            <a:endCxn id="27" idx="1"/>
          </p:cNvCxnSpPr>
          <p:nvPr/>
        </p:nvCxnSpPr>
        <p:spPr bwMode="auto">
          <a:xfrm>
            <a:off x="6097578" y="3511783"/>
            <a:ext cx="823044" cy="44211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4085545" y="3251931"/>
            <a:ext cx="909686" cy="7141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925839" y="4083831"/>
            <a:ext cx="13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</a:rPr>
              <a:t>Smartphone</a:t>
            </a:r>
            <a:endParaRPr lang="en-US" sz="1600" dirty="0">
              <a:latin typeface="Arial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5532354" y="3667524"/>
            <a:ext cx="9429" cy="4676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V="1">
            <a:off x="4044933" y="4182500"/>
            <a:ext cx="1014061" cy="2009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3395135" y="1973953"/>
            <a:ext cx="82907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Data 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Collection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Device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cxnSp>
        <p:nvCxnSpPr>
          <p:cNvPr id="107" name="Straight Arrow Connector 106"/>
          <p:cNvCxnSpPr>
            <a:stCxn id="104" idx="3"/>
          </p:cNvCxnSpPr>
          <p:nvPr/>
        </p:nvCxnSpPr>
        <p:spPr bwMode="auto">
          <a:xfrm>
            <a:off x="4224208" y="2343285"/>
            <a:ext cx="771023" cy="741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09" name="Straight Arrow Connector 108"/>
          <p:cNvCxnSpPr>
            <a:stCxn id="104" idx="2"/>
            <a:endCxn id="17" idx="0"/>
          </p:cNvCxnSpPr>
          <p:nvPr/>
        </p:nvCxnSpPr>
        <p:spPr bwMode="auto">
          <a:xfrm>
            <a:off x="3809672" y="2712617"/>
            <a:ext cx="1669" cy="11053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13" name="TextBox 112"/>
          <p:cNvSpPr txBox="1"/>
          <p:nvPr/>
        </p:nvSpPr>
        <p:spPr>
          <a:xfrm>
            <a:off x="617819" y="1900845"/>
            <a:ext cx="2424103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Secure Stored Data on Smartphone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Authenticate User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Provide Health Feedback to App User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Permit Consumer Data Extract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Permit App Owner Data Extract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Permit 3</a:t>
            </a:r>
            <a:r>
              <a:rPr lang="en-US" sz="1800" baseline="30000" dirty="0" smtClean="0">
                <a:latin typeface="Arial Narrow" panose="020B0606020202030204" pitchFamily="34" charset="0"/>
              </a:rPr>
              <a:t>rd</a:t>
            </a:r>
            <a:r>
              <a:rPr lang="en-US" sz="1800" dirty="0" smtClean="0">
                <a:latin typeface="Arial Narrow" panose="020B0606020202030204" pitchFamily="34" charset="0"/>
              </a:rPr>
              <a:t> Party Data Extract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Secure data transport</a:t>
            </a:r>
          </a:p>
        </p:txBody>
      </p:sp>
    </p:spTree>
    <p:extLst>
      <p:ext uri="{BB962C8B-B14F-4D97-AF65-F5344CB8AC3E}">
        <p14:creationId xmlns:p14="http://schemas.microsoft.com/office/powerpoint/2010/main" val="130249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67070" y="183484"/>
            <a:ext cx="857213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+mj-lt"/>
              </a:rPr>
              <a:t>Model 2: App Connection with Consumer-Controlled External Data Store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2450010" y="3185317"/>
            <a:ext cx="1388269" cy="2133600"/>
            <a:chOff x="1050131" y="1676400"/>
            <a:chExt cx="2133600" cy="2971800"/>
          </a:xfrm>
        </p:grpSpPr>
        <p:sp>
          <p:nvSpPr>
            <p:cNvPr id="62" name="Rounded Rectangle 61"/>
            <p:cNvSpPr/>
            <p:nvPr/>
          </p:nvSpPr>
          <p:spPr bwMode="auto">
            <a:xfrm>
              <a:off x="1050131" y="1676400"/>
              <a:ext cx="2133600" cy="2971800"/>
            </a:xfrm>
            <a:prstGeom prst="roundRect">
              <a:avLst/>
            </a:prstGeom>
            <a:ln w="12700">
              <a:solidFill>
                <a:schemeClr val="tx1"/>
              </a:solidFill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 bwMode="auto">
            <a:xfrm>
              <a:off x="1240682" y="1994807"/>
              <a:ext cx="1752600" cy="786494"/>
            </a:xfrm>
            <a:prstGeom prst="roundRect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Arial Narrow" panose="020B0606020202030204" pitchFamily="34" charset="0"/>
                </a:rPr>
                <a:t>Health App</a:t>
              </a:r>
            </a:p>
          </p:txBody>
        </p:sp>
      </p:grpSp>
      <p:sp>
        <p:nvSpPr>
          <p:cNvPr id="64" name="Rounded Rectangle 63"/>
          <p:cNvSpPr/>
          <p:nvPr/>
        </p:nvSpPr>
        <p:spPr bwMode="auto">
          <a:xfrm>
            <a:off x="6161992" y="3467648"/>
            <a:ext cx="1778001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Consumer</a:t>
            </a:r>
            <a:r>
              <a:rPr lang="en-US" sz="1400" dirty="0">
                <a:latin typeface="Arial Narrow" panose="020B0606020202030204" pitchFamily="34" charset="0"/>
              </a:rPr>
              <a:t> </a:t>
            </a:r>
            <a:r>
              <a:rPr lang="en-US" sz="1400" dirty="0" smtClean="0">
                <a:latin typeface="Arial Narrow" panose="020B0606020202030204" pitchFamily="34" charset="0"/>
              </a:rPr>
              <a:t>Data Extract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6161992" y="5437863"/>
            <a:ext cx="1811868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3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 Party </a:t>
            </a:r>
            <a:r>
              <a:rPr lang="en-US" sz="1400" dirty="0" smtClean="0">
                <a:latin typeface="Arial Narrow" panose="020B0606020202030204" pitchFamily="34" charset="0"/>
              </a:rPr>
              <a:t>Data Extract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165347" y="4413317"/>
            <a:ext cx="1791579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App Owner Data Extract</a:t>
            </a:r>
          </a:p>
        </p:txBody>
      </p:sp>
      <p:cxnSp>
        <p:nvCxnSpPr>
          <p:cNvPr id="68" name="Straight Arrow Connector 67"/>
          <p:cNvCxnSpPr>
            <a:stCxn id="67" idx="2"/>
            <a:endCxn id="65" idx="0"/>
          </p:cNvCxnSpPr>
          <p:nvPr/>
        </p:nvCxnSpPr>
        <p:spPr bwMode="auto">
          <a:xfrm>
            <a:off x="7061137" y="4870517"/>
            <a:ext cx="6789" cy="5673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532914" y="4489510"/>
            <a:ext cx="13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</a:rPr>
              <a:t>Smartphone</a:t>
            </a:r>
            <a:endParaRPr lang="en-US" sz="1600" dirty="0">
              <a:latin typeface="Arial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3139429" y="4073203"/>
            <a:ext cx="9429" cy="4676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grpSp>
        <p:nvGrpSpPr>
          <p:cNvPr id="71" name="Group 70"/>
          <p:cNvGrpSpPr/>
          <p:nvPr/>
        </p:nvGrpSpPr>
        <p:grpSpPr>
          <a:xfrm>
            <a:off x="4323843" y="2880517"/>
            <a:ext cx="1219068" cy="1497624"/>
            <a:chOff x="4661841" y="1702030"/>
            <a:chExt cx="1185863" cy="1185895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61841" y="1702030"/>
              <a:ext cx="1185863" cy="1185895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4829474" y="2286000"/>
              <a:ext cx="8899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External</a:t>
              </a:r>
            </a:p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Data Store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74" name="Straight Arrow Connector 73"/>
          <p:cNvCxnSpPr>
            <a:stCxn id="63" idx="3"/>
          </p:cNvCxnSpPr>
          <p:nvPr/>
        </p:nvCxnSpPr>
        <p:spPr bwMode="auto">
          <a:xfrm>
            <a:off x="3714360" y="3696248"/>
            <a:ext cx="679737" cy="6704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5" name="Straight Arrow Connector 74"/>
          <p:cNvCxnSpPr>
            <a:stCxn id="72" idx="3"/>
            <a:endCxn id="64" idx="1"/>
          </p:cNvCxnSpPr>
          <p:nvPr/>
        </p:nvCxnSpPr>
        <p:spPr bwMode="auto">
          <a:xfrm>
            <a:off x="5542911" y="3629329"/>
            <a:ext cx="619081" cy="6691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6" name="Straight Arrow Connector 75"/>
          <p:cNvCxnSpPr>
            <a:endCxn id="67" idx="1"/>
          </p:cNvCxnSpPr>
          <p:nvPr/>
        </p:nvCxnSpPr>
        <p:spPr bwMode="auto">
          <a:xfrm>
            <a:off x="5542911" y="4073203"/>
            <a:ext cx="622436" cy="5687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77" name="Group 76"/>
          <p:cNvGrpSpPr/>
          <p:nvPr/>
        </p:nvGrpSpPr>
        <p:grpSpPr>
          <a:xfrm>
            <a:off x="971657" y="4358587"/>
            <a:ext cx="885179" cy="1098700"/>
            <a:chOff x="945038" y="2571133"/>
            <a:chExt cx="885179" cy="1098700"/>
          </a:xfrm>
        </p:grpSpPr>
        <p:grpSp>
          <p:nvGrpSpPr>
            <p:cNvPr id="78" name="Group 77"/>
            <p:cNvGrpSpPr/>
            <p:nvPr/>
          </p:nvGrpSpPr>
          <p:grpSpPr>
            <a:xfrm>
              <a:off x="1238042" y="2571133"/>
              <a:ext cx="233989" cy="662970"/>
              <a:chOff x="2590800" y="2209800"/>
              <a:chExt cx="457200" cy="1295400"/>
            </a:xfrm>
          </p:grpSpPr>
          <p:sp>
            <p:nvSpPr>
              <p:cNvPr id="80" name="Oval 79"/>
              <p:cNvSpPr/>
              <p:nvPr/>
            </p:nvSpPr>
            <p:spPr bwMode="auto">
              <a:xfrm>
                <a:off x="2590800" y="2209800"/>
                <a:ext cx="457200" cy="381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cxnSp>
            <p:nvCxnSpPr>
              <p:cNvPr id="81" name="Straight Connector 80"/>
              <p:cNvCxnSpPr>
                <a:stCxn id="80" idx="4"/>
              </p:cNvCxnSpPr>
              <p:nvPr/>
            </p:nvCxnSpPr>
            <p:spPr bwMode="auto">
              <a:xfrm>
                <a:off x="2819400" y="2590800"/>
                <a:ext cx="0" cy="5334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 flipH="1">
                <a:off x="25908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Straight Connector 82"/>
              <p:cNvCxnSpPr/>
              <p:nvPr/>
            </p:nvCxnSpPr>
            <p:spPr bwMode="auto">
              <a:xfrm>
                <a:off x="2590800" y="2819400"/>
                <a:ext cx="4572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>
                <a:off x="28194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9" name="TextBox 78"/>
            <p:cNvSpPr txBox="1"/>
            <p:nvPr/>
          </p:nvSpPr>
          <p:spPr>
            <a:xfrm>
              <a:off x="945038" y="3331279"/>
              <a:ext cx="8851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Arial Narrow" panose="020B0606020202030204" pitchFamily="34" charset="0"/>
                </a:rPr>
                <a:t>App User</a:t>
              </a:r>
              <a:endParaRPr lang="en-US" sz="160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85" name="Straight Arrow Connector 84"/>
          <p:cNvCxnSpPr/>
          <p:nvPr/>
        </p:nvCxnSpPr>
        <p:spPr bwMode="auto">
          <a:xfrm flipV="1">
            <a:off x="1655860" y="3792578"/>
            <a:ext cx="909686" cy="7141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1615248" y="4723147"/>
            <a:ext cx="1014061" cy="2009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965450" y="2514600"/>
            <a:ext cx="82907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Data 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Collection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Device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cxnSp>
        <p:nvCxnSpPr>
          <p:cNvPr id="88" name="Straight Arrow Connector 87"/>
          <p:cNvCxnSpPr>
            <a:endCxn id="63" idx="1"/>
          </p:cNvCxnSpPr>
          <p:nvPr/>
        </p:nvCxnSpPr>
        <p:spPr bwMode="auto">
          <a:xfrm>
            <a:off x="1736755" y="3150409"/>
            <a:ext cx="837241" cy="54583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89" name="Straight Arrow Connector 88"/>
          <p:cNvCxnSpPr>
            <a:stCxn id="87" idx="2"/>
            <a:endCxn id="80" idx="0"/>
          </p:cNvCxnSpPr>
          <p:nvPr/>
        </p:nvCxnSpPr>
        <p:spPr bwMode="auto">
          <a:xfrm>
            <a:off x="1379987" y="3253264"/>
            <a:ext cx="1669" cy="11053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1794523" y="2772701"/>
            <a:ext cx="2599574" cy="4674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93" name="Elbow Connector 92"/>
          <p:cNvCxnSpPr>
            <a:stCxn id="79" idx="2"/>
          </p:cNvCxnSpPr>
          <p:nvPr/>
        </p:nvCxnSpPr>
        <p:spPr bwMode="auto">
          <a:xfrm rot="5400000" flipH="1" flipV="1">
            <a:off x="2661816" y="3165481"/>
            <a:ext cx="1044237" cy="3539376"/>
          </a:xfrm>
          <a:prstGeom prst="bentConnector4">
            <a:avLst>
              <a:gd name="adj1" fmla="val -21892"/>
              <a:gd name="adj2" fmla="val 100267"/>
            </a:avLst>
          </a:prstGeom>
          <a:solidFill>
            <a:schemeClr val="accent1"/>
          </a:solidFill>
          <a:ln w="28575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4132721" y="1538893"/>
            <a:ext cx="384113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Authorize interactions with External Data Store (App, User, Device)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Secure externally-stored data</a:t>
            </a:r>
          </a:p>
        </p:txBody>
      </p:sp>
    </p:spTree>
    <p:extLst>
      <p:ext uri="{BB962C8B-B14F-4D97-AF65-F5344CB8AC3E}">
        <p14:creationId xmlns:p14="http://schemas.microsoft.com/office/powerpoint/2010/main" val="33481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17397" y="179282"/>
            <a:ext cx="8153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Model </a:t>
            </a:r>
            <a:r>
              <a:rPr lang="en-US" sz="3200" b="1" dirty="0">
                <a:latin typeface="+mj-lt"/>
              </a:rPr>
              <a:t>3</a:t>
            </a:r>
            <a:r>
              <a:rPr lang="en-US" sz="3200" b="1" dirty="0" smtClean="0">
                <a:latin typeface="+mj-lt"/>
              </a:rPr>
              <a:t>: EHR Integrated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>
              <a:latin typeface="Calibri" panose="020F050202020403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450010" y="3759809"/>
            <a:ext cx="1388269" cy="2133600"/>
            <a:chOff x="1050131" y="1676400"/>
            <a:chExt cx="2133600" cy="2971800"/>
          </a:xfrm>
        </p:grpSpPr>
        <p:sp>
          <p:nvSpPr>
            <p:cNvPr id="29" name="Rounded Rectangle 28"/>
            <p:cNvSpPr/>
            <p:nvPr/>
          </p:nvSpPr>
          <p:spPr bwMode="auto">
            <a:xfrm>
              <a:off x="1050131" y="1676400"/>
              <a:ext cx="2133600" cy="2971800"/>
            </a:xfrm>
            <a:prstGeom prst="roundRect">
              <a:avLst/>
            </a:prstGeom>
            <a:ln w="12700">
              <a:solidFill>
                <a:schemeClr val="tx1"/>
              </a:solidFill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1240682" y="1994807"/>
              <a:ext cx="1752600" cy="786494"/>
            </a:xfrm>
            <a:prstGeom prst="roundRect">
              <a:avLst/>
            </a:prstGeom>
            <a:solidFill>
              <a:srgbClr val="FFFF66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40000"/>
                </a:spcBef>
                <a:spcAft>
                  <a:spcPct val="0"/>
                </a:spcAft>
                <a:buClr>
                  <a:srgbClr val="006699"/>
                </a:buClr>
                <a:buSzPct val="59000"/>
                <a:buFont typeface="Wingdings" pitchFamily="2" charset="2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Arial Narrow" panose="020B0606020202030204" pitchFamily="34" charset="0"/>
                </a:rPr>
                <a:t>Health App</a:t>
              </a:r>
            </a:p>
          </p:txBody>
        </p:sp>
      </p:grpSp>
      <p:sp>
        <p:nvSpPr>
          <p:cNvPr id="33" name="Rounded Rectangle 32"/>
          <p:cNvSpPr/>
          <p:nvPr/>
        </p:nvSpPr>
        <p:spPr bwMode="auto">
          <a:xfrm>
            <a:off x="6161992" y="3787531"/>
            <a:ext cx="1778001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Consumer</a:t>
            </a:r>
            <a:r>
              <a:rPr lang="en-US" sz="1400" dirty="0">
                <a:latin typeface="Arial Narrow" panose="020B0606020202030204" pitchFamily="34" charset="0"/>
              </a:rPr>
              <a:t> </a:t>
            </a:r>
            <a:r>
              <a:rPr lang="en-US" sz="1400" dirty="0" smtClean="0">
                <a:latin typeface="Arial Narrow" panose="020B0606020202030204" pitchFamily="34" charset="0"/>
              </a:rPr>
              <a:t>Data Extract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6161992" y="5757746"/>
            <a:ext cx="1811868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3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 Party </a:t>
            </a:r>
            <a:r>
              <a:rPr lang="en-US" sz="1400" dirty="0" smtClean="0">
                <a:latin typeface="Arial Narrow" panose="020B0606020202030204" pitchFamily="34" charset="0"/>
              </a:rPr>
              <a:t>Data Extract A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6165347" y="4733200"/>
            <a:ext cx="1791579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App Owner Data Extract</a:t>
            </a:r>
          </a:p>
        </p:txBody>
      </p:sp>
      <p:cxnSp>
        <p:nvCxnSpPr>
          <p:cNvPr id="36" name="Straight Arrow Connector 35"/>
          <p:cNvCxnSpPr>
            <a:stCxn id="35" idx="2"/>
            <a:endCxn id="34" idx="0"/>
          </p:cNvCxnSpPr>
          <p:nvPr/>
        </p:nvCxnSpPr>
        <p:spPr bwMode="auto">
          <a:xfrm>
            <a:off x="7061137" y="5190400"/>
            <a:ext cx="6789" cy="5673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532914" y="4995446"/>
            <a:ext cx="13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charset="0"/>
              </a:rPr>
              <a:t>Smartphone</a:t>
            </a:r>
            <a:endParaRPr lang="en-US" sz="16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3139464" y="4546563"/>
            <a:ext cx="9429" cy="4676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grpSp>
        <p:nvGrpSpPr>
          <p:cNvPr id="39" name="Group 38"/>
          <p:cNvGrpSpPr/>
          <p:nvPr/>
        </p:nvGrpSpPr>
        <p:grpSpPr>
          <a:xfrm>
            <a:off x="4344089" y="3733800"/>
            <a:ext cx="1219068" cy="1497624"/>
            <a:chOff x="4661841" y="1702030"/>
            <a:chExt cx="1185863" cy="1185895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61841" y="1702030"/>
              <a:ext cx="1185863" cy="1185895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4829474" y="2286000"/>
              <a:ext cx="8899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External</a:t>
              </a:r>
            </a:p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Data Store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43" name="Straight Arrow Connector 42"/>
          <p:cNvCxnSpPr>
            <a:stCxn id="31" idx="3"/>
          </p:cNvCxnSpPr>
          <p:nvPr/>
        </p:nvCxnSpPr>
        <p:spPr bwMode="auto">
          <a:xfrm>
            <a:off x="3714360" y="4270740"/>
            <a:ext cx="679737" cy="3371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Arrow Connector 43"/>
          <p:cNvCxnSpPr>
            <a:stCxn id="40" idx="3"/>
            <a:endCxn id="33" idx="1"/>
          </p:cNvCxnSpPr>
          <p:nvPr/>
        </p:nvCxnSpPr>
        <p:spPr bwMode="auto">
          <a:xfrm flipV="1">
            <a:off x="5563157" y="4016131"/>
            <a:ext cx="598835" cy="4664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/>
          <p:cNvCxnSpPr>
            <a:endCxn id="35" idx="1"/>
          </p:cNvCxnSpPr>
          <p:nvPr/>
        </p:nvCxnSpPr>
        <p:spPr bwMode="auto">
          <a:xfrm>
            <a:off x="5596576" y="4583477"/>
            <a:ext cx="568771" cy="3783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47" name="Group 46"/>
          <p:cNvGrpSpPr/>
          <p:nvPr/>
        </p:nvGrpSpPr>
        <p:grpSpPr>
          <a:xfrm>
            <a:off x="971657" y="4678470"/>
            <a:ext cx="885179" cy="1098700"/>
            <a:chOff x="945038" y="2571133"/>
            <a:chExt cx="885179" cy="1098700"/>
          </a:xfrm>
        </p:grpSpPr>
        <p:grpSp>
          <p:nvGrpSpPr>
            <p:cNvPr id="49" name="Group 48"/>
            <p:cNvGrpSpPr/>
            <p:nvPr/>
          </p:nvGrpSpPr>
          <p:grpSpPr>
            <a:xfrm>
              <a:off x="1238042" y="2571133"/>
              <a:ext cx="233989" cy="662970"/>
              <a:chOff x="2590800" y="2209800"/>
              <a:chExt cx="457200" cy="1295400"/>
            </a:xfrm>
          </p:grpSpPr>
          <p:sp>
            <p:nvSpPr>
              <p:cNvPr id="53" name="Oval 52"/>
              <p:cNvSpPr/>
              <p:nvPr/>
            </p:nvSpPr>
            <p:spPr bwMode="auto">
              <a:xfrm>
                <a:off x="2590800" y="2209800"/>
                <a:ext cx="457200" cy="381000"/>
              </a:xfrm>
              <a:prstGeom prst="ellipse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cxnSp>
            <p:nvCxnSpPr>
              <p:cNvPr id="54" name="Straight Connector 53"/>
              <p:cNvCxnSpPr>
                <a:stCxn id="53" idx="4"/>
              </p:cNvCxnSpPr>
              <p:nvPr/>
            </p:nvCxnSpPr>
            <p:spPr bwMode="auto">
              <a:xfrm>
                <a:off x="2819400" y="2590800"/>
                <a:ext cx="0" cy="5334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flipH="1">
                <a:off x="25908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2590800" y="2819400"/>
                <a:ext cx="4572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2819400" y="3124200"/>
                <a:ext cx="228600" cy="381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1" name="TextBox 50"/>
            <p:cNvSpPr txBox="1"/>
            <p:nvPr/>
          </p:nvSpPr>
          <p:spPr>
            <a:xfrm>
              <a:off x="945038" y="3331279"/>
              <a:ext cx="88517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latin typeface="Arial Narrow" panose="020B0606020202030204" pitchFamily="34" charset="0"/>
                </a:rPr>
                <a:t>App User</a:t>
              </a:r>
              <a:endParaRPr lang="en-US" sz="160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 bwMode="auto">
          <a:xfrm flipV="1">
            <a:off x="1599537" y="4321396"/>
            <a:ext cx="909686" cy="7141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V="1">
            <a:off x="1576311" y="5146449"/>
            <a:ext cx="1055466" cy="867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965450" y="2834483"/>
            <a:ext cx="82907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Data 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Collection</a:t>
            </a:r>
          </a:p>
          <a:p>
            <a:pPr algn="ctr"/>
            <a:r>
              <a:rPr lang="en-US" sz="1400" dirty="0" smtClean="0">
                <a:latin typeface="Arial Narrow" panose="020B0606020202030204" pitchFamily="34" charset="0"/>
              </a:rPr>
              <a:t>Device</a:t>
            </a:r>
            <a:endParaRPr lang="en-US" sz="1400" dirty="0">
              <a:latin typeface="Arial Narrow" panose="020B0606020202030204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1777286" y="3514611"/>
            <a:ext cx="837241" cy="54583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7" name="Straight Arrow Connector 66"/>
          <p:cNvCxnSpPr>
            <a:stCxn id="63" idx="2"/>
            <a:endCxn id="53" idx="0"/>
          </p:cNvCxnSpPr>
          <p:nvPr/>
        </p:nvCxnSpPr>
        <p:spPr bwMode="auto">
          <a:xfrm>
            <a:off x="1379987" y="3573147"/>
            <a:ext cx="1669" cy="11053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V="1">
            <a:off x="1769519" y="2610403"/>
            <a:ext cx="2624578" cy="4746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4343399" y="1975702"/>
            <a:ext cx="1219757" cy="1377098"/>
            <a:chOff x="4661841" y="1791760"/>
            <a:chExt cx="1185863" cy="1185895"/>
          </a:xfrm>
        </p:grpSpPr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61841" y="1791760"/>
              <a:ext cx="1185863" cy="1185895"/>
            </a:xfrm>
            <a:prstGeom prst="rect">
              <a:avLst/>
            </a:prstGeom>
          </p:spPr>
        </p:pic>
        <p:sp>
          <p:nvSpPr>
            <p:cNvPr id="71" name="TextBox 70"/>
            <p:cNvSpPr txBox="1"/>
            <p:nvPr/>
          </p:nvSpPr>
          <p:spPr>
            <a:xfrm>
              <a:off x="4956294" y="2480844"/>
              <a:ext cx="564474" cy="265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 Narrow" panose="020B0606020202030204" pitchFamily="34" charset="0"/>
                </a:rPr>
                <a:t>EHR+</a:t>
              </a:r>
              <a:endParaRPr lang="en-US" sz="1400" dirty="0">
                <a:latin typeface="Arial Narrow" panose="020B0606020202030204" pitchFamily="34" charset="0"/>
              </a:endParaRPr>
            </a:p>
          </p:txBody>
        </p:sp>
      </p:grpSp>
      <p:cxnSp>
        <p:nvCxnSpPr>
          <p:cNvPr id="72" name="Straight Arrow Connector 71"/>
          <p:cNvCxnSpPr/>
          <p:nvPr/>
        </p:nvCxnSpPr>
        <p:spPr bwMode="auto">
          <a:xfrm>
            <a:off x="1794523" y="3330294"/>
            <a:ext cx="2932323" cy="44234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3" name="Rounded Rectangle 72"/>
          <p:cNvSpPr/>
          <p:nvPr/>
        </p:nvSpPr>
        <p:spPr bwMode="auto">
          <a:xfrm>
            <a:off x="6161992" y="2438400"/>
            <a:ext cx="1811868" cy="4572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rgbClr val="006699"/>
              </a:buClr>
              <a:buSzPct val="59000"/>
              <a:buFont typeface="Wingdings" pitchFamily="2" charset="2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3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 Narrow" panose="020B0606020202030204" pitchFamily="34" charset="0"/>
              </a:rPr>
              <a:t> Party </a:t>
            </a:r>
            <a:r>
              <a:rPr lang="en-US" sz="1400" dirty="0" smtClean="0">
                <a:latin typeface="Arial Narrow" panose="020B0606020202030204" pitchFamily="34" charset="0"/>
              </a:rPr>
              <a:t>Data Extract A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 Narrow" panose="020B0606020202030204" pitchFamily="34" charset="0"/>
            </a:endParaRPr>
          </a:p>
        </p:txBody>
      </p:sp>
      <p:cxnSp>
        <p:nvCxnSpPr>
          <p:cNvPr id="74" name="Straight Arrow Connector 73"/>
          <p:cNvCxnSpPr>
            <a:endCxn id="70" idx="2"/>
          </p:cNvCxnSpPr>
          <p:nvPr/>
        </p:nvCxnSpPr>
        <p:spPr bwMode="auto">
          <a:xfrm flipH="1" flipV="1">
            <a:off x="4953278" y="3352800"/>
            <a:ext cx="19902" cy="47117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2" name="Elbow Connector 21"/>
          <p:cNvCxnSpPr>
            <a:stCxn id="51" idx="2"/>
            <a:endCxn id="40" idx="2"/>
          </p:cNvCxnSpPr>
          <p:nvPr/>
        </p:nvCxnSpPr>
        <p:spPr bwMode="auto">
          <a:xfrm rot="5400000" flipH="1" flipV="1">
            <a:off x="2911062" y="3734609"/>
            <a:ext cx="545746" cy="3539376"/>
          </a:xfrm>
          <a:prstGeom prst="bentConnector3">
            <a:avLst>
              <a:gd name="adj1" fmla="val -62832"/>
            </a:avLst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0" name="Straight Arrow Connector 79"/>
          <p:cNvCxnSpPr>
            <a:stCxn id="70" idx="3"/>
            <a:endCxn id="73" idx="1"/>
          </p:cNvCxnSpPr>
          <p:nvPr/>
        </p:nvCxnSpPr>
        <p:spPr bwMode="auto">
          <a:xfrm>
            <a:off x="5563156" y="2664251"/>
            <a:ext cx="598836" cy="274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3" name="Straight Arrow Connector 82"/>
          <p:cNvCxnSpPr>
            <a:stCxn id="31" idx="0"/>
          </p:cNvCxnSpPr>
          <p:nvPr/>
        </p:nvCxnSpPr>
        <p:spPr bwMode="auto">
          <a:xfrm flipV="1">
            <a:off x="3144178" y="2950592"/>
            <a:ext cx="1219123" cy="103781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6D6D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39716" y="984293"/>
            <a:ext cx="366883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Link account with EHR+ Identity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Authorize interactions with EHR+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Authorize data extraction from EHR+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Arial Narrow" panose="020B0606020202030204" pitchFamily="34" charset="0"/>
              </a:rPr>
              <a:t>[Link device with EHR+ Identity]</a:t>
            </a:r>
          </a:p>
        </p:txBody>
      </p:sp>
    </p:spTree>
    <p:extLst>
      <p:ext uri="{BB962C8B-B14F-4D97-AF65-F5344CB8AC3E}">
        <p14:creationId xmlns:p14="http://schemas.microsoft.com/office/powerpoint/2010/main" val="403664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99569" y="1295400"/>
            <a:ext cx="7939512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3400" dirty="0" smtClean="0">
                <a:latin typeface="Calibri" panose="020F0502020204030204" pitchFamily="34" charset="0"/>
              </a:rPr>
              <a:t>Type of data: wellness vs disease</a:t>
            </a:r>
          </a:p>
          <a:p>
            <a:pPr>
              <a:spcBef>
                <a:spcPts val="600"/>
              </a:spcBef>
            </a:pPr>
            <a:r>
              <a:rPr lang="en-US" sz="3400" dirty="0" smtClean="0">
                <a:latin typeface="Calibri" panose="020F0502020204030204" pitchFamily="34" charset="0"/>
              </a:rPr>
              <a:t>Sponsor of app</a:t>
            </a:r>
          </a:p>
          <a:p>
            <a:pPr>
              <a:spcBef>
                <a:spcPts val="600"/>
              </a:spcBef>
            </a:pPr>
            <a:r>
              <a:rPr lang="en-US" sz="3400" dirty="0" smtClean="0">
                <a:latin typeface="Calibri" panose="020F0502020204030204" pitchFamily="34" charset="0"/>
              </a:rPr>
              <a:t>Owner of external data store</a:t>
            </a:r>
          </a:p>
          <a:p>
            <a:pPr>
              <a:spcBef>
                <a:spcPts val="600"/>
              </a:spcBef>
            </a:pPr>
            <a:r>
              <a:rPr lang="en-US" sz="3400" dirty="0" smtClean="0">
                <a:latin typeface="Calibri" panose="020F0502020204030204" pitchFamily="34" charset="0"/>
              </a:rPr>
              <a:t>Presence of pre-existing data</a:t>
            </a:r>
          </a:p>
          <a:p>
            <a:pPr>
              <a:spcBef>
                <a:spcPts val="600"/>
              </a:spcBef>
            </a:pPr>
            <a:r>
              <a:rPr lang="en-US" sz="3400" dirty="0" smtClean="0">
                <a:latin typeface="Calibri" panose="020F0502020204030204" pitchFamily="34" charset="0"/>
              </a:rPr>
              <a:t>Consumer-grade vs. IEEE 11073-compliant device</a:t>
            </a:r>
          </a:p>
          <a:p>
            <a:pPr>
              <a:spcBef>
                <a:spcPts val="600"/>
              </a:spcBef>
            </a:pPr>
            <a:r>
              <a:rPr lang="en-US" sz="3400" dirty="0" smtClean="0">
                <a:latin typeface="Calibri" panose="020F0502020204030204" pitchFamily="34" charset="0"/>
              </a:rPr>
              <a:t>Use of data for clinical decision making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59894" y="372210"/>
            <a:ext cx="6763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+mn-lt"/>
              </a:rPr>
              <a:t>Important </a:t>
            </a:r>
            <a:r>
              <a:rPr lang="en-US" sz="3200" b="1" dirty="0" smtClean="0">
                <a:solidFill>
                  <a:srgbClr val="000000"/>
                </a:solidFill>
                <a:latin typeface="+mn-lt"/>
              </a:rPr>
              <a:t>Modifiers for all Models</a:t>
            </a:r>
            <a:endParaRPr lang="en-US" sz="32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65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0910EHR-recon-GLD">
  <a:themeElements>
    <a:clrScheme name="030910EHR-recon-GLD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030910EHR-recon-GL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030910EHR-recon-GLD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0910EHR-recon-GLD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0910EHR-recon-GLD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0910EHR-recon-GLD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HD:Current Docs:030910EHR-recon-GLD.ppt</Template>
  <TotalTime>23604</TotalTime>
  <Words>612</Words>
  <Application>Microsoft Office PowerPoint</Application>
  <PresentationFormat>On-screen Show (4:3)</PresentationFormat>
  <Paragraphs>138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Calibri</vt:lpstr>
      <vt:lpstr>Impact</vt:lpstr>
      <vt:lpstr>Times</vt:lpstr>
      <vt:lpstr>Times New Roman</vt:lpstr>
      <vt:lpstr>Wingdings</vt:lpstr>
      <vt:lpstr>030910EHR-recon-GLD</vt:lpstr>
      <vt:lpstr>Consumer Mobile Health Application Functional Framework  Learnings from Out of Cycle Meeting</vt:lpstr>
      <vt:lpstr>Take-Aways from Out-of-Cycle Meetings</vt:lpstr>
      <vt:lpstr>Mobile app lifecycle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Template Example</vt:lpstr>
    </vt:vector>
  </TitlesOfParts>
  <Company>Per-Se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Dickinson</dc:creator>
  <cp:lastModifiedBy>Timothy A. McKay</cp:lastModifiedBy>
  <cp:revision>766</cp:revision>
  <cp:lastPrinted>2015-05-04T18:35:09Z</cp:lastPrinted>
  <dcterms:created xsi:type="dcterms:W3CDTF">2003-09-25T16:46:34Z</dcterms:created>
  <dcterms:modified xsi:type="dcterms:W3CDTF">2015-05-04T23:09:57Z</dcterms:modified>
</cp:coreProperties>
</file>