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2" r:id="rId2"/>
    <p:sldId id="273" r:id="rId3"/>
    <p:sldId id="259" r:id="rId4"/>
    <p:sldId id="257" r:id="rId5"/>
    <p:sldId id="258" r:id="rId6"/>
    <p:sldId id="262" r:id="rId7"/>
    <p:sldId id="269" r:id="rId8"/>
    <p:sldId id="270" r:id="rId9"/>
    <p:sldId id="271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DA2D9EB-52A1-4479-BBCE-5CA21F54E833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D9A7BCB2-4C0D-4413-86C2-BB2CB1D4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5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742F17EB-A066-44EA-8516-FB9D378CCAE5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90412F51-E150-42FC-87D1-187420F1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AAE3-B70C-4DA0-BCBD-59DC72AFA6C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CB6B-6731-4A6C-85D9-EF7C35A8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MedicalDevices/NewsEvents/WorkshopsConferences/ucm255327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FDA and NIST efforts toward metrics and standardization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Content by </a:t>
            </a:r>
          </a:p>
          <a:p>
            <a:r>
              <a:rPr lang="en-US" dirty="0" smtClean="0"/>
              <a:t>Marc </a:t>
            </a:r>
            <a:r>
              <a:rPr lang="en-US" dirty="0" err="1" smtClean="0"/>
              <a:t>Salit</a:t>
            </a:r>
            <a:r>
              <a:rPr lang="en-US" dirty="0" smtClean="0"/>
              <a:t> &amp; Justin </a:t>
            </a:r>
            <a:r>
              <a:rPr lang="en-US" dirty="0" err="1" smtClean="0"/>
              <a:t>Zook</a:t>
            </a:r>
            <a:r>
              <a:rPr lang="en-US" dirty="0" smtClean="0"/>
              <a:t> (NIST)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Liz Mansfield &amp; </a:t>
            </a:r>
            <a:r>
              <a:rPr lang="en-US" dirty="0" err="1" smtClean="0"/>
              <a:t>Zivana</a:t>
            </a:r>
            <a:r>
              <a:rPr lang="en-US" dirty="0" smtClean="0"/>
              <a:t> </a:t>
            </a:r>
            <a:r>
              <a:rPr lang="en-US" dirty="0" err="1" smtClean="0"/>
              <a:t>Tezak</a:t>
            </a:r>
            <a:r>
              <a:rPr lang="en-US" dirty="0" smtClean="0"/>
              <a:t> (FDA)</a:t>
            </a:r>
          </a:p>
          <a:p>
            <a:endParaRPr lang="en-US" dirty="0"/>
          </a:p>
          <a:p>
            <a:r>
              <a:rPr lang="en-US" dirty="0" smtClean="0"/>
              <a:t>As delivered by Daryl Thomas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2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6868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FDA Public Meeting - Ultra </a:t>
            </a:r>
            <a:r>
              <a:rPr lang="en-US" dirty="0">
                <a:solidFill>
                  <a:srgbClr val="FFFFFF"/>
                </a:solidFill>
              </a:rPr>
              <a:t>High Throughput Sequencing for Clinical </a:t>
            </a:r>
            <a:r>
              <a:rPr lang="en-US" dirty="0" smtClean="0">
                <a:solidFill>
                  <a:srgbClr val="FFFFFF"/>
                </a:solidFill>
              </a:rPr>
              <a:t>Diagnostic </a:t>
            </a:r>
            <a:r>
              <a:rPr lang="en-US" dirty="0">
                <a:solidFill>
                  <a:srgbClr val="FFFFFF"/>
                </a:solidFill>
              </a:rPr>
              <a:t>Applications Approaches to Assess Analytical </a:t>
            </a:r>
            <a:r>
              <a:rPr lang="en-US" dirty="0" smtClean="0">
                <a:solidFill>
                  <a:srgbClr val="FFFFFF"/>
                </a:solidFill>
              </a:rPr>
              <a:t>Validity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based on June </a:t>
            </a:r>
            <a:r>
              <a:rPr lang="en-US" dirty="0">
                <a:solidFill>
                  <a:srgbClr val="FFFFFF"/>
                </a:solidFill>
              </a:rPr>
              <a:t>23, </a:t>
            </a:r>
            <a:r>
              <a:rPr lang="en-US" dirty="0" smtClean="0">
                <a:solidFill>
                  <a:srgbClr val="FFFFFF"/>
                </a:solidFill>
              </a:rPr>
              <a:t>2011 meeting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34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23,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meeting materials, including webcast, transcript, and presentations, available at </a:t>
            </a:r>
            <a:r>
              <a:rPr lang="en-US" u="sng" dirty="0">
                <a:hlinkClick r:id="rId2"/>
              </a:rPr>
              <a:t>http://www.fda.gov/MedicalDevices/NewsEvents/WorkshopsConferences/ucm255327.htm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6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gather information from subject matter experts and stakeholders and to start the conversation on the [optimal] approaches for analytical validation of these platforms for clinical use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accelerate and support introduction of safe and effective diagnostics in public health applications</a:t>
            </a:r>
          </a:p>
        </p:txBody>
      </p:sp>
    </p:spTree>
    <p:extLst>
      <p:ext uri="{BB962C8B-B14F-4D97-AF65-F5344CB8AC3E}">
        <p14:creationId xmlns:p14="http://schemas.microsoft.com/office/powerpoint/2010/main" val="78618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NGS entering clinical diagnostic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Expected </a:t>
            </a:r>
            <a:r>
              <a:rPr lang="en-US" dirty="0"/>
              <a:t>to bring transformative public health </a:t>
            </a:r>
            <a:r>
              <a:rPr lang="en-US" dirty="0" smtClean="0"/>
              <a:t>applications</a:t>
            </a:r>
            <a:endParaRPr lang="en-US" dirty="0"/>
          </a:p>
          <a:p>
            <a:r>
              <a:rPr lang="en-US" dirty="0"/>
              <a:t>Need for appropriate evaluation strategy, standards, established criteria, novel scientifically agreed-upon approaches for analytical </a:t>
            </a:r>
            <a:r>
              <a:rPr lang="en-US" dirty="0" smtClean="0"/>
              <a:t>evaluation</a:t>
            </a:r>
          </a:p>
          <a:p>
            <a:r>
              <a:rPr lang="en-US" dirty="0" smtClean="0"/>
              <a:t>Meeting </a:t>
            </a:r>
            <a:r>
              <a:rPr lang="en-US" dirty="0"/>
              <a:t>participants pointed that evaluation strategy will need to differ, depending on the clinical </a:t>
            </a:r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66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Targets</a:t>
            </a:r>
          </a:p>
          <a:p>
            <a:pPr lvl="1"/>
            <a:r>
              <a:rPr lang="en-US" dirty="0" smtClean="0"/>
              <a:t>gene panels</a:t>
            </a:r>
          </a:p>
          <a:p>
            <a:pPr lvl="1"/>
            <a:r>
              <a:rPr lang="en-US" dirty="0" err="1" smtClean="0"/>
              <a:t>exomes</a:t>
            </a:r>
            <a:r>
              <a:rPr lang="en-US" dirty="0" smtClean="0"/>
              <a:t> sequencing</a:t>
            </a:r>
          </a:p>
          <a:p>
            <a:pPr lvl="1"/>
            <a:r>
              <a:rPr lang="en-US" dirty="0" smtClean="0"/>
              <a:t>whole genomes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Applications</a:t>
            </a:r>
            <a:endParaRPr lang="en-US" dirty="0"/>
          </a:p>
          <a:p>
            <a:pPr lvl="1"/>
            <a:r>
              <a:rPr lang="en-US" dirty="0"/>
              <a:t>Hereditary disease </a:t>
            </a:r>
          </a:p>
          <a:p>
            <a:pPr lvl="1"/>
            <a:r>
              <a:rPr lang="en-US" dirty="0"/>
              <a:t>Cancer</a:t>
            </a:r>
          </a:p>
          <a:p>
            <a:pPr lvl="1"/>
            <a:r>
              <a:rPr lang="en-US" dirty="0"/>
              <a:t>Pathogen sequencing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0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 approve </a:t>
            </a:r>
            <a:r>
              <a:rPr lang="en-US" dirty="0"/>
              <a:t>applications from instrument and assay </a:t>
            </a:r>
            <a:r>
              <a:rPr lang="en-US" dirty="0" smtClean="0"/>
              <a:t>manufacturers</a:t>
            </a:r>
            <a:endParaRPr lang="en-US" dirty="0"/>
          </a:p>
          <a:p>
            <a:pPr lvl="0"/>
            <a:r>
              <a:rPr lang="en-US" dirty="0"/>
              <a:t>Analytical and clinical performance of the platform/assay for a specific clinical use (i.e. Intended Use of the assay).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3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Assay </a:t>
            </a:r>
            <a:r>
              <a:rPr lang="en-US" dirty="0"/>
              <a:t>manufacturers generally need to submit results </a:t>
            </a:r>
            <a:r>
              <a:rPr lang="en-US" dirty="0" smtClean="0"/>
              <a:t>for </a:t>
            </a:r>
            <a:r>
              <a:rPr lang="en-US" dirty="0"/>
              <a:t>FDA </a:t>
            </a:r>
            <a:r>
              <a:rPr lang="en-US" dirty="0" smtClean="0"/>
              <a:t>review</a:t>
            </a:r>
            <a:endParaRPr lang="en-US" dirty="0"/>
          </a:p>
          <a:p>
            <a:r>
              <a:rPr lang="en-US" dirty="0" smtClean="0"/>
              <a:t>Accuracy </a:t>
            </a:r>
            <a:endParaRPr lang="en-US" dirty="0"/>
          </a:p>
          <a:p>
            <a:pPr lvl="0"/>
            <a:r>
              <a:rPr lang="en-US" dirty="0"/>
              <a:t>Precision (repeatability, reproducibility)</a:t>
            </a:r>
          </a:p>
          <a:p>
            <a:pPr lvl="0"/>
            <a:r>
              <a:rPr lang="en-US" dirty="0"/>
              <a:t>Sample type / matrix </a:t>
            </a:r>
          </a:p>
          <a:p>
            <a:pPr lvl="0"/>
            <a:r>
              <a:rPr lang="en-US" dirty="0"/>
              <a:t>Sample preparation / conditions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pre-analytical</a:t>
            </a:r>
          </a:p>
          <a:p>
            <a:pPr lvl="0"/>
            <a:r>
              <a:rPr lang="en-US" dirty="0"/>
              <a:t>Performance around the cut-off </a:t>
            </a:r>
          </a:p>
          <a:p>
            <a:pPr lvl="0"/>
            <a:r>
              <a:rPr lang="en-US" dirty="0"/>
              <a:t>Sensitivity / limit of detection</a:t>
            </a:r>
          </a:p>
          <a:p>
            <a:pPr lvl="0"/>
            <a:r>
              <a:rPr lang="en-US" dirty="0"/>
              <a:t>Specificity (interference, cross-reactivity)</a:t>
            </a:r>
          </a:p>
          <a:p>
            <a:pPr lvl="0"/>
            <a:r>
              <a:rPr lang="en-US" dirty="0"/>
              <a:t>Stability</a:t>
            </a:r>
          </a:p>
          <a:p>
            <a:pPr lvl="0"/>
            <a:r>
              <a:rPr lang="en-US" dirty="0"/>
              <a:t>Potential for carryover, cross-</a:t>
            </a:r>
            <a:r>
              <a:rPr lang="en-US" dirty="0" smtClean="0"/>
              <a:t>hybridization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4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/>
              <a:t>linical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Evaluations </a:t>
            </a:r>
            <a:r>
              <a:rPr lang="en-US" dirty="0"/>
              <a:t>include clinical sensitivity, clinical specificity, etc.  </a:t>
            </a:r>
          </a:p>
          <a:p>
            <a:pPr lvl="0"/>
            <a:r>
              <a:rPr lang="en-US" dirty="0"/>
              <a:t>Numerous challenges for NGS technologies - e.g., clinical significance of unknown variants.  </a:t>
            </a:r>
          </a:p>
          <a:p>
            <a:pPr lvl="0"/>
            <a:r>
              <a:rPr lang="en-US" dirty="0"/>
              <a:t>Clinical validation related questions are important </a:t>
            </a:r>
          </a:p>
          <a:p>
            <a:pPr lvl="0"/>
            <a:r>
              <a:rPr lang="en-US" dirty="0"/>
              <a:t>To streamline discussion, focus of 6/23 meeting was on analytical performance, specifically on accuracy.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04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Points to keep in </a:t>
            </a:r>
            <a:r>
              <a:rPr lang="en-US" dirty="0" smtClean="0"/>
              <a:t>mind</a:t>
            </a:r>
            <a:endParaRPr lang="en-US" dirty="0"/>
          </a:p>
          <a:p>
            <a:pPr lvl="0"/>
            <a:r>
              <a:rPr lang="en-US" dirty="0"/>
              <a:t>This was just first FDA-organized meeting on this topic, and is centered on the technical aspects of WGS/NGS</a:t>
            </a:r>
          </a:p>
          <a:p>
            <a:pPr lvl="0"/>
            <a:r>
              <a:rPr lang="en-US" dirty="0"/>
              <a:t>At this point, it is unclear how to regulate NGS</a:t>
            </a:r>
          </a:p>
          <a:p>
            <a:pPr lvl="0"/>
            <a:r>
              <a:rPr lang="en-US" dirty="0"/>
              <a:t>The questions focused on how sequencing platforms can be analytically evaluated for clinical use as a platform (not necessarily by specific claims)</a:t>
            </a:r>
          </a:p>
          <a:p>
            <a:pPr lvl="0"/>
            <a:r>
              <a:rPr lang="en-US" dirty="0"/>
              <a:t>Not covering clinical validation, clinical significance of findings, incidental findings, </a:t>
            </a:r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22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Approaches </a:t>
            </a:r>
            <a:r>
              <a:rPr lang="en-US" dirty="0"/>
              <a:t>to technical performance evaluation of a specific platform</a:t>
            </a:r>
          </a:p>
          <a:p>
            <a:pPr lvl="0"/>
            <a:r>
              <a:rPr lang="en-US" dirty="0"/>
              <a:t>Understanding technical and bioinformatics issues and opportunities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862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NIST Perspective on standards for genome measurement assurance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based on June 14, 2011 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23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Elevate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Discussion topics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should be evaluation criteria; should there be pre-set bar for specific applications?</a:t>
            </a:r>
          </a:p>
          <a:p>
            <a:pPr lvl="0"/>
            <a:r>
              <a:rPr lang="en-US" dirty="0"/>
              <a:t>Possible methods to compare to?</a:t>
            </a:r>
          </a:p>
          <a:p>
            <a:pPr lvl="0"/>
            <a:r>
              <a:rPr lang="en-US" dirty="0"/>
              <a:t>Specific genomic regions to evaluate as a representative of the whole genome?</a:t>
            </a:r>
          </a:p>
          <a:p>
            <a:pPr lvl="0"/>
            <a:r>
              <a:rPr lang="en-US" dirty="0"/>
              <a:t>What can be used as validation samples?</a:t>
            </a:r>
          </a:p>
          <a:p>
            <a:pPr lvl="0"/>
            <a:r>
              <a:rPr lang="en-US" dirty="0"/>
              <a:t>Pre-analytical issues?</a:t>
            </a:r>
          </a:p>
          <a:p>
            <a:pPr marL="0" indent="0">
              <a:buNone/>
            </a:pPr>
            <a:r>
              <a:rPr lang="en-US" dirty="0"/>
              <a:t>Bioinformatics questions were related to two general topics:</a:t>
            </a:r>
          </a:p>
          <a:p>
            <a:pPr lvl="0"/>
            <a:r>
              <a:rPr lang="en-US" dirty="0"/>
              <a:t>Data analysis and bioinformatics pipeline</a:t>
            </a:r>
          </a:p>
          <a:p>
            <a:pPr lvl="0"/>
            <a:r>
              <a:rPr lang="en-US" dirty="0"/>
              <a:t>Data format and storage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10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Overview of Genomic Sequencing Technologies and Applications</a:t>
            </a:r>
          </a:p>
          <a:p>
            <a:pPr lvl="0"/>
            <a:r>
              <a:rPr lang="en-US" dirty="0"/>
              <a:t>A Stakeholder’s Proposal for the Analytical Validation of Whole Genome Sequencing </a:t>
            </a:r>
          </a:p>
          <a:p>
            <a:pPr lvl="0"/>
            <a:r>
              <a:rPr lang="en-US" dirty="0"/>
              <a:t>Panel Discussion: Technical Performance of a Platform</a:t>
            </a:r>
          </a:p>
          <a:p>
            <a:pPr lvl="0"/>
            <a:r>
              <a:rPr lang="en-US" dirty="0"/>
              <a:t>Public </a:t>
            </a:r>
            <a:r>
              <a:rPr lang="en-US" dirty="0" smtClean="0"/>
              <a:t>Comments</a:t>
            </a:r>
            <a:endParaRPr lang="en-US" dirty="0"/>
          </a:p>
          <a:p>
            <a:pPr lvl="0"/>
            <a:r>
              <a:rPr lang="en-US" dirty="0"/>
              <a:t>Bioinformatics Tools for Genomic Sequencing</a:t>
            </a:r>
          </a:p>
          <a:p>
            <a:pPr lvl="0"/>
            <a:r>
              <a:rPr lang="en-US" dirty="0"/>
              <a:t>Panel Discussion: </a:t>
            </a:r>
            <a:r>
              <a:rPr lang="en-US" dirty="0" smtClean="0"/>
              <a:t>Bioinformatics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37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Salient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Analytical </a:t>
            </a:r>
            <a:r>
              <a:rPr lang="en-US" dirty="0"/>
              <a:t>performance requirements are heavily </a:t>
            </a:r>
            <a:r>
              <a:rPr lang="en-US" dirty="0" err="1"/>
              <a:t>dependant</a:t>
            </a:r>
            <a:r>
              <a:rPr lang="en-US" dirty="0"/>
              <a:t> on clinical application (e.g., different for cancer from hereditary disease)</a:t>
            </a:r>
          </a:p>
          <a:p>
            <a:r>
              <a:rPr lang="en-US" dirty="0" smtClean="0"/>
              <a:t>Need </a:t>
            </a:r>
            <a:r>
              <a:rPr lang="en-US" dirty="0"/>
              <a:t>to </a:t>
            </a:r>
            <a:r>
              <a:rPr lang="en-US" dirty="0" smtClean="0"/>
              <a:t>develop</a:t>
            </a:r>
            <a:endParaRPr lang="en-US" dirty="0"/>
          </a:p>
          <a:p>
            <a:pPr lvl="1"/>
            <a:r>
              <a:rPr lang="en-US" dirty="0"/>
              <a:t>Appropriate reference materials and metrics for validation of SNPs, insertions, deletions, copy number variation, etc.</a:t>
            </a:r>
          </a:p>
          <a:p>
            <a:pPr lvl="1"/>
            <a:r>
              <a:rPr lang="en-US" dirty="0"/>
              <a:t>Flexible approach that accommodates a rapidly evolving field</a:t>
            </a:r>
          </a:p>
          <a:p>
            <a:r>
              <a:rPr lang="en-US" dirty="0" smtClean="0"/>
              <a:t>FDA </a:t>
            </a:r>
            <a:r>
              <a:rPr lang="en-US" dirty="0"/>
              <a:t>may need to implement a regulatory model that deviates from its usual path </a:t>
            </a:r>
          </a:p>
        </p:txBody>
      </p:sp>
    </p:spTree>
    <p:extLst>
      <p:ext uri="{BB962C8B-B14F-4D97-AF65-F5344CB8AC3E}">
        <p14:creationId xmlns:p14="http://schemas.microsoft.com/office/powerpoint/2010/main" val="170659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White </a:t>
            </a:r>
            <a:r>
              <a:rPr lang="en-US" dirty="0"/>
              <a:t>paper summarizing workshop discussions and outcomes</a:t>
            </a:r>
          </a:p>
          <a:p>
            <a:pPr lvl="0"/>
            <a:r>
              <a:rPr lang="en-US" dirty="0"/>
              <a:t>Collaborations towards understanding appropriate ways to establish, evaluate, and build regulatory model that will fit NGS-based clinical assays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2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81400" y="1981200"/>
            <a:ext cx="2971800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86600" y="4506433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Variant list,</a:t>
            </a:r>
          </a:p>
          <a:p>
            <a:pPr algn="ctr"/>
            <a:r>
              <a:rPr lang="en-US" sz="2400" dirty="0" smtClean="0"/>
              <a:t>Performance metrics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34898" y="2362200"/>
            <a:ext cx="2061102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Sample</a:t>
            </a:r>
          </a:p>
          <a:p>
            <a:pPr algn="ctr"/>
            <a:r>
              <a:rPr lang="en-US" sz="2400" dirty="0" smtClean="0"/>
              <a:t>Preparation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51652" y="3810000"/>
            <a:ext cx="2027594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Sequencing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36749" y="4876801"/>
            <a:ext cx="2057400" cy="457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Bioinformatics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4757048" y="3501598"/>
            <a:ext cx="61680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rot="5400000">
            <a:off x="4762881" y="4574233"/>
            <a:ext cx="60513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4" idx="1"/>
          </p:cNvCxnSpPr>
          <p:nvPr/>
        </p:nvCxnSpPr>
        <p:spPr>
          <a:xfrm>
            <a:off x="6094149" y="5105401"/>
            <a:ext cx="992451" cy="1197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76600" y="2743200"/>
            <a:ext cx="763851" cy="4018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jzook\My Documents\genomics\stick figure famil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37"/>
          <a:stretch/>
        </p:blipFill>
        <p:spPr bwMode="auto">
          <a:xfrm>
            <a:off x="609600" y="1419987"/>
            <a:ext cx="2190750" cy="239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01" y="3906312"/>
            <a:ext cx="2713700" cy="20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52400" y="1066800"/>
            <a:ext cx="3124200" cy="518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1153180"/>
            <a:ext cx="2976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Reference samples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54497"/>
            <a:ext cx="6019800" cy="2193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translation of ultrahigh throughput sequencing to regulated clinical applications</a:t>
            </a:r>
          </a:p>
          <a:p>
            <a:r>
              <a:rPr lang="en-US" dirty="0" smtClean="0"/>
              <a:t>Select and maintain reference samples </a:t>
            </a:r>
          </a:p>
          <a:p>
            <a:pPr lvl="1"/>
            <a:r>
              <a:rPr lang="en-US" dirty="0" smtClean="0"/>
              <a:t>From a single, internationally-recognized source</a:t>
            </a:r>
          </a:p>
          <a:p>
            <a:pPr lvl="1"/>
            <a:r>
              <a:rPr lang="en-US" dirty="0" smtClean="0"/>
              <a:t>Stable</a:t>
            </a:r>
          </a:p>
          <a:p>
            <a:pPr lvl="1"/>
            <a:r>
              <a:rPr lang="en-US" dirty="0" smtClean="0"/>
              <a:t>Homogeneous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 metrics for validation, QC, QA, PT</a:t>
            </a:r>
          </a:p>
          <a:p>
            <a:r>
              <a:rPr lang="en-US" dirty="0" smtClean="0"/>
              <a:t>Determine sources and types of bias/error</a:t>
            </a:r>
          </a:p>
          <a:p>
            <a:r>
              <a:rPr lang="en-US" dirty="0" smtClean="0"/>
              <a:t>“Gold” standard reference genomes</a:t>
            </a:r>
          </a:p>
          <a:p>
            <a:r>
              <a:rPr lang="en-US" dirty="0" smtClean="0"/>
              <a:t>Learn to resolve difficult structural variants</a:t>
            </a:r>
          </a:p>
          <a:p>
            <a:r>
              <a:rPr lang="en-US" dirty="0" smtClean="0"/>
              <a:t>Improve reference genome</a:t>
            </a:r>
          </a:p>
          <a:p>
            <a:r>
              <a:rPr lang="en-US" dirty="0" smtClean="0"/>
              <a:t>Optimize integration of data from multiple platforms</a:t>
            </a:r>
          </a:p>
          <a:p>
            <a:r>
              <a:rPr lang="en-US" dirty="0" smtClean="0"/>
              <a:t>Enable regulated applications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Prospective reference materials (RMs)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genomes</a:t>
            </a:r>
          </a:p>
          <a:p>
            <a:pPr lvl="1"/>
            <a:r>
              <a:rPr lang="en-US" dirty="0" smtClean="0"/>
              <a:t>Most likely cell lines from </a:t>
            </a:r>
            <a:r>
              <a:rPr lang="en-US" dirty="0" err="1" smtClean="0"/>
              <a:t>HapMap</a:t>
            </a:r>
            <a:r>
              <a:rPr lang="en-US" dirty="0" smtClean="0"/>
              <a:t>/1000 Genomes</a:t>
            </a:r>
          </a:p>
          <a:p>
            <a:r>
              <a:rPr lang="en-US" dirty="0" smtClean="0"/>
              <a:t>Artificial external spike-ins with known variants to test specific measurement questions</a:t>
            </a:r>
          </a:p>
          <a:p>
            <a:r>
              <a:rPr lang="en-US" dirty="0" smtClean="0"/>
              <a:t>Reference data on the RMs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a NIST 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NIST imprimatur as an internationally recognized source of “higher order” RMs for regulatory and commercial purposes</a:t>
            </a:r>
          </a:p>
          <a:p>
            <a:pPr lvl="0"/>
            <a:r>
              <a:rPr lang="en-US" dirty="0"/>
              <a:t>NIST commitment to:</a:t>
            </a:r>
          </a:p>
          <a:p>
            <a:pPr lvl="1"/>
            <a:r>
              <a:rPr lang="en-US" dirty="0"/>
              <a:t>Maintain availability of RM</a:t>
            </a:r>
          </a:p>
          <a:p>
            <a:pPr lvl="1"/>
            <a:r>
              <a:rPr lang="en-US" dirty="0"/>
              <a:t>Maintain data on RM – ongoing aggregation of sequence data to increase accuracy and minimize biases</a:t>
            </a:r>
          </a:p>
          <a:p>
            <a:pPr lvl="0"/>
            <a:r>
              <a:rPr lang="en-US" dirty="0"/>
              <a:t>NIST infrastructure to distribute RM</a:t>
            </a:r>
          </a:p>
          <a:p>
            <a:pPr lvl="0"/>
            <a:r>
              <a:rPr lang="en-US" dirty="0"/>
              <a:t>NIST investment in genomic measurement science</a:t>
            </a:r>
          </a:p>
          <a:p>
            <a:pPr lvl="0"/>
            <a:r>
              <a:rPr lang="en-US" dirty="0" smtClean="0"/>
              <a:t>NIST </a:t>
            </a:r>
            <a:r>
              <a:rPr lang="en-US" dirty="0"/>
              <a:t>resources to support development of RMs through the NIST SRM working capital fund (ability to distribute reference materials with cost-recovery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Path to NIST Genomic 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NIST working capital fund acquires large batch of genomic DNA from </a:t>
            </a:r>
            <a:r>
              <a:rPr lang="en-US" dirty="0" err="1"/>
              <a:t>Coriell</a:t>
            </a:r>
            <a:r>
              <a:rPr lang="en-US" dirty="0"/>
              <a:t> (e.g., NA12878)</a:t>
            </a:r>
          </a:p>
          <a:p>
            <a:pPr lvl="0"/>
            <a:r>
              <a:rPr lang="en-US" dirty="0"/>
              <a:t>NIST evaluates homogeneity of DNA from bottle to bottle</a:t>
            </a:r>
          </a:p>
          <a:p>
            <a:pPr lvl="0"/>
            <a:r>
              <a:rPr lang="en-US" dirty="0"/>
              <a:t>NIST evaluates stability of DNA in each bottle over time</a:t>
            </a:r>
          </a:p>
          <a:p>
            <a:pPr lvl="0"/>
            <a:r>
              <a:rPr lang="en-US" dirty="0"/>
              <a:t>Data aggregation from </a:t>
            </a:r>
            <a:r>
              <a:rPr lang="en-US" dirty="0" err="1"/>
              <a:t>interlaboratory</a:t>
            </a:r>
            <a:r>
              <a:rPr lang="en-US" dirty="0"/>
              <a:t> sequencing of RM – ongoing data aggregation as additional sequencing is performed on the RM</a:t>
            </a:r>
          </a:p>
          <a:p>
            <a:pPr lvl="0"/>
            <a:r>
              <a:rPr lang="en-US" dirty="0"/>
              <a:t>Further NIST measurements of the </a:t>
            </a:r>
            <a:r>
              <a:rPr lang="en-US" dirty="0" smtClean="0"/>
              <a:t>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7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NIST has done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Organized workshop with sequencing instrument companies in June 2011 to discuss use cases, material selection, and characterization of a NIST RM</a:t>
            </a:r>
          </a:p>
          <a:p>
            <a:pPr lvl="0"/>
            <a:r>
              <a:rPr lang="en-US" dirty="0"/>
              <a:t>Discussions with </a:t>
            </a:r>
            <a:r>
              <a:rPr lang="en-US" dirty="0" err="1"/>
              <a:t>Coriell</a:t>
            </a:r>
            <a:r>
              <a:rPr lang="en-US" dirty="0"/>
              <a:t> about performing a designed experiment to examine sources of variability in cell line immortalization and passaging</a:t>
            </a:r>
          </a:p>
          <a:p>
            <a:pPr lvl="0"/>
            <a:r>
              <a:rPr lang="en-US" dirty="0"/>
              <a:t>Examining use of ERCC SRM DNA or RNA as a spike-in to measure and compensate for systematic sequencing errors and biases</a:t>
            </a:r>
          </a:p>
          <a:p>
            <a:pPr lvl="0"/>
            <a:r>
              <a:rPr lang="en-US" dirty="0"/>
              <a:t>Coordinating with 1000 Genomes Project to use samples they have already sequenced and may sequence deeply in the future</a:t>
            </a:r>
          </a:p>
          <a:p>
            <a:pPr lvl="0"/>
            <a:r>
              <a:rPr lang="en-US" dirty="0" smtClean="0"/>
              <a:t>Gaining </a:t>
            </a:r>
            <a:r>
              <a:rPr lang="en-US" dirty="0"/>
              <a:t>experience with sequencing methodologies, uncertainty models, and confidence estimates for sequencing</a:t>
            </a:r>
          </a:p>
          <a:p>
            <a:r>
              <a:rPr lang="en-US" b="1" dirty="0"/>
              <a:t>Organizing an open workshop immediately prior to ASHG/ICHG from 1:00-3:30pm on October 11, 2011</a:t>
            </a:r>
          </a:p>
        </p:txBody>
      </p:sp>
    </p:spTree>
    <p:extLst>
      <p:ext uri="{BB962C8B-B14F-4D97-AF65-F5344CB8AC3E}">
        <p14:creationId xmlns:p14="http://schemas.microsoft.com/office/powerpoint/2010/main" val="288300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11561</TotalTime>
  <Words>1045</Words>
  <Application>Microsoft Macintosh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Summary of FDA and NIST efforts toward metrics and standardization </vt:lpstr>
      <vt:lpstr>NIST Perspective on standards for genome measurement assurance  based on June 14, 2011 meeting</vt:lpstr>
      <vt:lpstr>Vision</vt:lpstr>
      <vt:lpstr>Motivation</vt:lpstr>
      <vt:lpstr>Use cases</vt:lpstr>
      <vt:lpstr>Prospective reference materials (RMs)</vt:lpstr>
      <vt:lpstr>Value of a NIST RM</vt:lpstr>
      <vt:lpstr>Possible Path to NIST Genomic RM</vt:lpstr>
      <vt:lpstr>What NIST has done so far</vt:lpstr>
      <vt:lpstr>FDA Public Meeting - Ultra High Throughput Sequencing for Clinical Diagnostic Applications Approaches to Assess Analytical Validity  based on June 23, 2011 meeting</vt:lpstr>
      <vt:lpstr>June 23, 2011</vt:lpstr>
      <vt:lpstr>Goals</vt:lpstr>
      <vt:lpstr>NGS entering clinical diagnostic use</vt:lpstr>
      <vt:lpstr>Use Cases</vt:lpstr>
      <vt:lpstr>FDA Role</vt:lpstr>
      <vt:lpstr>Analytical performance</vt:lpstr>
      <vt:lpstr>Clinical performance</vt:lpstr>
      <vt:lpstr>Meeting context</vt:lpstr>
      <vt:lpstr>Points of discussion</vt:lpstr>
      <vt:lpstr>Elevate Accuracy</vt:lpstr>
      <vt:lpstr>Agenda</vt:lpstr>
      <vt:lpstr>Salient comments</vt:lpstr>
      <vt:lpstr>Next Steps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assurance for genomic variation</dc:title>
  <dc:subject/>
  <dc:creator/>
  <cp:keywords/>
  <dc:description/>
  <cp:lastModifiedBy>Daryl Thomas</cp:lastModifiedBy>
  <cp:revision>32</cp:revision>
  <cp:lastPrinted>2011-06-10T16:53:04Z</cp:lastPrinted>
  <dcterms:created xsi:type="dcterms:W3CDTF">2011-06-02T12:02:16Z</dcterms:created>
  <dcterms:modified xsi:type="dcterms:W3CDTF">2011-09-14T07:19:26Z</dcterms:modified>
  <cp:category/>
</cp:coreProperties>
</file>