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836" r:id="rId2"/>
    <p:sldId id="1037" r:id="rId3"/>
    <p:sldId id="1041" r:id="rId4"/>
    <p:sldId id="983" r:id="rId5"/>
    <p:sldId id="984" r:id="rId6"/>
    <p:sldId id="1040" r:id="rId7"/>
    <p:sldId id="1038" r:id="rId8"/>
    <p:sldId id="1039" r:id="rId9"/>
    <p:sldId id="1021" r:id="rId10"/>
    <p:sldId id="1018" r:id="rId11"/>
    <p:sldId id="1022" r:id="rId12"/>
    <p:sldId id="998" r:id="rId13"/>
    <p:sldId id="999" r:id="rId14"/>
    <p:sldId id="944" r:id="rId15"/>
    <p:sldId id="1035" r:id="rId16"/>
  </p:sldIdLst>
  <p:sldSz cx="9144000" cy="6858000" type="screen4x3"/>
  <p:notesSz cx="70104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é Boudreau" initials="A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FF"/>
    <a:srgbClr val="292929"/>
    <a:srgbClr val="FFFFCC"/>
    <a:srgbClr val="7AC4F2"/>
    <a:srgbClr val="ACB6AB"/>
    <a:srgbClr val="CACEC2"/>
    <a:srgbClr val="5F5F5F"/>
    <a:srgbClr val="808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090" autoAdjust="0"/>
    <p:restoredTop sz="97404" autoAdjust="0"/>
  </p:normalViewPr>
  <p:slideViewPr>
    <p:cSldViewPr>
      <p:cViewPr varScale="1">
        <p:scale>
          <a:sx n="95" d="100"/>
          <a:sy n="95" d="100"/>
        </p:scale>
        <p:origin x="-114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298" y="-96"/>
      </p:cViewPr>
      <p:guideLst>
        <p:guide orient="horz" pos="2928"/>
        <p:guide pos="2208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9-15T15:02:13.545" idx="1">
    <p:pos x="10" y="10"/>
    <p:text>Agree with approach but need to be done timely.
Review should be more rapid than building the first version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9-15T15:05:24.791" idx="2">
    <p:pos x="4806" y="2643"/>
    <p:text>No, at the SB stage</p:text>
  </p:cm>
  <p:cm authorId="0" dt="2011-09-15T15:06:49.016" idx="3">
    <p:pos x="4032" y="3504"/>
    <p:text>No. Laura did her research and we decide what we want our SB to do and be.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47A367E-F720-4A41-8100-18BDE4B298E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6562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D40F3AC-CB73-47FA-8395-D313DBEF8281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78498062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40F3AC-CB73-47FA-8395-D313DBEF8281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120316"/>
            <a:ext cx="8359524" cy="724234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613" y="1175656"/>
            <a:ext cx="8364537" cy="5274357"/>
          </a:xfrm>
        </p:spPr>
        <p:txBody>
          <a:bodyPr/>
          <a:lstStyle>
            <a:lvl1pPr marL="265113" indent="-265113">
              <a:buClr>
                <a:schemeClr val="tx2">
                  <a:lumMod val="75000"/>
                </a:schemeClr>
              </a:buClr>
              <a:defRPr sz="2400"/>
            </a:lvl1pPr>
            <a:lvl2pPr marL="625475" indent="-279400">
              <a:buClr>
                <a:schemeClr val="accent2"/>
              </a:buClr>
              <a:buFont typeface="Wingdings" pitchFamily="2" charset="2"/>
              <a:buChar char="§"/>
              <a:defRPr sz="2000"/>
            </a:lvl2pPr>
            <a:lvl3pPr marL="901700" indent="-227013">
              <a:buClr>
                <a:schemeClr val="accent4">
                  <a:lumMod val="50000"/>
                </a:schemeClr>
              </a:buClr>
              <a:buFont typeface="Courier New" pitchFamily="49" charset="0"/>
              <a:buChar char="o"/>
              <a:defRPr sz="1800"/>
            </a:lvl3pPr>
            <a:lvl4pPr marL="1160463" indent="-241300"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  <a:defRPr sz="1600"/>
            </a:lvl4pPr>
            <a:lvl5pPr marL="1431925" indent="-219075"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29413" y="968375"/>
            <a:ext cx="2090737" cy="548163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5613" y="968375"/>
            <a:ext cx="6121400" cy="54816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968375"/>
            <a:ext cx="7769225" cy="4572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5613" y="1568450"/>
            <a:ext cx="8364537" cy="4881563"/>
          </a:xfrm>
        </p:spPr>
        <p:txBody>
          <a:bodyPr/>
          <a:lstStyle/>
          <a:p>
            <a:pPr lvl="0"/>
            <a:endParaRPr lang="en-CA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CA" dirty="0">
              <a:cs typeface="+mn-cs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199" y="1743303"/>
            <a:ext cx="7355251" cy="2102983"/>
          </a:xfrm>
        </p:spPr>
        <p:txBody>
          <a:bodyPr/>
          <a:lstStyle>
            <a:lvl1pPr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1"/>
          </p:nvPr>
        </p:nvSpPr>
        <p:spPr>
          <a:xfrm>
            <a:off x="479425" y="4281488"/>
            <a:ext cx="5094288" cy="146685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  <a:endParaRPr lang="en-CA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2"/>
          </p:nvPr>
        </p:nvSpPr>
        <p:spPr>
          <a:xfrm>
            <a:off x="2051650" y="6470041"/>
            <a:ext cx="5040806" cy="360363"/>
          </a:xfrm>
        </p:spPr>
        <p:txBody>
          <a:bodyPr anchor="ctr"/>
          <a:lstStyle>
            <a:lvl1pPr algn="ctr">
              <a:buNone/>
              <a:defRPr sz="1200">
                <a:solidFill>
                  <a:srgbClr val="FFFFCC"/>
                </a:solidFill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120316"/>
            <a:ext cx="8359524" cy="724234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613" y="1175656"/>
            <a:ext cx="8364537" cy="5274357"/>
          </a:xfrm>
        </p:spPr>
        <p:txBody>
          <a:bodyPr/>
          <a:lstStyle>
            <a:lvl1pPr marL="265113" indent="-265113">
              <a:buClr>
                <a:schemeClr val="tx2">
                  <a:lumMod val="75000"/>
                </a:schemeClr>
              </a:buClr>
              <a:defRPr sz="2400"/>
            </a:lvl1pPr>
            <a:lvl2pPr marL="625475" indent="-279400">
              <a:buClr>
                <a:schemeClr val="accent2"/>
              </a:buClr>
              <a:buFont typeface="Wingdings" pitchFamily="2" charset="2"/>
              <a:buChar char="§"/>
              <a:defRPr sz="2000"/>
            </a:lvl2pPr>
            <a:lvl3pPr marL="901700" indent="-227013">
              <a:buClr>
                <a:schemeClr val="accent4">
                  <a:lumMod val="50000"/>
                </a:schemeClr>
              </a:buClr>
              <a:buFont typeface="Courier New" pitchFamily="49" charset="0"/>
              <a:buChar char="o"/>
              <a:defRPr sz="1800"/>
            </a:lvl3pPr>
            <a:lvl4pPr marL="1160463" indent="-24130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 sz="1600"/>
            </a:lvl4pPr>
            <a:lvl5pPr marL="1431925" indent="-219075"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480" y="3507125"/>
            <a:ext cx="7772400" cy="1146045"/>
          </a:xfrm>
        </p:spPr>
        <p:txBody>
          <a:bodyPr anchor="b"/>
          <a:lstStyle>
            <a:lvl1pPr algn="l">
              <a:defRPr sz="2800" b="1" cap="all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7480" y="4725180"/>
            <a:ext cx="7772400" cy="1500187"/>
          </a:xfrm>
        </p:spPr>
        <p:txBody>
          <a:bodyPr/>
          <a:lstStyle>
            <a:lvl1pPr marL="179388" indent="-179388">
              <a:buClr>
                <a:schemeClr val="accent2"/>
              </a:buClr>
              <a:buFont typeface="Arial" pitchFamily="34" charset="0"/>
              <a:buChar char="•"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5613" y="1190172"/>
            <a:ext cx="4105275" cy="525984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3288" y="1190172"/>
            <a:ext cx="4106862" cy="525984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440" y="260560"/>
            <a:ext cx="8229600" cy="581705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40710"/>
            <a:ext cx="4040188" cy="834165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7854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340710"/>
            <a:ext cx="4041775" cy="834165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7854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446088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6222" y="116540"/>
            <a:ext cx="7769225" cy="745240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120316"/>
            <a:ext cx="8359524" cy="724234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613" y="1175656"/>
            <a:ext cx="8364537" cy="5274357"/>
          </a:xfrm>
        </p:spPr>
        <p:txBody>
          <a:bodyPr/>
          <a:lstStyle>
            <a:lvl1pPr marL="265113" indent="-265113">
              <a:buClr>
                <a:schemeClr val="tx2">
                  <a:lumMod val="75000"/>
                </a:schemeClr>
              </a:buClr>
              <a:defRPr sz="2400"/>
            </a:lvl1pPr>
            <a:lvl2pPr marL="625475" indent="-279400">
              <a:buClr>
                <a:schemeClr val="accent2"/>
              </a:buClr>
              <a:buFont typeface="Wingdings" pitchFamily="2" charset="2"/>
              <a:buChar char="§"/>
              <a:defRPr sz="2000"/>
            </a:lvl2pPr>
            <a:lvl3pPr marL="901700" indent="-227013">
              <a:buClr>
                <a:schemeClr val="accent4">
                  <a:lumMod val="50000"/>
                </a:schemeClr>
              </a:buClr>
              <a:buFont typeface="Courier New" pitchFamily="49" charset="0"/>
              <a:buChar char="o"/>
              <a:defRPr sz="1800"/>
            </a:lvl3pPr>
            <a:lvl4pPr marL="1160463" indent="-24130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 sz="1600"/>
            </a:lvl4pPr>
            <a:lvl5pPr marL="1431925" indent="-219075"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387350"/>
            <a:ext cx="776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089025"/>
            <a:ext cx="8364537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 smtClean="0"/>
          </a:p>
        </p:txBody>
      </p:sp>
      <p:sp>
        <p:nvSpPr>
          <p:cNvPr id="1044" name="Text Box 20"/>
          <p:cNvSpPr txBox="1">
            <a:spLocks noChangeArrowheads="1"/>
          </p:cNvSpPr>
          <p:nvPr userDrawn="1"/>
        </p:nvSpPr>
        <p:spPr bwMode="auto">
          <a:xfrm>
            <a:off x="8067675" y="6572250"/>
            <a:ext cx="99853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en-US" sz="1200" b="0">
                <a:solidFill>
                  <a:srgbClr val="292929"/>
                </a:solidFill>
                <a:cs typeface="+mn-cs"/>
              </a:rPr>
              <a:t>Page </a:t>
            </a:r>
            <a:fld id="{E1E8B5EE-8532-45E6-92F0-DF9886218918}" type="slidenum">
              <a:rPr lang="en-US" sz="1200" b="0">
                <a:solidFill>
                  <a:srgbClr val="292929"/>
                </a:solidFill>
                <a:cs typeface="+mn-cs"/>
              </a:rPr>
              <a:pPr algn="r">
                <a:defRPr/>
              </a:pPr>
              <a:t>‹N°›</a:t>
            </a:fld>
            <a:endParaRPr lang="en-CA" sz="1200">
              <a:solidFill>
                <a:srgbClr val="292929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2" r:id="rId4"/>
    <p:sldLayoutId id="2147483666" r:id="rId5"/>
    <p:sldLayoutId id="2147483667" r:id="rId6"/>
    <p:sldLayoutId id="2147483668" r:id="rId7"/>
    <p:sldLayoutId id="2147483669" r:id="rId8"/>
    <p:sldLayoutId id="2147483661" r:id="rId9"/>
    <p:sldLayoutId id="2147483660" r:id="rId10"/>
    <p:sldLayoutId id="2147483659" r:id="rId11"/>
    <p:sldLayoutId id="2147483658" r:id="rId12"/>
    <p:sldLayoutId id="2147483657" r:id="rId13"/>
    <p:sldLayoutId id="2147483656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92929"/>
          </a:solidFill>
          <a:latin typeface="+mn-lt"/>
          <a:ea typeface="+mn-ea"/>
          <a:cs typeface="+mn-cs"/>
        </a:defRPr>
      </a:lvl1pPr>
      <a:lvl2pPr marL="623888" indent="-27781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92929"/>
          </a:solidFill>
          <a:latin typeface="+mn-lt"/>
        </a:defRPr>
      </a:lvl2pPr>
      <a:lvl3pPr marL="965200" indent="-227013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−"/>
        <a:defRPr>
          <a:solidFill>
            <a:srgbClr val="292929"/>
          </a:solidFill>
          <a:latin typeface="+mn-lt"/>
        </a:defRPr>
      </a:lvl3pPr>
      <a:lvl4pPr marL="1320800" indent="-2413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292929"/>
          </a:solidFill>
          <a:latin typeface="+mn-lt"/>
        </a:defRPr>
      </a:lvl4pPr>
      <a:lvl5pPr marL="1712913" indent="-219075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1600">
          <a:solidFill>
            <a:srgbClr val="292929"/>
          </a:solidFill>
          <a:latin typeface="+mn-lt"/>
        </a:defRPr>
      </a:lvl5pPr>
      <a:lvl6pPr marL="21701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6pPr>
      <a:lvl7pPr marL="26273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7pPr>
      <a:lvl8pPr marL="30845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8pPr>
      <a:lvl9pPr marL="35417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iki.hl7.org/index.php?title=Care_Plan_Initiative_project_2011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ctrTitle"/>
          </p:nvPr>
        </p:nvSpPr>
        <p:spPr>
          <a:xfrm>
            <a:off x="755650" y="2708275"/>
            <a:ext cx="7488860" cy="1152525"/>
          </a:xfrm>
        </p:spPr>
        <p:txBody>
          <a:bodyPr/>
          <a:lstStyle/>
          <a:p>
            <a:r>
              <a:rPr lang="en-CA" sz="2800" dirty="0" smtClean="0"/>
              <a:t>Care Plan (CP) Team Meeting </a:t>
            </a:r>
            <a:br>
              <a:rPr lang="en-CA" sz="2800" dirty="0" smtClean="0"/>
            </a:br>
            <a:r>
              <a:rPr lang="en-CA" sz="2000" dirty="0" smtClean="0"/>
              <a:t>60 minutes</a:t>
            </a:r>
            <a:endParaRPr lang="en-CA" sz="2800" dirty="0" smtClean="0"/>
          </a:p>
        </p:txBody>
      </p:sp>
      <p:sp>
        <p:nvSpPr>
          <p:cNvPr id="9219" name="Espace réservé du contenu 2"/>
          <p:cNvSpPr>
            <a:spLocks noGrp="1"/>
          </p:cNvSpPr>
          <p:nvPr>
            <p:ph sz="quarter" idx="11"/>
          </p:nvPr>
        </p:nvSpPr>
        <p:spPr>
          <a:xfrm>
            <a:off x="766763" y="4365130"/>
            <a:ext cx="7693025" cy="2016620"/>
          </a:xfrm>
        </p:spPr>
        <p:txBody>
          <a:bodyPr/>
          <a:lstStyle/>
          <a:p>
            <a:pPr>
              <a:defRPr/>
            </a:pPr>
            <a:r>
              <a:rPr lang="en-CA" sz="1600" dirty="0" smtClean="0"/>
              <a:t>André Boudreau </a:t>
            </a:r>
            <a:r>
              <a:rPr lang="en-CA" sz="1050" dirty="0" smtClean="0"/>
              <a:t>(a.boudreau@boroan.ca)</a:t>
            </a:r>
            <a:endParaRPr lang="en-CA" sz="1600" dirty="0" smtClean="0"/>
          </a:p>
          <a:p>
            <a:pPr>
              <a:defRPr/>
            </a:pPr>
            <a:r>
              <a:rPr lang="en-CA" sz="1600" dirty="0" smtClean="0"/>
              <a:t>Laura Heermann Langford </a:t>
            </a:r>
            <a:r>
              <a:rPr lang="en-CA" sz="1050" dirty="0" smtClean="0"/>
              <a:t>(Laura.Heermann@imail.org)</a:t>
            </a:r>
            <a:endParaRPr lang="en-CA" sz="1600" dirty="0" smtClean="0"/>
          </a:p>
          <a:p>
            <a:pPr>
              <a:defRPr/>
            </a:pPr>
            <a:r>
              <a:rPr lang="en-CA" sz="1600" dirty="0" smtClean="0"/>
              <a:t>Stephen Chu </a:t>
            </a:r>
            <a:r>
              <a:rPr lang="en-CA" sz="1100" dirty="0" smtClean="0"/>
              <a:t>(stephen.chu@nehta.gov.au)</a:t>
            </a:r>
          </a:p>
          <a:p>
            <a:pPr>
              <a:defRPr/>
            </a:pPr>
            <a:endParaRPr lang="en-CA" sz="1100" dirty="0" smtClean="0"/>
          </a:p>
          <a:p>
            <a:pPr>
              <a:defRPr/>
            </a:pPr>
            <a:r>
              <a:rPr lang="en-CA" sz="1600" dirty="0" smtClean="0"/>
              <a:t>2011-09-28</a:t>
            </a:r>
          </a:p>
          <a:p>
            <a:pPr>
              <a:defRPr/>
            </a:pPr>
            <a:r>
              <a:rPr lang="en-CA" sz="1400" b="1" dirty="0" smtClean="0"/>
              <a:t>Care Plan wiki:</a:t>
            </a:r>
            <a:r>
              <a:rPr lang="en-CA" sz="1400" dirty="0" smtClean="0"/>
              <a:t> </a:t>
            </a:r>
            <a:r>
              <a:rPr lang="en-CA" sz="1100" dirty="0" smtClean="0">
                <a:hlinkClick r:id="rId2"/>
              </a:rPr>
              <a:t>http://wiki.hl7.org/index.php?title=Care_Plan_Initiative_project_2011</a:t>
            </a:r>
            <a:endParaRPr lang="en-CA" sz="1100" dirty="0" smtClean="0"/>
          </a:p>
        </p:txBody>
      </p:sp>
      <p:sp>
        <p:nvSpPr>
          <p:cNvPr id="18435" name="Espace réservé du contenu 3"/>
          <p:cNvSpPr>
            <a:spLocks noGrp="1"/>
          </p:cNvSpPr>
          <p:nvPr>
            <p:ph sz="quarter" idx="12"/>
          </p:nvPr>
        </p:nvSpPr>
        <p:spPr>
          <a:xfrm>
            <a:off x="2051050" y="6470650"/>
            <a:ext cx="5041900" cy="360363"/>
          </a:xfrm>
        </p:spPr>
        <p:txBody>
          <a:bodyPr/>
          <a:lstStyle/>
          <a:p>
            <a:r>
              <a:rPr lang="en-CA" smtClean="0"/>
              <a:t>HL7 Patient Care Work Group</a:t>
            </a:r>
          </a:p>
        </p:txBody>
      </p:sp>
      <p:pic>
        <p:nvPicPr>
          <p:cNvPr id="18436" name="Image 4" descr="HL7_International_Logo_sma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458788"/>
            <a:ext cx="6477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653640" y="1364551"/>
            <a:ext cx="268099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 smtClean="0">
                <a:solidFill>
                  <a:schemeClr val="tx1"/>
                </a:solidFill>
              </a:rPr>
              <a:t>To </a:t>
            </a:r>
            <a:r>
              <a:rPr lang="fr-CA" sz="1200" dirty="0" err="1" smtClean="0">
                <a:solidFill>
                  <a:schemeClr val="tx1"/>
                </a:solidFill>
              </a:rPr>
              <a:t>join</a:t>
            </a:r>
            <a:r>
              <a:rPr lang="fr-CA" sz="1200" dirty="0" smtClean="0">
                <a:solidFill>
                  <a:schemeClr val="tx1"/>
                </a:solidFill>
              </a:rPr>
              <a:t> the meeting:</a:t>
            </a:r>
          </a:p>
          <a:p>
            <a:endParaRPr lang="fr-CA" sz="1200" dirty="0" smtClean="0">
              <a:solidFill>
                <a:schemeClr val="tx1"/>
              </a:solidFill>
            </a:endParaRPr>
          </a:p>
          <a:p>
            <a:r>
              <a:rPr lang="fr-CA" sz="1200" dirty="0" smtClean="0">
                <a:solidFill>
                  <a:schemeClr val="tx1"/>
                </a:solidFill>
              </a:rPr>
              <a:t>Phone </a:t>
            </a:r>
            <a:r>
              <a:rPr lang="fr-CA" sz="1200" dirty="0" err="1" smtClean="0">
                <a:solidFill>
                  <a:schemeClr val="tx1"/>
                </a:solidFill>
              </a:rPr>
              <a:t>Number</a:t>
            </a:r>
            <a:r>
              <a:rPr lang="fr-CA" sz="1200" dirty="0" smtClean="0">
                <a:solidFill>
                  <a:schemeClr val="tx1"/>
                </a:solidFill>
              </a:rPr>
              <a:t>: +1 770-657-9270</a:t>
            </a:r>
            <a:br>
              <a:rPr lang="fr-CA" sz="1200" dirty="0" smtClean="0">
                <a:solidFill>
                  <a:schemeClr val="tx1"/>
                </a:solidFill>
              </a:rPr>
            </a:br>
            <a:r>
              <a:rPr lang="fr-CA" sz="1200" dirty="0" smtClean="0">
                <a:solidFill>
                  <a:schemeClr val="tx1"/>
                </a:solidFill>
              </a:rPr>
              <a:t>Participant </a:t>
            </a:r>
            <a:r>
              <a:rPr lang="fr-CA" sz="1200" dirty="0" err="1" smtClean="0">
                <a:solidFill>
                  <a:schemeClr val="tx1"/>
                </a:solidFill>
              </a:rPr>
              <a:t>Passcode</a:t>
            </a:r>
            <a:r>
              <a:rPr lang="fr-CA" sz="1200" dirty="0" smtClean="0">
                <a:solidFill>
                  <a:schemeClr val="tx1"/>
                </a:solidFill>
              </a:rPr>
              <a:t>: 943377 </a:t>
            </a:r>
          </a:p>
          <a:p>
            <a:r>
              <a:rPr lang="fr-CA" sz="1200" dirty="0" err="1" smtClean="0">
                <a:solidFill>
                  <a:schemeClr val="tx1"/>
                </a:solidFill>
              </a:rPr>
              <a:t>WebEx</a:t>
            </a:r>
            <a:r>
              <a:rPr lang="fr-CA" sz="1200" dirty="0" smtClean="0">
                <a:solidFill>
                  <a:schemeClr val="tx1"/>
                </a:solidFill>
              </a:rPr>
              <a:t> </a:t>
            </a:r>
            <a:r>
              <a:rPr lang="fr-CA" sz="1200" dirty="0" err="1" smtClean="0">
                <a:solidFill>
                  <a:schemeClr val="tx1"/>
                </a:solidFill>
              </a:rPr>
              <a:t>link</a:t>
            </a:r>
            <a:r>
              <a:rPr lang="fr-CA" sz="1200" dirty="0" smtClean="0">
                <a:solidFill>
                  <a:schemeClr val="tx1"/>
                </a:solidFill>
              </a:rPr>
              <a:t> for Sept to </a:t>
            </a:r>
            <a:r>
              <a:rPr lang="fr-CA" sz="1200" dirty="0" err="1" smtClean="0">
                <a:solidFill>
                  <a:schemeClr val="tx1"/>
                </a:solidFill>
              </a:rPr>
              <a:t>december</a:t>
            </a:r>
            <a:r>
              <a:rPr lang="fr-CA" sz="1200" dirty="0" smtClean="0">
                <a:solidFill>
                  <a:schemeClr val="tx1"/>
                </a:solidFill>
              </a:rPr>
              <a:t>: </a:t>
            </a:r>
            <a:endParaRPr lang="fr-CA" dirty="0" smtClean="0"/>
          </a:p>
          <a:p>
            <a:endParaRPr lang="fr-CA" sz="1200" dirty="0" smtClean="0">
              <a:solidFill>
                <a:schemeClr val="tx1"/>
              </a:solidFill>
            </a:endParaRPr>
          </a:p>
          <a:p>
            <a:endParaRPr lang="en-CA" sz="1200" b="0" i="1" u="sng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Perinatology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Deferred to the next meeting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Content will be adjusted based on today’s discussion on the Home Care SB.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Storyboard validation</a:t>
            </a:r>
            <a:endParaRPr lang="en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These slides are from the WGM meeting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Storyboard (SB) Validation &amp; Approval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Clarify the guidelines and quality criteria for the Care Plan Storyboard – see next slide</a:t>
            </a:r>
          </a:p>
          <a:p>
            <a:r>
              <a:rPr lang="en-US" sz="1800" dirty="0" smtClean="0"/>
              <a:t>Assign a Care Plan ‘owner’ for each SB</a:t>
            </a:r>
          </a:p>
          <a:p>
            <a:r>
              <a:rPr lang="en-US" sz="1800" dirty="0" smtClean="0"/>
              <a:t>For each SB, identify a validation group (3 to 5) of SMEs that include</a:t>
            </a:r>
          </a:p>
          <a:p>
            <a:pPr lvl="1"/>
            <a:r>
              <a:rPr lang="en-US" sz="1600" dirty="0" smtClean="0"/>
              <a:t>At least one physician, one nurse, and one other type of clinician that is described in the SB</a:t>
            </a:r>
          </a:p>
          <a:p>
            <a:pPr lvl="1"/>
            <a:r>
              <a:rPr lang="en-US" sz="1600" dirty="0" smtClean="0"/>
              <a:t>Representation from at least 2 countries 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Where possible and relevant, include a care coordinator/manager</a:t>
            </a:r>
          </a:p>
          <a:p>
            <a:r>
              <a:rPr lang="en-US" sz="1800" dirty="0" smtClean="0"/>
              <a:t>Recruit SMEs and obtain agreement to participate</a:t>
            </a:r>
          </a:p>
          <a:p>
            <a:r>
              <a:rPr lang="en-US" sz="1800" dirty="0" smtClean="0"/>
              <a:t>Communicate the criteria and the specific SB to the appropriate group of SMEs</a:t>
            </a:r>
          </a:p>
          <a:p>
            <a:r>
              <a:rPr lang="en-US" sz="1800" dirty="0" smtClean="0"/>
              <a:t>Obtain individual feedback from the SMEs</a:t>
            </a:r>
          </a:p>
          <a:p>
            <a:r>
              <a:rPr lang="en-US" sz="1800" dirty="0" smtClean="0"/>
              <a:t>Consolidate feedback from individual SMEs and update the SB</a:t>
            </a:r>
          </a:p>
          <a:p>
            <a:r>
              <a:rPr lang="en-US" sz="1800" dirty="0" smtClean="0"/>
              <a:t>Review the updated SB with the SMEs at a regular meeting</a:t>
            </a:r>
          </a:p>
          <a:p>
            <a:r>
              <a:rPr lang="en-US" sz="1800" dirty="0" smtClean="0"/>
              <a:t>Finalize and ‘publish’ the SB</a:t>
            </a:r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Care Plan Storyboard Guidelines and Quality Criteria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Focused on one typical story, not on exceptions</a:t>
            </a:r>
          </a:p>
          <a:p>
            <a:r>
              <a:rPr lang="en-US" sz="1800" dirty="0" smtClean="0"/>
              <a:t>Is written in common clinical term, not in technical or IT terms</a:t>
            </a:r>
          </a:p>
          <a:p>
            <a:r>
              <a:rPr lang="en-US" sz="1800" dirty="0" smtClean="0"/>
              <a:t>Focused on the exchange of information about care plan</a:t>
            </a:r>
          </a:p>
          <a:p>
            <a:pPr lvl="1"/>
            <a:r>
              <a:rPr lang="en-US" sz="1600" dirty="0" smtClean="0"/>
              <a:t>Distinguish clearly Care Plan information from medical record / EHR data and other non care plan specific data (e.g. patient profile, referral request)</a:t>
            </a:r>
          </a:p>
          <a:p>
            <a:r>
              <a:rPr lang="en-US" sz="1800" dirty="0" smtClean="0"/>
              <a:t>Identifies what should be a best practice in the exchange of clinical information</a:t>
            </a:r>
          </a:p>
          <a:p>
            <a:r>
              <a:rPr lang="en-US" sz="1800" dirty="0" smtClean="0"/>
              <a:t>Is at the conceptual level</a:t>
            </a:r>
          </a:p>
          <a:p>
            <a:pPr lvl="1"/>
            <a:r>
              <a:rPr lang="en-US" sz="1600" dirty="0" smtClean="0"/>
              <a:t>Is architecture, implementation and platform independent</a:t>
            </a:r>
          </a:p>
          <a:p>
            <a:r>
              <a:rPr lang="en-US" sz="1800" dirty="0" smtClean="0"/>
              <a:t>Notes:</a:t>
            </a:r>
          </a:p>
          <a:p>
            <a:pPr lvl="1"/>
            <a:r>
              <a:rPr lang="en-US" sz="1600" dirty="0" smtClean="0"/>
              <a:t>Do we need to make explicit the state transitions at this stage?</a:t>
            </a:r>
          </a:p>
          <a:p>
            <a:pPr lvl="1"/>
            <a:r>
              <a:rPr lang="en-US" sz="1600" dirty="0" smtClean="0"/>
              <a:t>We will need to clarify the criteria for what is being sent in the information exchange, especially for patients with a long history</a:t>
            </a:r>
          </a:p>
          <a:p>
            <a:pPr lvl="1"/>
            <a:r>
              <a:rPr lang="en-US" sz="1600" dirty="0" smtClean="0"/>
              <a:t>We will exclude application services related to care plan information exchange</a:t>
            </a:r>
          </a:p>
          <a:p>
            <a:r>
              <a:rPr lang="en-US" sz="1800" dirty="0" smtClean="0"/>
              <a:t>Who are the HL7 SB SMEs? </a:t>
            </a:r>
            <a:r>
              <a:rPr lang="en-US" sz="1800" dirty="0" err="1" smtClean="0"/>
              <a:t>MnM</a:t>
            </a:r>
            <a:r>
              <a:rPr lang="en-US" sz="1800" dirty="0" smtClean="0"/>
              <a:t>, Lloyd, Graham</a:t>
            </a:r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notes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Issue of Patient Care coordination (lack of)</a:t>
            </a:r>
          </a:p>
          <a:p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Agenda for Sept. 28th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800" dirty="0" smtClean="0"/>
              <a:t>Minutes of August 31st</a:t>
            </a:r>
          </a:p>
          <a:p>
            <a:r>
              <a:rPr lang="en-US" sz="1800" dirty="0" smtClean="0"/>
              <a:t>Feedback from San Diego WGM (Stephen, Laura, others)</a:t>
            </a:r>
          </a:p>
          <a:p>
            <a:pPr lvl="1"/>
            <a:r>
              <a:rPr lang="en-US" sz="1600" dirty="0" smtClean="0"/>
              <a:t>Care plan</a:t>
            </a:r>
          </a:p>
          <a:p>
            <a:pPr lvl="1"/>
            <a:r>
              <a:rPr lang="en-US" sz="1600" dirty="0" smtClean="0"/>
              <a:t>Other meetings</a:t>
            </a:r>
          </a:p>
          <a:p>
            <a:r>
              <a:rPr lang="en-US" sz="1800" dirty="0" smtClean="0"/>
              <a:t>Final review of Perinatology SB (Laura)</a:t>
            </a:r>
          </a:p>
          <a:p>
            <a:r>
              <a:rPr lang="en-US" sz="1800" dirty="0" smtClean="0"/>
              <a:t>Review of Home Care SB (André/Danny)</a:t>
            </a:r>
          </a:p>
          <a:p>
            <a:r>
              <a:rPr lang="en-US" sz="1800" dirty="0" smtClean="0"/>
              <a:t>Clinical validation of storyboards in October (André)</a:t>
            </a:r>
          </a:p>
          <a:p>
            <a:pPr lvl="1"/>
            <a:r>
              <a:rPr lang="en-US" sz="1600" dirty="0" smtClean="0"/>
              <a:t>Perinatology</a:t>
            </a:r>
          </a:p>
          <a:p>
            <a:pPr lvl="1"/>
            <a:r>
              <a:rPr lang="en-US" sz="1600" dirty="0" smtClean="0"/>
              <a:t>Home Care (3 home care nurses in Canada recruited)</a:t>
            </a:r>
          </a:p>
          <a:p>
            <a:r>
              <a:rPr lang="en-US" sz="1800" dirty="0" smtClean="0"/>
              <a:t>Other storyboards</a:t>
            </a:r>
          </a:p>
          <a:p>
            <a:pPr lvl="1"/>
            <a:r>
              <a:rPr lang="en-US" sz="1600" dirty="0" smtClean="0"/>
              <a:t>Chronic care (Stephen)</a:t>
            </a:r>
          </a:p>
          <a:p>
            <a:r>
              <a:rPr lang="en-US" sz="1800" dirty="0" smtClean="0"/>
              <a:t>Roadmap for Oct to Dec. (André)</a:t>
            </a:r>
          </a:p>
          <a:p>
            <a:r>
              <a:rPr lang="en-US" sz="1800" dirty="0" smtClean="0"/>
              <a:t>Decide on future meetings and roles</a:t>
            </a:r>
          </a:p>
          <a:p>
            <a:pPr lvl="1"/>
            <a:r>
              <a:rPr lang="en-US" sz="1600" dirty="0" smtClean="0"/>
              <a:t>Every 2 weeks as in the summer</a:t>
            </a:r>
          </a:p>
          <a:p>
            <a:r>
              <a:rPr lang="en-CA" sz="1800" dirty="0" smtClean="0"/>
              <a:t>If time permits: Storyboard document introduction (Andre)</a:t>
            </a:r>
          </a:p>
          <a:p>
            <a:pPr lvl="1"/>
            <a:r>
              <a:rPr lang="en-CA" sz="1600" dirty="0" smtClean="0"/>
              <a:t>Purpose, scope, guidelines, structure, quality criteria</a:t>
            </a:r>
          </a:p>
          <a:p>
            <a:endParaRPr lang="en-US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Agenda for Oct. 12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Final review of Perinatology SB (Laura)</a:t>
            </a:r>
          </a:p>
          <a:p>
            <a:r>
              <a:rPr lang="en-US" sz="1800" dirty="0" smtClean="0"/>
              <a:t>Review of Home Care SB (André/Danny)</a:t>
            </a:r>
          </a:p>
          <a:p>
            <a:r>
              <a:rPr lang="en-US" sz="1800" dirty="0" smtClean="0"/>
              <a:t>Clinical validation of storyboards in October (André)</a:t>
            </a:r>
          </a:p>
          <a:p>
            <a:pPr lvl="1"/>
            <a:r>
              <a:rPr lang="en-US" sz="1600" dirty="0" smtClean="0"/>
              <a:t>Perinatology</a:t>
            </a:r>
          </a:p>
          <a:p>
            <a:pPr lvl="1"/>
            <a:r>
              <a:rPr lang="en-US" sz="1600" dirty="0" smtClean="0"/>
              <a:t>Home Care (3 home care nurses in Canada recruited)</a:t>
            </a:r>
          </a:p>
          <a:p>
            <a:r>
              <a:rPr lang="en-US" sz="1800" dirty="0" smtClean="0"/>
              <a:t>Other storyboards</a:t>
            </a:r>
          </a:p>
          <a:p>
            <a:pPr lvl="1"/>
            <a:r>
              <a:rPr lang="en-US" sz="1600" dirty="0" smtClean="0"/>
              <a:t>Chronic care (Stephen)</a:t>
            </a:r>
          </a:p>
          <a:p>
            <a:r>
              <a:rPr lang="en-US" sz="1800" dirty="0" smtClean="0"/>
              <a:t>Roadmap for Oct to Dec. (André)</a:t>
            </a:r>
          </a:p>
          <a:p>
            <a:r>
              <a:rPr lang="en-US" sz="1800" dirty="0" smtClean="0"/>
              <a:t>Decide on future meetings and roles</a:t>
            </a:r>
          </a:p>
          <a:p>
            <a:pPr lvl="1"/>
            <a:r>
              <a:rPr lang="en-US" sz="1600" dirty="0" smtClean="0"/>
              <a:t>Every 2 weeks as in the summer</a:t>
            </a:r>
          </a:p>
          <a:p>
            <a:r>
              <a:rPr lang="en-CA" sz="1800" dirty="0" smtClean="0"/>
              <a:t>If time permits: Storyboard document introduction (Andre)</a:t>
            </a:r>
          </a:p>
          <a:p>
            <a:pPr lvl="1"/>
            <a:r>
              <a:rPr lang="en-CA" sz="1600" dirty="0" smtClean="0"/>
              <a:t>Purpose, scope, guidelines, structure, quality criteria</a:t>
            </a:r>
          </a:p>
          <a:p>
            <a:endParaRPr lang="en-US" sz="1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/>
          </p:nvPr>
        </p:nvSpPr>
        <p:spPr>
          <a:xfrm>
            <a:off x="455613" y="120650"/>
            <a:ext cx="8359775" cy="723900"/>
          </a:xfrm>
        </p:spPr>
        <p:txBody>
          <a:bodyPr/>
          <a:lstStyle/>
          <a:p>
            <a:r>
              <a:rPr lang="en-CA" sz="2400" dirty="0" smtClean="0"/>
              <a:t>Participants- </a:t>
            </a:r>
            <a:r>
              <a:rPr lang="en-CA" sz="2400" dirty="0" err="1" smtClean="0"/>
              <a:t>Meetg</a:t>
            </a:r>
            <a:r>
              <a:rPr lang="en-CA" sz="2400" dirty="0" smtClean="0"/>
              <a:t> of 2011-09-28 p1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9290070"/>
              </p:ext>
            </p:extLst>
          </p:nvPr>
        </p:nvGraphicFramePr>
        <p:xfrm>
          <a:off x="250825" y="836613"/>
          <a:ext cx="8713785" cy="5668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785"/>
                <a:gridCol w="2088290"/>
                <a:gridCol w="504070"/>
                <a:gridCol w="432060"/>
                <a:gridCol w="4176580"/>
              </a:tblGrid>
              <a:tr h="216223"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500" b="0" dirty="0" smtClean="0">
                          <a:solidFill>
                            <a:schemeClr val="tx1"/>
                          </a:solidFill>
                        </a:rPr>
                        <a:t>Country</a:t>
                      </a:r>
                      <a:endParaRPr lang="en-CA" sz="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Notes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5957"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André Boudreau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a.boudreau@boroan.ca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Co-Lead- Care Plan initiative/HL7 Patient Care WG. B.Sc.(Physics), MBA. Owner Boroan Inc.  Management </a:t>
                      </a:r>
                      <a:r>
                        <a:rPr lang="en-CA" sz="600" dirty="0" err="1" smtClean="0">
                          <a:solidFill>
                            <a:schemeClr val="tx1"/>
                          </a:solidFill>
                        </a:rPr>
                        <a:t>Consultin</a:t>
                      </a: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Chair,  Individual Care pan Canadian Standards Collaborative Working Group (SCWG). </a:t>
                      </a:r>
                      <a:r>
                        <a:rPr lang="en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Sr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project manager. HL7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EHR WG.</a:t>
                      </a:r>
                      <a:endParaRPr lang="en-CA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Laura Heermann Langford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Laura.Heermann@imail.org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/>
                        <a:t>Yes</a:t>
                      </a:r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Co-Lead- Care Plan initiative/HL7 Patient Care WG. Intermountain Healthcare.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PhD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,: Nursing Informatics;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Emergency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Association, American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Association;</a:t>
                      </a:r>
                      <a:r>
                        <a:rPr lang="fr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IHE</a:t>
                      </a:r>
                      <a:endParaRPr lang="fr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Stephen Chu 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stephen.chu@nehta.gov.au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AU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/>
                        <a:t>Yes</a:t>
                      </a:r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NEHTA-National eHealth Transition Authority .</a:t>
                      </a:r>
                      <a:r>
                        <a:rPr lang="en-CA" sz="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RN, MD,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lead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ead Clinical Information Architecture; co-chair HL7 Patient care WG; vice-chai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 HL7 NZ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Peter </a:t>
                      </a:r>
                      <a:r>
                        <a:rPr lang="fr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MacIsaac</a:t>
                      </a:r>
                      <a:endParaRPr lang="en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peter.macisaac@hp.com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AU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HP Enterprise Services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MD;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Consultant;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IHE Australia;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Practitioner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General Practice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Adel Ghlamallah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aghlamallah@infoway-inforoute.ca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Canada Health Infoway.</a:t>
                      </a:r>
                      <a:r>
                        <a:rPr lang="en-CA" sz="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SME at Infoway (shared health record);</a:t>
                      </a:r>
                      <a:r>
                        <a:rPr lang="en-CA" sz="600" baseline="0" dirty="0" smtClean="0">
                          <a:solidFill>
                            <a:schemeClr val="tx1"/>
                          </a:solidFill>
                        </a:rPr>
                        <a:t> past architect on EMR projects</a:t>
                      </a:r>
                      <a:endParaRPr lang="en-CA" sz="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William Goossen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wgoossen@results4care.nl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NL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Results 4 Care B.V.</a:t>
                      </a:r>
                      <a:r>
                        <a:rPr lang="en-CA" sz="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RN, PhD; -chair HL7 Patient Care WG at HL7; Detailed Clinical Models ISO TC 215 WG1 and HL7 ; nursing </a:t>
                      </a:r>
                      <a:r>
                        <a:rPr lang="en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practicioner</a:t>
                      </a:r>
                      <a:endParaRPr lang="en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Anneke</a:t>
                      </a: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Goossen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agoossen@results4care.nl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NL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Results 4 Care B.V.</a:t>
                      </a:r>
                      <a:r>
                        <a:rPr lang="en-CA" sz="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RN; Consultant; Co-Chair Technical Committee EHR at HL7 Netherlands;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Member at IMIA NI;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Member of the Patient Care Working Group at HL7 International 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Ian Townsend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ian.townend@nhs.net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UK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NHS Connecting for Health.</a:t>
                      </a:r>
                      <a:r>
                        <a:rPr lang="en-CA" sz="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 Informatics; </a:t>
                      </a: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Senior Interoperability Developer, Data Standards and Products; HL7 </a:t>
                      </a: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Patient Care Co-Chair </a:t>
                      </a:r>
                      <a:endParaRPr lang="fr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Rosemary Kennedy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Rosemary.kennedy@jefferson.edu</a:t>
                      </a:r>
                      <a:endParaRPr lang="fr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Thomas Jefferson University School of Nursing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RN; Informatics; </a:t>
                      </a: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Associate Professor; HL7 EHR WG; HL7 Patient care WG; terminology engine for Plan of care;</a:t>
                      </a:r>
                      <a:endParaRPr lang="fr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Jay Lyle</a:t>
                      </a:r>
                      <a:endParaRPr lang="en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jaylyle@gmail.com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JP Systems.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Consultant; Business Consultant &amp; Sr. Project Manager </a:t>
                      </a:r>
                      <a:endParaRPr lang="en-CA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77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Margaret </a:t>
                      </a:r>
                      <a:r>
                        <a:rPr lang="en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Dittloff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mkd@cbord.com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CBORD Group, Inc..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RD (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Registered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Dietitian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 Product Manager, Nutrition Service Suite; </a:t>
                      </a: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HL7  DAM project for diet/nutrition orders; American Dietetic Association</a:t>
                      </a:r>
                      <a:endParaRPr lang="en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Audrey Dickerson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adickerson@himss.org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HIMSS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RN, MS; Standards Initiatives at HIMSS; ISO/TC 215 Health Informatics, Secretary; US TAG for ISO/TC 215 Health Informatics, Administrator; Co-Chair of Nursing Sub-committee to IHE-Patient Care Coordination Domain.</a:t>
                      </a:r>
                      <a:endParaRPr lang="fr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Ian McNicoll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Ian.McNicoll@oceaninformatics.com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UK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Ocean Informatics .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specialist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practitioner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OpenEHR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Slovakia </a:t>
                      </a:r>
                      <a:r>
                        <a:rPr lang="en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Pediatrics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EMR; Sweden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distributed care approach</a:t>
                      </a:r>
                      <a:endParaRPr lang="en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638">
                <a:tc>
                  <a:txBody>
                    <a:bodyPr/>
                    <a:lstStyle/>
                    <a:p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Danny </a:t>
                      </a:r>
                      <a:r>
                        <a:rPr lang="en-US" sz="9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Probst</a:t>
                      </a:r>
                      <a:endParaRPr lang="fr-CA" sz="9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Daniel.Probst@imail.org</a:t>
                      </a:r>
                      <a:endParaRPr lang="fr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Intermountain Healthcare.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 Manager </a:t>
                      </a:r>
                      <a:endParaRPr lang="en-CA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Kevin Coonan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Kevin.coonan@gmail.com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MD. Emergency medicine. HL7 Emergency care WG. </a:t>
                      </a:r>
                      <a:endParaRPr lang="en-CA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223"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Gordon </a:t>
                      </a:r>
                      <a:r>
                        <a:rPr lang="en-CA" sz="900" dirty="0" err="1" smtClean="0">
                          <a:solidFill>
                            <a:schemeClr val="tx1"/>
                          </a:solidFill>
                        </a:rPr>
                        <a:t>Raup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graup@datuit.com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CTO, </a:t>
                      </a:r>
                      <a:r>
                        <a:rPr lang="en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Datuit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LLC (software industry).</a:t>
                      </a:r>
                      <a:endParaRPr lang="en-CA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223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Susan Campbell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bostoncampbell@mindspring.com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PhD microbiologist. Principal at Care Management Professionals. HL7 Dynamic Care Plan Co-developer </a:t>
                      </a:r>
                      <a:endParaRPr lang="en-CA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Elayne</a:t>
                      </a: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Ayres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EAyres@cc.nih.gov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NIH National Institutes of Health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MS, RD; Deputy Chief, Laboratory for Informatics Development, NIH Clinical Center ; Project manager for BTRIS (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Biomedical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Translational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Information System), a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Data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Repository</a:t>
                      </a:r>
                      <a:endParaRPr lang="fr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61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Gaby Jewell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gjewell@cerner.com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Senior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strategist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Cerner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re 1"/>
          <p:cNvSpPr>
            <a:spLocks noGrp="1"/>
          </p:cNvSpPr>
          <p:nvPr>
            <p:ph type="title"/>
          </p:nvPr>
        </p:nvSpPr>
        <p:spPr>
          <a:xfrm>
            <a:off x="455613" y="120650"/>
            <a:ext cx="8359775" cy="723900"/>
          </a:xfrm>
        </p:spPr>
        <p:txBody>
          <a:bodyPr/>
          <a:lstStyle/>
          <a:p>
            <a:r>
              <a:rPr lang="en-CA" sz="2400" dirty="0" smtClean="0"/>
              <a:t>Participants- </a:t>
            </a:r>
            <a:r>
              <a:rPr lang="en-CA" sz="2400" dirty="0" err="1" smtClean="0"/>
              <a:t>Meetg</a:t>
            </a:r>
            <a:r>
              <a:rPr lang="en-CA" sz="2400" dirty="0" smtClean="0"/>
              <a:t> of 2011-09-28 p2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59649716"/>
              </p:ext>
            </p:extLst>
          </p:nvPr>
        </p:nvGraphicFramePr>
        <p:xfrm>
          <a:off x="323410" y="836641"/>
          <a:ext cx="8569765" cy="5862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210"/>
                <a:gridCol w="2088290"/>
                <a:gridCol w="504070"/>
                <a:gridCol w="504070"/>
                <a:gridCol w="3961125"/>
              </a:tblGrid>
              <a:tr h="230133"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500" b="0" dirty="0" smtClean="0">
                          <a:solidFill>
                            <a:schemeClr val="tx1"/>
                          </a:solidFill>
                        </a:rPr>
                        <a:t>Country</a:t>
                      </a:r>
                      <a:endParaRPr lang="en-CA" sz="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Notes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5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David Rowed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drowed@bigpond.net.au</a:t>
                      </a:r>
                      <a:endParaRPr lang="en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AU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MD. Family GP.; Was chair, 2005, Electronic Communications Working Group of the AU General Practice Computing Group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3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Charlie Bishop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err="1" smtClean="0">
                          <a:solidFill>
                            <a:schemeClr val="tx1"/>
                          </a:solidFill>
                        </a:rPr>
                        <a:t>charlie.bishop@isofthealth.com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UK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1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Walter Suarez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walter.g.suarez@kp.org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1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Peter </a:t>
                      </a:r>
                      <a:r>
                        <a:rPr lang="en-C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Hendler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Peter.Hendler@kp.org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1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Ray Simkus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ray@wmt.ca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750">
                <a:tc>
                  <a:txBody>
                    <a:bodyPr/>
                    <a:lstStyle/>
                    <a:p>
                      <a:r>
                        <a:rPr lang="en-CA" sz="900" dirty="0" err="1" smtClean="0">
                          <a:solidFill>
                            <a:schemeClr val="tx1"/>
                          </a:solidFill>
                        </a:rPr>
                        <a:t>Serafina</a:t>
                      </a:r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900" dirty="0" err="1" smtClean="0">
                          <a:solidFill>
                            <a:schemeClr val="tx1"/>
                          </a:solidFill>
                        </a:rPr>
                        <a:t>Versaggi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serafina.versaggi@gmail.com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 Systems Consultant 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8350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Luigi Sison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lsison@yahoo.com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Information Architect at LOINC  and at HL7.  Enterprise Data Architect at VA. </a:t>
                      </a:r>
                      <a:r>
                        <a:rPr lang="fr-CA" sz="7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Developing</a:t>
                      </a:r>
                      <a:r>
                        <a:rPr lang="fr-CA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standard for </a:t>
                      </a:r>
                      <a:r>
                        <a:rPr lang="fr-CA" sz="7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</a:t>
                      </a:r>
                      <a:r>
                        <a:rPr lang="fr-CA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7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fr-CA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7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Models</a:t>
                      </a:r>
                      <a:r>
                        <a:rPr lang="fr-CA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(DCM), information </a:t>
                      </a:r>
                      <a:r>
                        <a:rPr lang="fr-CA" sz="7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models</a:t>
                      </a:r>
                      <a:r>
                        <a:rPr lang="fr-CA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fr-CA" sz="7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Electronic</a:t>
                      </a:r>
                      <a:r>
                        <a:rPr lang="fr-CA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Health Record (EHR) </a:t>
                      </a:r>
                      <a:r>
                        <a:rPr lang="fr-CA" sz="7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Diabetes</a:t>
                      </a:r>
                      <a:r>
                        <a:rPr lang="fr-CA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Project, etc.</a:t>
                      </a:r>
                      <a:endParaRPr lang="en-CA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750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Brett</a:t>
                      </a:r>
                      <a:r>
                        <a:rPr lang="en-CA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9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Esler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brett.esler@pencs.com.au</a:t>
                      </a:r>
                      <a:endParaRPr lang="en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AU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 Computer Sys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528">
                <a:tc>
                  <a:txBody>
                    <a:bodyPr/>
                    <a:lstStyle/>
                    <a:p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Catherine Hoang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catherine.hoang2@va.gov</a:t>
                      </a:r>
                      <a:endParaRPr lang="en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750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Hugh</a:t>
                      </a:r>
                      <a:r>
                        <a:rPr lang="en-CA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Leslie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hugh.leslie@oceaninformatics.com</a:t>
                      </a:r>
                      <a:endParaRPr lang="en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hlinkClick r:id="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AU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General Practitioner ; Chief Medical Officer, Ocean Informatics </a:t>
                      </a:r>
                      <a:endParaRPr lang="en-CA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750">
                <a:tc>
                  <a:txBody>
                    <a:bodyPr/>
                    <a:lstStyle/>
                    <a:p>
                      <a:r>
                        <a:rPr lang="fr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Seam</a:t>
                      </a: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Heard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sam.heard@oceaninformatics.com</a:t>
                      </a:r>
                      <a:endParaRPr lang="en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hlinkClick r:id="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750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Thomson Kuhn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TKUHN@acponline.org</a:t>
                      </a:r>
                      <a:endParaRPr lang="en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Sr. Systems Architect at American College of Physicians 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358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Carolyn </a:t>
                      </a:r>
                      <a:r>
                        <a:rPr lang="en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Silzle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Carolyn.silzle@choa.org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American Dietetic Association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358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Denise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800" dirty="0" smtClean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433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Russell Leftwich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Russell.Leftwich@tn.gov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</a:t>
                      </a: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AU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Allergist, internal medicine;</a:t>
                      </a: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Chief Medical Informatics Officer, Office of eHealth Initiatives, State of Tennessee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1550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Jane </a:t>
                      </a:r>
                      <a:r>
                        <a:rPr lang="en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Brokel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PhD, RN, NANDA International; University of Iowa, Iowa City, IA &amp; Trinity Health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433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Corinne Gower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Corrine@paradise.net.nz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NZ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Senior Business Analyst at NZHIS;</a:t>
                      </a:r>
                      <a:r>
                        <a:rPr lang="en-CA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Senior Advisor at Ministry of Health New Zealand 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4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Yu-Ting </a:t>
                      </a:r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Yeh</a:t>
                      </a:r>
                      <a:endParaRPr lang="fr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yutingyeh@mail2000.com.tw</a:t>
                      </a:r>
                      <a:endParaRPr lang="en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TW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HL7 Taiwan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462"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462"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Feedback from WGM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15 participants in Care Plan session</a:t>
            </a:r>
          </a:p>
          <a:p>
            <a:r>
              <a:rPr lang="en-US" sz="1800" dirty="0" smtClean="0"/>
              <a:t>Key points on Care Plan</a:t>
            </a:r>
          </a:p>
          <a:p>
            <a:pPr lvl="1"/>
            <a:r>
              <a:rPr lang="en-US" sz="1600" dirty="0" smtClean="0"/>
              <a:t>Good feedback on perinatology</a:t>
            </a:r>
          </a:p>
          <a:p>
            <a:pPr lvl="1"/>
            <a:r>
              <a:rPr lang="en-US" sz="1600" dirty="0" smtClean="0"/>
              <a:t>Key points: add more meat on info exchanged and care coordination</a:t>
            </a:r>
          </a:p>
          <a:p>
            <a:pPr lvl="1"/>
            <a:r>
              <a:rPr lang="en-US" sz="1600" dirty="0" smtClean="0"/>
              <a:t>Target for next WGM in January</a:t>
            </a:r>
          </a:p>
          <a:p>
            <a:pPr lvl="2"/>
            <a:r>
              <a:rPr lang="en-US" sz="1400" dirty="0" smtClean="0"/>
              <a:t>Complete and validate 4 SB</a:t>
            </a:r>
          </a:p>
          <a:p>
            <a:pPr lvl="2"/>
            <a:r>
              <a:rPr lang="en-US" sz="1400" dirty="0" smtClean="0"/>
              <a:t>First set of use cases and information model</a:t>
            </a:r>
          </a:p>
          <a:p>
            <a:pPr lvl="1"/>
            <a:r>
              <a:rPr lang="en-US" sz="1600" dirty="0" smtClean="0"/>
              <a:t>Validation of SB</a:t>
            </a:r>
          </a:p>
          <a:p>
            <a:pPr lvl="2"/>
            <a:r>
              <a:rPr lang="en-US" sz="1400" dirty="0" smtClean="0"/>
              <a:t>We will request through our meetings volunteers from multiple countries</a:t>
            </a:r>
          </a:p>
          <a:p>
            <a:pPr lvl="2"/>
            <a:r>
              <a:rPr lang="en-US" sz="1400" dirty="0" smtClean="0"/>
              <a:t>We will place requests on the meeting invitations posted to the Patient Care list</a:t>
            </a:r>
          </a:p>
          <a:p>
            <a:pPr lvl="1"/>
            <a:r>
              <a:rPr lang="en-US" sz="1600" dirty="0" smtClean="0"/>
              <a:t>Should we have a distinctive primary care SB? (David)</a:t>
            </a:r>
          </a:p>
          <a:p>
            <a:pPr lvl="2"/>
            <a:r>
              <a:rPr lang="en-US" sz="1400" dirty="0" smtClean="0"/>
              <a:t>Primary care is included in many of the above, if not all</a:t>
            </a:r>
          </a:p>
          <a:p>
            <a:pPr lvl="2"/>
            <a:r>
              <a:rPr lang="en-US" sz="1400" dirty="0" smtClean="0"/>
              <a:t>AU needs that explicitly</a:t>
            </a:r>
          </a:p>
          <a:p>
            <a:pPr lvl="2"/>
            <a:r>
              <a:rPr lang="en-US" sz="1400" dirty="0" smtClean="0"/>
              <a:t>To be reassessed</a:t>
            </a:r>
          </a:p>
          <a:p>
            <a:pPr lvl="2"/>
            <a:r>
              <a:rPr lang="en-US" sz="1400" dirty="0" smtClean="0"/>
              <a:t>Name it ‘Adult primary care’?</a:t>
            </a:r>
          </a:p>
          <a:p>
            <a:r>
              <a:rPr lang="en-CA" sz="1800" dirty="0" smtClean="0"/>
              <a:t>Laura</a:t>
            </a:r>
          </a:p>
          <a:p>
            <a:pPr lvl="1"/>
            <a:r>
              <a:rPr lang="en-CA" sz="1600" dirty="0" smtClean="0"/>
              <a:t>Based on what she was able to see, DAMs are very loosely defined across HL7</a:t>
            </a:r>
          </a:p>
          <a:p>
            <a:pPr lvl="1"/>
            <a:r>
              <a:rPr lang="en-CA" sz="1600" dirty="0" smtClean="0"/>
              <a:t>Our approach is ok</a:t>
            </a:r>
            <a:endParaRPr lang="en-CA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Care </a:t>
            </a:r>
            <a:r>
              <a:rPr lang="en-US" dirty="0" err="1" smtClean="0"/>
              <a:t>Care</a:t>
            </a:r>
            <a:r>
              <a:rPr lang="en-US" dirty="0" smtClean="0"/>
              <a:t> Plan Storyboard</a:t>
            </a:r>
            <a:endParaRPr lang="en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Care CP SB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See new format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Simplify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OK for </a:t>
            </a:r>
            <a:r>
              <a:rPr lang="en-US" sz="1600" dirty="0" smtClean="0">
                <a:solidFill>
                  <a:schemeClr val="tx1"/>
                </a:solidFill>
              </a:rPr>
              <a:t>adding </a:t>
            </a:r>
            <a:r>
              <a:rPr lang="en-US" sz="1600" dirty="0" smtClean="0">
                <a:solidFill>
                  <a:schemeClr val="tx1"/>
                </a:solidFill>
              </a:rPr>
              <a:t>IDs and brief description of the information exchanged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Add a rehab encounter in parallel to home care encounter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Add instructions at the beginning on what we expect from the reviewer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From WGM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Luigi: we need more details in the SB to facilitate modeling of the info and the care plan: agreed</a:t>
            </a:r>
          </a:p>
          <a:p>
            <a:pPr lvl="2"/>
            <a:r>
              <a:rPr lang="en-US" sz="1600" dirty="0" smtClean="0">
                <a:solidFill>
                  <a:srgbClr val="FF0000"/>
                </a:solidFill>
              </a:rPr>
              <a:t>Luigi will show the work done at the diabetes project at our next meeting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Stephen: we need to make explicit the care coordination steps and data: agreed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Perinatology Storyboard</a:t>
            </a:r>
            <a:endParaRPr lang="en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_10 04 07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HI_10 04 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accent1">
              <a:lumMod val="75000"/>
              <a:lumOff val="25000"/>
            </a:schemeClr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200" b="0" i="1" u="sng" dirty="0" smtClean="0">
            <a:solidFill>
              <a:srgbClr val="FF0000"/>
            </a:solidFill>
          </a:defRPr>
        </a:defPPr>
      </a:lstStyle>
    </a:txDef>
  </a:objectDefaults>
  <a:extraClrSchemeLst>
    <a:extraClrScheme>
      <a:clrScheme name="CHI_10 04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3">
        <a:dk1>
          <a:srgbClr val="87856A"/>
        </a:dk1>
        <a:lt1>
          <a:srgbClr val="FFFFFF"/>
        </a:lt1>
        <a:dk2>
          <a:srgbClr val="AF3219"/>
        </a:dk2>
        <a:lt2>
          <a:srgbClr val="555759"/>
        </a:lt2>
        <a:accent1>
          <a:srgbClr val="003A62"/>
        </a:accent1>
        <a:accent2>
          <a:srgbClr val="812740"/>
        </a:accent2>
        <a:accent3>
          <a:srgbClr val="FFFFFF"/>
        </a:accent3>
        <a:accent4>
          <a:srgbClr val="727159"/>
        </a:accent4>
        <a:accent5>
          <a:srgbClr val="AAAEB7"/>
        </a:accent5>
        <a:accent6>
          <a:srgbClr val="742239"/>
        </a:accent6>
        <a:hlink>
          <a:srgbClr val="1486CE"/>
        </a:hlink>
        <a:folHlink>
          <a:srgbClr val="55A9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25207</TotalTime>
  <Words>1556</Words>
  <Application>Microsoft Office PowerPoint</Application>
  <PresentationFormat>Affichage à l'écran (4:3)</PresentationFormat>
  <Paragraphs>263</Paragraphs>
  <Slides>15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CHI_10 04 07</vt:lpstr>
      <vt:lpstr>Care Plan (CP) Team Meeting  60 minutes</vt:lpstr>
      <vt:lpstr>Agenda for Sept. 28th</vt:lpstr>
      <vt:lpstr>Agenda for Oct. 12</vt:lpstr>
      <vt:lpstr>Participants- Meetg of 2011-09-28 p1</vt:lpstr>
      <vt:lpstr>Participants- Meetg of 2011-09-28 p2</vt:lpstr>
      <vt:lpstr>Feedback from WGM</vt:lpstr>
      <vt:lpstr>Home Care Care Plan Storyboard</vt:lpstr>
      <vt:lpstr>Home Care CP SB</vt:lpstr>
      <vt:lpstr>Perinatology Storyboard</vt:lpstr>
      <vt:lpstr>Perinatology</vt:lpstr>
      <vt:lpstr>Plan for Storyboard validation</vt:lpstr>
      <vt:lpstr>Storyboard (SB) Validation &amp; Approval</vt:lpstr>
      <vt:lpstr>Care Plan Storyboard Guidelines and Quality Criteria</vt:lpstr>
      <vt:lpstr>Conclusion</vt:lpstr>
      <vt:lpstr>Concluding notes</vt:lpstr>
    </vt:vector>
  </TitlesOfParts>
  <Company>Canada Health Infoway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Canada Health Infoway</dc:creator>
  <cp:lastModifiedBy>André Boudreau</cp:lastModifiedBy>
  <cp:revision>1343</cp:revision>
  <dcterms:created xsi:type="dcterms:W3CDTF">2007-10-04T22:02:14Z</dcterms:created>
  <dcterms:modified xsi:type="dcterms:W3CDTF">2011-09-29T19:46:53Z</dcterms:modified>
</cp:coreProperties>
</file>