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836" r:id="rId2"/>
    <p:sldId id="955" r:id="rId3"/>
    <p:sldId id="971" r:id="rId4"/>
    <p:sldId id="905" r:id="rId5"/>
    <p:sldId id="917" r:id="rId6"/>
    <p:sldId id="972" r:id="rId7"/>
    <p:sldId id="973" r:id="rId8"/>
    <p:sldId id="950" r:id="rId9"/>
    <p:sldId id="962" r:id="rId10"/>
    <p:sldId id="974" r:id="rId11"/>
    <p:sldId id="975" r:id="rId12"/>
    <p:sldId id="979" r:id="rId13"/>
    <p:sldId id="976" r:id="rId14"/>
    <p:sldId id="977" r:id="rId15"/>
    <p:sldId id="980" r:id="rId16"/>
    <p:sldId id="957" r:id="rId17"/>
    <p:sldId id="978" r:id="rId18"/>
    <p:sldId id="963" r:id="rId19"/>
    <p:sldId id="967" r:id="rId20"/>
    <p:sldId id="953" r:id="rId21"/>
    <p:sldId id="944" r:id="rId22"/>
    <p:sldId id="834" r:id="rId23"/>
    <p:sldId id="938" r:id="rId24"/>
    <p:sldId id="954" r:id="rId25"/>
    <p:sldId id="956" r:id="rId26"/>
    <p:sldId id="959" r:id="rId27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292929"/>
    <a:srgbClr val="FFFFCC"/>
    <a:srgbClr val="7AC4F2"/>
    <a:srgbClr val="ACB6AB"/>
    <a:srgbClr val="CACEC2"/>
    <a:srgbClr val="5F5F5F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90" autoAdjust="0"/>
    <p:restoredTop sz="97404" autoAdjust="0"/>
  </p:normalViewPr>
  <p:slideViewPr>
    <p:cSldViewPr>
      <p:cViewPr varScale="1">
        <p:scale>
          <a:sx n="101" d="100"/>
          <a:sy n="101" d="100"/>
        </p:scale>
        <p:origin x="-108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98" y="-96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7A367E-F720-4A41-8100-18BDE4B298E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40F3AC-CB73-47FA-8395-D313DBEF8281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9413" y="968375"/>
            <a:ext cx="2090737" cy="54816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5613" y="968375"/>
            <a:ext cx="6121400" cy="54816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968375"/>
            <a:ext cx="7769225" cy="457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5613" y="1568450"/>
            <a:ext cx="8364537" cy="4881563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 dirty="0">
              <a:cs typeface="+mn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199" y="1743303"/>
            <a:ext cx="7355251" cy="2102983"/>
          </a:xfrm>
        </p:spPr>
        <p:txBody>
          <a:bodyPr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1"/>
          </p:nvPr>
        </p:nvSpPr>
        <p:spPr>
          <a:xfrm>
            <a:off x="479425" y="4281488"/>
            <a:ext cx="5094288" cy="14668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en-CA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2"/>
          </p:nvPr>
        </p:nvSpPr>
        <p:spPr>
          <a:xfrm>
            <a:off x="2051650" y="6470041"/>
            <a:ext cx="5040806" cy="360363"/>
          </a:xfrm>
        </p:spPr>
        <p:txBody>
          <a:bodyPr anchor="ctr"/>
          <a:lstStyle>
            <a:lvl1pPr algn="ctr">
              <a:buNone/>
              <a:defRPr sz="1200">
                <a:solidFill>
                  <a:srgbClr val="FFFFCC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80" y="3507125"/>
            <a:ext cx="7772400" cy="1146045"/>
          </a:xfrm>
        </p:spPr>
        <p:txBody>
          <a:bodyPr anchor="b"/>
          <a:lstStyle>
            <a:lvl1pPr algn="l">
              <a:defRPr sz="2800" b="1" cap="all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480" y="4725180"/>
            <a:ext cx="7772400" cy="1500187"/>
          </a:xfrm>
        </p:spPr>
        <p:txBody>
          <a:bodyPr/>
          <a:lstStyle>
            <a:lvl1pPr marL="179388" indent="-179388">
              <a:buClr>
                <a:schemeClr val="accent2"/>
              </a:buClr>
              <a:buFont typeface="Arial" pitchFamily="34" charset="0"/>
              <a:buChar char="•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5613" y="1190172"/>
            <a:ext cx="4105275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3288" y="1190172"/>
            <a:ext cx="4106862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440" y="260560"/>
            <a:ext cx="8229600" cy="58170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40710"/>
            <a:ext cx="4040188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340710"/>
            <a:ext cx="4041775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46088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222" y="116540"/>
            <a:ext cx="7769225" cy="745240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387350"/>
            <a:ext cx="776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089025"/>
            <a:ext cx="8364537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 smtClean="0"/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8067675" y="6572250"/>
            <a:ext cx="9985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1200" b="0">
                <a:solidFill>
                  <a:srgbClr val="292929"/>
                </a:solidFill>
                <a:cs typeface="+mn-cs"/>
              </a:rPr>
              <a:t>Page </a:t>
            </a:r>
            <a:fld id="{E1E8B5EE-8532-45E6-92F0-DF9886218918}" type="slidenum">
              <a:rPr lang="en-US" sz="1200" b="0">
                <a:solidFill>
                  <a:srgbClr val="292929"/>
                </a:solidFill>
                <a:cs typeface="+mn-cs"/>
              </a:rPr>
              <a:pPr algn="r">
                <a:defRPr/>
              </a:pPr>
              <a:t>‹N°›</a:t>
            </a:fld>
            <a:endParaRPr lang="en-CA" sz="1200">
              <a:solidFill>
                <a:srgbClr val="292929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2" r:id="rId4"/>
    <p:sldLayoutId id="2147483666" r:id="rId5"/>
    <p:sldLayoutId id="2147483667" r:id="rId6"/>
    <p:sldLayoutId id="2147483668" r:id="rId7"/>
    <p:sldLayoutId id="2147483669" r:id="rId8"/>
    <p:sldLayoutId id="2147483661" r:id="rId9"/>
    <p:sldLayoutId id="2147483660" r:id="rId10"/>
    <p:sldLayoutId id="2147483659" r:id="rId11"/>
    <p:sldLayoutId id="2147483658" r:id="rId12"/>
    <p:sldLayoutId id="2147483657" r:id="rId13"/>
    <p:sldLayoutId id="214748365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92929"/>
          </a:solidFill>
          <a:latin typeface="+mn-lt"/>
          <a:ea typeface="+mn-ea"/>
          <a:cs typeface="+mn-cs"/>
        </a:defRPr>
      </a:lvl1pPr>
      <a:lvl2pPr marL="623888" indent="-2778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2pPr>
      <a:lvl3pPr marL="965200" indent="-227013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−"/>
        <a:defRPr>
          <a:solidFill>
            <a:srgbClr val="292929"/>
          </a:solidFill>
          <a:latin typeface="+mn-lt"/>
        </a:defRPr>
      </a:lvl3pPr>
      <a:lvl4pPr marL="1320800" indent="-2413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292929"/>
          </a:solidFill>
          <a:latin typeface="+mn-lt"/>
        </a:defRPr>
      </a:lvl4pPr>
      <a:lvl5pPr marL="1712913" indent="-219075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1600">
          <a:solidFill>
            <a:srgbClr val="292929"/>
          </a:solidFill>
          <a:latin typeface="+mn-lt"/>
        </a:defRPr>
      </a:lvl5pPr>
      <a:lvl6pPr marL="21701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6pPr>
      <a:lvl7pPr marL="26273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7pPr>
      <a:lvl8pPr marL="30845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8pPr>
      <a:lvl9pPr marL="35417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iki.hl7.org/index.php?title=Care_Plan_Initiative_project_201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ctrTitle"/>
          </p:nvPr>
        </p:nvSpPr>
        <p:spPr>
          <a:xfrm>
            <a:off x="755650" y="2708275"/>
            <a:ext cx="7356475" cy="1152525"/>
          </a:xfrm>
        </p:spPr>
        <p:txBody>
          <a:bodyPr/>
          <a:lstStyle/>
          <a:p>
            <a:r>
              <a:rPr lang="en-CA" sz="2800" smtClean="0"/>
              <a:t>Care Plan (CP) Team Meeting Notes</a:t>
            </a:r>
            <a:br>
              <a:rPr lang="en-CA" sz="2800" smtClean="0"/>
            </a:br>
            <a:r>
              <a:rPr lang="en-CA" sz="1800" smtClean="0"/>
              <a:t>(As updated during meeting)</a:t>
            </a:r>
            <a:endParaRPr lang="en-CA" sz="280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766763" y="4713288"/>
            <a:ext cx="7693025" cy="1668462"/>
          </a:xfrm>
        </p:spPr>
        <p:txBody>
          <a:bodyPr/>
          <a:lstStyle/>
          <a:p>
            <a:pPr>
              <a:defRPr/>
            </a:pPr>
            <a:r>
              <a:rPr lang="en-CA" sz="1600" dirty="0" smtClean="0"/>
              <a:t>André Boudreau </a:t>
            </a:r>
            <a:r>
              <a:rPr lang="en-CA" sz="1050" dirty="0" smtClean="0"/>
              <a:t>(a.boudreau@boroan.ca)</a:t>
            </a:r>
            <a:endParaRPr lang="en-CA" sz="1600" dirty="0" smtClean="0"/>
          </a:p>
          <a:p>
            <a:pPr>
              <a:defRPr/>
            </a:pPr>
            <a:r>
              <a:rPr lang="en-CA" sz="1600" dirty="0" smtClean="0"/>
              <a:t>Laura Heermann Langford </a:t>
            </a:r>
            <a:r>
              <a:rPr lang="en-CA" sz="1050" dirty="0" smtClean="0"/>
              <a:t>(Laura.Heermann@imail.org)</a:t>
            </a:r>
            <a:endParaRPr lang="en-CA" sz="1600" dirty="0" smtClean="0"/>
          </a:p>
          <a:p>
            <a:pPr>
              <a:defRPr/>
            </a:pPr>
            <a:endParaRPr lang="en-CA" sz="1100" dirty="0" smtClean="0"/>
          </a:p>
          <a:p>
            <a:pPr>
              <a:defRPr/>
            </a:pPr>
            <a:r>
              <a:rPr lang="en-CA" sz="1400" dirty="0" smtClean="0"/>
              <a:t>2011-05-04 (No. 12)</a:t>
            </a:r>
          </a:p>
          <a:p>
            <a:pPr>
              <a:defRPr/>
            </a:pPr>
            <a:r>
              <a:rPr lang="en-CA" sz="1400" b="1" dirty="0" smtClean="0"/>
              <a:t>Care Plan wiki:</a:t>
            </a:r>
            <a:r>
              <a:rPr lang="en-CA" sz="1400" dirty="0" smtClean="0"/>
              <a:t> </a:t>
            </a:r>
            <a:r>
              <a:rPr lang="en-CA" sz="1100" dirty="0" smtClean="0">
                <a:hlinkClick r:id="rId2"/>
              </a:rPr>
              <a:t>http://wiki.hl7.org/index.php?title=Care_Plan_Initiative_project_2011</a:t>
            </a:r>
            <a:endParaRPr lang="en-CA" sz="1100" dirty="0" smtClean="0"/>
          </a:p>
        </p:txBody>
      </p:sp>
      <p:sp>
        <p:nvSpPr>
          <p:cNvPr id="18435" name="Espace réservé du contenu 3"/>
          <p:cNvSpPr>
            <a:spLocks noGrp="1"/>
          </p:cNvSpPr>
          <p:nvPr>
            <p:ph sz="quarter" idx="12"/>
          </p:nvPr>
        </p:nvSpPr>
        <p:spPr>
          <a:xfrm>
            <a:off x="2051050" y="6470650"/>
            <a:ext cx="5041900" cy="360363"/>
          </a:xfrm>
        </p:spPr>
        <p:txBody>
          <a:bodyPr/>
          <a:lstStyle/>
          <a:p>
            <a:r>
              <a:rPr lang="en-CA" smtClean="0"/>
              <a:t>HL7 Patient Care Work Group</a:t>
            </a:r>
          </a:p>
        </p:txBody>
      </p:sp>
      <p:pic>
        <p:nvPicPr>
          <p:cNvPr id="18436" name="Image 4" descr="HL7_International_Logo_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458788"/>
            <a:ext cx="6477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Meaningful Use material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 Material (Susan)</a:t>
            </a:r>
            <a:endParaRPr lang="en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 smtClean="0"/>
              <a:t>MU aspects</a:t>
            </a:r>
          </a:p>
          <a:p>
            <a:pPr lvl="1"/>
            <a:r>
              <a:rPr lang="en-CA" sz="1600" dirty="0" smtClean="0"/>
              <a:t>Demonstrate that providers and institutions have EHR that have been certified</a:t>
            </a:r>
          </a:p>
          <a:p>
            <a:pPr lvl="2"/>
            <a:r>
              <a:rPr lang="en-CA" sz="1400" dirty="0" smtClean="0"/>
              <a:t>Have all patient records electronic</a:t>
            </a:r>
          </a:p>
          <a:p>
            <a:pPr lvl="2"/>
            <a:r>
              <a:rPr lang="en-CA" sz="1400" dirty="0" smtClean="0"/>
              <a:t>Interoperability can be verified</a:t>
            </a:r>
          </a:p>
          <a:p>
            <a:pPr lvl="2"/>
            <a:r>
              <a:rPr lang="en-CA" sz="1400" dirty="0" smtClean="0"/>
              <a:t>EHR can be used meaningfully to report </a:t>
            </a:r>
          </a:p>
          <a:p>
            <a:pPr lvl="1"/>
            <a:r>
              <a:rPr lang="en-CA" sz="1600" dirty="0" smtClean="0"/>
              <a:t>Health conditions that are most common are the ones targeted for the first phase</a:t>
            </a:r>
          </a:p>
          <a:p>
            <a:pPr lvl="2"/>
            <a:r>
              <a:rPr lang="en-CA" sz="1400" dirty="0" smtClean="0"/>
              <a:t>Use evidence based care to lower costs and improve patient outcome</a:t>
            </a:r>
          </a:p>
          <a:p>
            <a:r>
              <a:rPr lang="en-CA" sz="1800" dirty="0" smtClean="0"/>
              <a:t>3 phases</a:t>
            </a:r>
          </a:p>
          <a:p>
            <a:pPr lvl="1"/>
            <a:r>
              <a:rPr lang="en-CA" sz="1600" dirty="0" smtClean="0"/>
              <a:t>Ph1: population health</a:t>
            </a:r>
          </a:p>
          <a:p>
            <a:pPr lvl="2"/>
            <a:r>
              <a:rPr lang="en-CA" sz="1400" dirty="0" smtClean="0"/>
              <a:t>By attestation that they can send the measures, one test to CDC; Use certified SW and have e-record</a:t>
            </a:r>
          </a:p>
          <a:p>
            <a:pPr lvl="1"/>
            <a:r>
              <a:rPr lang="en-CA" sz="1600" dirty="0" smtClean="0"/>
              <a:t>Ph2: similar but data reporting of the measures (80% of population)</a:t>
            </a:r>
          </a:p>
          <a:p>
            <a:pPr lvl="1"/>
            <a:r>
              <a:rPr lang="en-CA" sz="1600" dirty="0" smtClean="0"/>
              <a:t>Ph3: individual health: longitudinal measures for outcomes</a:t>
            </a:r>
          </a:p>
          <a:p>
            <a:r>
              <a:rPr lang="en-CA" sz="1800" dirty="0" smtClean="0"/>
              <a:t>Issue: finding common measures for all the segments</a:t>
            </a:r>
          </a:p>
          <a:p>
            <a:r>
              <a:rPr lang="en-CA" sz="1800" dirty="0" smtClean="0">
                <a:solidFill>
                  <a:srgbClr val="FF0000"/>
                </a:solidFill>
              </a:rPr>
              <a:t>Document: </a:t>
            </a:r>
            <a:r>
              <a:rPr lang="en-US" sz="1800" dirty="0" smtClean="0">
                <a:solidFill>
                  <a:srgbClr val="FF0000"/>
                </a:solidFill>
              </a:rPr>
              <a:t>HIT POLICY COMMITTEE MEASURE CONCEPTS 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Document: Notes from Oct 20, 2010- Policy Committee meeting on Meaningful Use Phase 2</a:t>
            </a:r>
            <a:endParaRPr lang="fr-CA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CA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 Material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See SHIPPS DAM ballot material (Serafina, CBCC WG)</a:t>
            </a:r>
          </a:p>
          <a:p>
            <a:pPr lvl="1"/>
            <a:r>
              <a:rPr lang="en-CA" sz="1800" dirty="0" smtClean="0"/>
              <a:t>NQF E-Measures</a:t>
            </a:r>
          </a:p>
          <a:p>
            <a:pPr lvl="1"/>
            <a:r>
              <a:rPr lang="en-CA" sz="1800" dirty="0" smtClean="0"/>
              <a:t>Relation to Care Plan?</a:t>
            </a:r>
          </a:p>
          <a:p>
            <a:pPr lvl="1"/>
            <a:r>
              <a:rPr lang="en-CA" sz="1800" dirty="0" smtClean="0">
                <a:solidFill>
                  <a:srgbClr val="FF0000"/>
                </a:solidFill>
              </a:rPr>
              <a:t>Identify specific items relevant to CP (Serafina, with Susan)</a:t>
            </a:r>
          </a:p>
          <a:p>
            <a:r>
              <a:rPr lang="en-CA" sz="2000" dirty="0" smtClean="0"/>
              <a:t>Care Plan has not entered yet the quality measures </a:t>
            </a:r>
          </a:p>
          <a:p>
            <a:pPr lvl="1"/>
            <a:r>
              <a:rPr lang="en-CA" sz="1800" dirty="0" smtClean="0"/>
              <a:t>A very key area of communication for quality care</a:t>
            </a:r>
          </a:p>
          <a:p>
            <a:pPr lvl="1"/>
            <a:r>
              <a:rPr lang="en-CA" sz="1800" dirty="0" smtClean="0"/>
              <a:t>Needs to be able to surveying ‘care plans’</a:t>
            </a:r>
          </a:p>
          <a:p>
            <a:r>
              <a:rPr lang="en-CA" sz="2000" dirty="0" smtClean="0"/>
              <a:t>Important in the development of the Care Plan reference model</a:t>
            </a:r>
          </a:p>
          <a:p>
            <a:r>
              <a:rPr lang="en-CA" sz="2000" dirty="0" smtClean="0"/>
              <a:t>S&amp;I Transition of Care initiative can influence our work and vice-versa</a:t>
            </a:r>
            <a:endParaRPr lang="en-CA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Care Plan material from Various organizations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Care Plan Material from Various Organizations</a:t>
            </a:r>
            <a:endParaRPr lang="en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Laura: will contact KP</a:t>
            </a:r>
          </a:p>
          <a:p>
            <a:r>
              <a:rPr lang="en-CA" dirty="0" smtClean="0"/>
              <a:t>Info to ask for:</a:t>
            </a:r>
          </a:p>
          <a:p>
            <a:pPr lvl="1"/>
            <a:r>
              <a:rPr lang="en-CA" dirty="0" smtClean="0"/>
              <a:t>Care plan processes, guidelines (disease treatment models)</a:t>
            </a:r>
          </a:p>
          <a:p>
            <a:pPr lvl="1"/>
            <a:r>
              <a:rPr lang="en-CA" dirty="0" smtClean="0"/>
              <a:t>Criteria that a patient must exhibit in order to trigger the CP process</a:t>
            </a:r>
          </a:p>
          <a:p>
            <a:pPr lvl="1"/>
            <a:r>
              <a:rPr lang="en-CA" dirty="0" smtClean="0"/>
              <a:t>Key care plan contents /data elements</a:t>
            </a:r>
          </a:p>
          <a:p>
            <a:pPr lvl="1"/>
            <a:r>
              <a:rPr lang="en-CA" dirty="0" smtClean="0"/>
              <a:t>Data exchange between providers</a:t>
            </a:r>
          </a:p>
          <a:p>
            <a:r>
              <a:rPr lang="en-CA" dirty="0" smtClean="0"/>
              <a:t>PPOC summary in the CP comparison diagram is incomplete</a:t>
            </a:r>
          </a:p>
          <a:p>
            <a:pPr lvl="1"/>
            <a:r>
              <a:rPr lang="en-CA" dirty="0" smtClean="0"/>
              <a:t>Ask Ian to enrich it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Care Plan Scope </a:t>
            </a:r>
            <a:r>
              <a:rPr lang="en-CA" dirty="0" smtClean="0"/>
              <a:t>Q</a:t>
            </a:r>
            <a:r>
              <a:rPr lang="en-CA" smtClean="0"/>
              <a:t>uestion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whole care perspective?</a:t>
            </a:r>
          </a:p>
          <a:p>
            <a:r>
              <a:rPr lang="en-CA" dirty="0" smtClean="0"/>
              <a:t>VS care plan communications among providers</a:t>
            </a:r>
          </a:p>
          <a:p>
            <a:r>
              <a:rPr lang="en-CA" dirty="0" smtClean="0"/>
              <a:t>Bottom up approach </a:t>
            </a:r>
            <a:r>
              <a:rPr lang="en-CA" dirty="0" err="1" smtClean="0"/>
              <a:t>vs</a:t>
            </a:r>
            <a:r>
              <a:rPr lang="en-CA" dirty="0" smtClean="0"/>
              <a:t> top down</a:t>
            </a:r>
          </a:p>
          <a:p>
            <a:r>
              <a:rPr lang="en-CA" dirty="0" smtClean="0"/>
              <a:t>Top down: EHR FM</a:t>
            </a:r>
          </a:p>
          <a:p>
            <a:r>
              <a:rPr lang="en-CA" dirty="0" smtClean="0"/>
              <a:t>Field approach: storyboards</a:t>
            </a:r>
          </a:p>
          <a:p>
            <a:r>
              <a:rPr lang="en-CA" dirty="0" smtClean="0"/>
              <a:t>Need to complete the storyboards</a:t>
            </a:r>
          </a:p>
          <a:p>
            <a:r>
              <a:rPr lang="en-CA" dirty="0" smtClean="0"/>
              <a:t>Restructure? Test our set of storyboards at the end with the following:</a:t>
            </a:r>
          </a:p>
          <a:p>
            <a:pPr lvl="1"/>
            <a:r>
              <a:rPr lang="en-CA" dirty="0" smtClean="0"/>
              <a:t>3 age groups: newborns, adults, seniors</a:t>
            </a:r>
          </a:p>
          <a:p>
            <a:pPr lvl="1"/>
            <a:r>
              <a:rPr lang="en-CA" dirty="0" smtClean="0"/>
              <a:t>Types of care: chronic, acute, palliative, mental, behavioural, stay healthy, others?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Storyboards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on Chronic Care Plan Storyboard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Want to ensure</a:t>
            </a:r>
          </a:p>
          <a:p>
            <a:pPr lvl="1"/>
            <a:r>
              <a:rPr lang="en-CA" dirty="0" smtClean="0"/>
              <a:t>Readability</a:t>
            </a:r>
          </a:p>
          <a:p>
            <a:pPr lvl="1"/>
            <a:r>
              <a:rPr lang="en-CA" dirty="0" smtClean="0"/>
              <a:t>Clinical accuracy, validity</a:t>
            </a:r>
          </a:p>
          <a:p>
            <a:pPr lvl="1"/>
            <a:r>
              <a:rPr lang="en-CA" dirty="0" smtClean="0"/>
              <a:t>Coverage (focus on the 80%, not the exceptions)</a:t>
            </a:r>
          </a:p>
          <a:p>
            <a:pPr lvl="1"/>
            <a:r>
              <a:rPr lang="en-CA" dirty="0" smtClean="0"/>
              <a:t>Remember: storyboards get improved over time, as the project advances</a:t>
            </a:r>
          </a:p>
          <a:p>
            <a:r>
              <a:rPr lang="en-CA" dirty="0" smtClean="0"/>
              <a:t>By clinicians</a:t>
            </a:r>
          </a:p>
          <a:p>
            <a:r>
              <a:rPr lang="en-CA" dirty="0" smtClean="0"/>
              <a:t>As we progress in the progress</a:t>
            </a:r>
          </a:p>
          <a:p>
            <a:r>
              <a:rPr lang="en-CA" dirty="0" smtClean="0"/>
              <a:t>Ask the PC list/members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Storyboards- Next week if possible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Care Plan Storyboard: </a:t>
            </a:r>
            <a:r>
              <a:rPr lang="en-CA" dirty="0" smtClean="0"/>
              <a:t>Danny</a:t>
            </a:r>
          </a:p>
          <a:p>
            <a:pPr lvl="1"/>
            <a:r>
              <a:rPr lang="en-CA" dirty="0" smtClean="0"/>
              <a:t>In progress</a:t>
            </a:r>
          </a:p>
          <a:p>
            <a:r>
              <a:rPr lang="en-CA" dirty="0" smtClean="0"/>
              <a:t>Home Care: André</a:t>
            </a:r>
          </a:p>
          <a:p>
            <a:r>
              <a:rPr lang="en-CA" dirty="0" err="1" smtClean="0"/>
              <a:t>Perinatology</a:t>
            </a:r>
            <a:r>
              <a:rPr lang="en-CA" dirty="0" smtClean="0"/>
              <a:t>: Laura</a:t>
            </a:r>
          </a:p>
          <a:p>
            <a:r>
              <a:rPr lang="en-US" dirty="0" smtClean="0"/>
              <a:t>Pediatric and Allergy/Intolerance: Susan</a:t>
            </a:r>
          </a:p>
          <a:p>
            <a:r>
              <a:rPr lang="en-CA" dirty="0" smtClean="0"/>
              <a:t>Stay healthy: Laura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Modeling Tool- EA or Eclipse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 for May 4th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 smtClean="0"/>
              <a:t>Preparation for WGM in </a:t>
            </a:r>
            <a:r>
              <a:rPr lang="en-CA" sz="1800" dirty="0" err="1" smtClean="0"/>
              <a:t>Orlando</a:t>
            </a:r>
            <a:endParaRPr lang="en-CA" sz="1800" dirty="0" smtClean="0"/>
          </a:p>
          <a:p>
            <a:r>
              <a:rPr lang="en-CA" sz="1800" dirty="0" smtClean="0"/>
              <a:t>Care plan situations update (Susan)</a:t>
            </a:r>
          </a:p>
          <a:p>
            <a:r>
              <a:rPr lang="en-US" sz="1800" dirty="0" smtClean="0"/>
              <a:t>MU material (Susan)</a:t>
            </a:r>
            <a:endParaRPr lang="en-CA" sz="1800" dirty="0" smtClean="0"/>
          </a:p>
          <a:p>
            <a:r>
              <a:rPr lang="en-CA" sz="1800" dirty="0" smtClean="0"/>
              <a:t>Care Plan elements from KP, Intermountain, VA, etc. (Laura)</a:t>
            </a:r>
          </a:p>
          <a:p>
            <a:r>
              <a:rPr lang="en-CA" sz="1800" dirty="0" smtClean="0"/>
              <a:t>Storyboards</a:t>
            </a:r>
          </a:p>
          <a:p>
            <a:pPr lvl="1"/>
            <a:r>
              <a:rPr lang="en-CA" sz="1400" dirty="0" smtClean="0"/>
              <a:t>Feedback on Chronic care Plan storyboard</a:t>
            </a:r>
          </a:p>
          <a:p>
            <a:pPr lvl="1"/>
            <a:r>
              <a:rPr lang="en-CA" sz="1400" dirty="0" smtClean="0"/>
              <a:t>New storyboard for acute care (Danny)</a:t>
            </a:r>
          </a:p>
          <a:p>
            <a:r>
              <a:rPr lang="en-US" sz="1800" dirty="0" smtClean="0"/>
              <a:t>Modeling resource: Luigi: agrees to be our modeler: use case, data, process, UML</a:t>
            </a:r>
          </a:p>
          <a:p>
            <a:pPr lvl="1"/>
            <a:r>
              <a:rPr lang="en-US" sz="1400" dirty="0" smtClean="0"/>
              <a:t>EA Vs Eclipse: EA is preferred by many</a:t>
            </a:r>
          </a:p>
          <a:p>
            <a:r>
              <a:rPr lang="en-US" sz="1800" dirty="0" smtClean="0"/>
              <a:t>Next meeting agenda</a:t>
            </a:r>
          </a:p>
          <a:p>
            <a:endParaRPr lang="en-US" sz="1800" dirty="0" smtClean="0"/>
          </a:p>
          <a:p>
            <a:r>
              <a:rPr lang="en-US" sz="1800" dirty="0" smtClean="0"/>
              <a:t>For a future meeting:</a:t>
            </a:r>
          </a:p>
          <a:p>
            <a:pPr lvl="1"/>
            <a:r>
              <a:rPr lang="en-CA" sz="1400" dirty="0" smtClean="0"/>
              <a:t>Business requirements: summary of key aspects since February (André)</a:t>
            </a:r>
          </a:p>
          <a:p>
            <a:pPr lvl="1"/>
            <a:r>
              <a:rPr lang="en-US" sz="1400" dirty="0" smtClean="0"/>
              <a:t>EA or Eclipse</a:t>
            </a:r>
          </a:p>
          <a:p>
            <a:pPr lvl="1"/>
            <a:r>
              <a:rPr lang="en-US" sz="1400" dirty="0" smtClean="0"/>
              <a:t>Overarching term to use (Ian M.)</a:t>
            </a:r>
          </a:p>
          <a:p>
            <a:pPr lvl="1"/>
            <a:r>
              <a:rPr lang="en-US" sz="1400" dirty="0" smtClean="0"/>
              <a:t>Care Plan Glossary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Tool to Use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Responses from Lloyd Mackenzie and Jean Duteau</a:t>
            </a:r>
          </a:p>
          <a:p>
            <a:pPr lvl="1"/>
            <a:r>
              <a:rPr lang="en-US" sz="1200" dirty="0" smtClean="0"/>
              <a:t>Both use Enterprise Architect (EA)</a:t>
            </a:r>
          </a:p>
          <a:p>
            <a:r>
              <a:rPr lang="en-US" sz="1400" dirty="0" smtClean="0"/>
              <a:t>Response from Andy Stechishin, HL7 Tooling and V3 Publishing co-chair</a:t>
            </a:r>
          </a:p>
          <a:p>
            <a:pPr lvl="1"/>
            <a:r>
              <a:rPr lang="en-US" sz="1200" dirty="0" smtClean="0"/>
              <a:t>First, there is an active Tooling project (called MAX) to export information from EA using MIF, the HL7 official interchange format.</a:t>
            </a:r>
          </a:p>
          <a:p>
            <a:pPr lvl="1"/>
            <a:r>
              <a:rPr lang="en-US" sz="1200" dirty="0" smtClean="0"/>
              <a:t>Second, at the WGM in Sydney, </a:t>
            </a:r>
            <a:r>
              <a:rPr lang="en-US" sz="1200" dirty="0" err="1" smtClean="0"/>
              <a:t>Sparx</a:t>
            </a:r>
            <a:r>
              <a:rPr lang="en-US" sz="1200" dirty="0" smtClean="0"/>
              <a:t> gave each attendee a license for EA. </a:t>
            </a:r>
          </a:p>
          <a:p>
            <a:pPr lvl="1"/>
            <a:r>
              <a:rPr lang="en-US" sz="1200" dirty="0" smtClean="0"/>
              <a:t>Third, during my tenure as a co-chair of Publishing, most DAMs that have been submitted for ballot have been developed (or at least published) using EA. </a:t>
            </a:r>
          </a:p>
          <a:p>
            <a:pPr lvl="1"/>
            <a:r>
              <a:rPr lang="en-US" sz="1200" dirty="0" smtClean="0"/>
              <a:t>It seems to me that a convergence is occurring and EA seems to at least be the tool of choice for many.</a:t>
            </a:r>
          </a:p>
          <a:p>
            <a:r>
              <a:rPr lang="en-US" sz="1400" dirty="0" smtClean="0"/>
              <a:t>Eclipse is a platform for doing many different things using specific plug-ins</a:t>
            </a:r>
          </a:p>
          <a:p>
            <a:pPr lvl="1"/>
            <a:r>
              <a:rPr lang="en-US" sz="1200" dirty="0" smtClean="0"/>
              <a:t>Recommended by HL7</a:t>
            </a:r>
          </a:p>
          <a:p>
            <a:pPr lvl="1"/>
            <a:r>
              <a:rPr lang="en-US" sz="1200" dirty="0" smtClean="0"/>
              <a:t>Open Source but not as intuitive as Enterprise Architect (which costs some 100$ for a desktop version)</a:t>
            </a:r>
          </a:p>
          <a:p>
            <a:pPr lvl="1"/>
            <a:r>
              <a:rPr lang="en-US" sz="1200" dirty="0" smtClean="0"/>
              <a:t>However, choosing which tool and plug-in (for UML) to install is difficult for non technical folks (</a:t>
            </a:r>
            <a:r>
              <a:rPr lang="en-US" sz="1200" dirty="0" err="1" smtClean="0"/>
              <a:t>vs</a:t>
            </a:r>
            <a:r>
              <a:rPr lang="en-US" sz="1200" dirty="0" smtClean="0"/>
              <a:t> the easy-to-use EA)</a:t>
            </a:r>
          </a:p>
          <a:p>
            <a:pPr lvl="1"/>
            <a:r>
              <a:rPr lang="en-US" sz="1200" dirty="0" smtClean="0"/>
              <a:t>We would need some coaching to allow a quick start</a:t>
            </a:r>
          </a:p>
          <a:p>
            <a:pPr lvl="2"/>
            <a:r>
              <a:rPr lang="en-US" sz="1100" dirty="0" smtClean="0"/>
              <a:t>Adel agreed to help us there</a:t>
            </a:r>
          </a:p>
          <a:p>
            <a:pPr lvl="2"/>
            <a:r>
              <a:rPr lang="en-US" sz="1100" dirty="0" smtClean="0"/>
              <a:t>André will find a resource</a:t>
            </a:r>
          </a:p>
          <a:p>
            <a:r>
              <a:rPr lang="en-US" sz="1400" dirty="0" smtClean="0"/>
              <a:t>The tool will be used to do:</a:t>
            </a:r>
          </a:p>
          <a:p>
            <a:pPr lvl="1"/>
            <a:r>
              <a:rPr lang="en-US" sz="1200" dirty="0" smtClean="0"/>
              <a:t>Use cases</a:t>
            </a:r>
          </a:p>
          <a:p>
            <a:pPr lvl="1"/>
            <a:r>
              <a:rPr lang="en-US" sz="1200" dirty="0" smtClean="0"/>
              <a:t>Activity and workflow diagrams</a:t>
            </a:r>
          </a:p>
          <a:p>
            <a:pPr lvl="1"/>
            <a:r>
              <a:rPr lang="en-US" sz="1200" dirty="0" smtClean="0"/>
              <a:t>Interaction diagrams</a:t>
            </a:r>
          </a:p>
          <a:p>
            <a:pPr lvl="1"/>
            <a:r>
              <a:rPr lang="en-US" sz="1200" dirty="0" smtClean="0"/>
              <a:t>Class models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04310" y="116540"/>
            <a:ext cx="21034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b="0" i="1" u="sng" dirty="0" smtClean="0">
                <a:solidFill>
                  <a:srgbClr val="FF0000"/>
                </a:solidFill>
              </a:rPr>
              <a:t>Includes post-meeting notes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re 3"/>
          <p:cNvSpPr>
            <a:spLocks noGrp="1"/>
          </p:cNvSpPr>
          <p:nvPr>
            <p:ph type="title"/>
          </p:nvPr>
        </p:nvSpPr>
        <p:spPr>
          <a:xfrm>
            <a:off x="446088" y="115888"/>
            <a:ext cx="7769225" cy="746125"/>
          </a:xfrm>
        </p:spPr>
        <p:txBody>
          <a:bodyPr/>
          <a:lstStyle/>
          <a:p>
            <a:r>
              <a:rPr lang="en-CA" dirty="0" smtClean="0"/>
              <a:t>Action Items as of 2011-05-04</a:t>
            </a:r>
          </a:p>
        </p:txBody>
      </p:sp>
      <p:graphicFrame>
        <p:nvGraphicFramePr>
          <p:cNvPr id="5" name="Group 71"/>
          <p:cNvGraphicFramePr>
            <a:graphicFrameLocks/>
          </p:cNvGraphicFramePr>
          <p:nvPr/>
        </p:nvGraphicFramePr>
        <p:xfrm>
          <a:off x="252413" y="1190625"/>
          <a:ext cx="8686801" cy="3661750"/>
        </p:xfrm>
        <a:graphic>
          <a:graphicData uri="http://schemas.openxmlformats.org/drawingml/2006/table">
            <a:tbl>
              <a:tblPr/>
              <a:tblGrid>
                <a:gridCol w="719087"/>
                <a:gridCol w="4680650"/>
                <a:gridCol w="936130"/>
                <a:gridCol w="648090"/>
                <a:gridCol w="1702844"/>
              </a:tblGrid>
              <a:tr h="466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Action Items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By Whom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For When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Status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11739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Do an inventory of use cases and storyboard on hand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Laura (Danny)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Active: Underway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739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Ask William for an update (add in a diff colour to the appropriate pages)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André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Outstanding - Request made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739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Obtain and share the published version of the CEN Continuity of care P1 and P2; obtain ok from ISO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Audrey/Laura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Outstanding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398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Draft a new PSS and review with project group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André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Deferred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398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Complete a first draft of requirements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André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Started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398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Complete storyboards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Multi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398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Prepare Orlando WGM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398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95420" y="6381410"/>
            <a:ext cx="3528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b="0" dirty="0" smtClean="0">
                <a:solidFill>
                  <a:schemeClr val="tx1"/>
                </a:solidFill>
              </a:rPr>
              <a:t>NB: Completed action items have been removed.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827088" y="3506788"/>
            <a:ext cx="7772400" cy="114617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Appendix</a:t>
            </a:r>
            <a:endParaRPr lang="en-CA" dirty="0"/>
          </a:p>
        </p:txBody>
      </p:sp>
      <p:sp>
        <p:nvSpPr>
          <p:cNvPr id="35842" name="Espace réservé du texte 7"/>
          <p:cNvSpPr>
            <a:spLocks noGrp="1"/>
          </p:cNvSpPr>
          <p:nvPr>
            <p:ph type="body" idx="1"/>
          </p:nvPr>
        </p:nvSpPr>
        <p:spPr>
          <a:xfrm>
            <a:off x="827088" y="4724400"/>
            <a:ext cx="7772400" cy="1500188"/>
          </a:xfrm>
        </p:spPr>
        <p:txBody>
          <a:bodyPr/>
          <a:lstStyle/>
          <a:p>
            <a:pPr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Storyboard: what is it?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Narrative of business (clinical; administrative) processes on domain/area of interest</a:t>
            </a:r>
          </a:p>
          <a:p>
            <a:r>
              <a:rPr lang="en-US" smtClean="0"/>
              <a:t>Non technical (conceptual in nature)</a:t>
            </a:r>
          </a:p>
          <a:p>
            <a:r>
              <a:rPr lang="en-US" smtClean="0"/>
              <a:t>Describes:</a:t>
            </a:r>
          </a:p>
          <a:p>
            <a:pPr lvl="1"/>
            <a:r>
              <a:rPr lang="en-US" smtClean="0"/>
              <a:t>Activities, interactions, workflows</a:t>
            </a:r>
          </a:p>
          <a:p>
            <a:pPr lvl="1"/>
            <a:r>
              <a:rPr lang="en-US" smtClean="0"/>
              <a:t>Participants</a:t>
            </a:r>
          </a:p>
          <a:p>
            <a:pPr lvl="1"/>
            <a:r>
              <a:rPr lang="en-US" smtClean="0"/>
              <a:t>High level data contents feeding into or resulting from processes</a:t>
            </a:r>
          </a:p>
          <a:p>
            <a:r>
              <a:rPr lang="en-US" smtClean="0"/>
              <a:t>Provides inputs for:</a:t>
            </a:r>
          </a:p>
          <a:p>
            <a:pPr lvl="1"/>
            <a:r>
              <a:rPr lang="en-US" smtClean="0"/>
              <a:t>Activity diagrams</a:t>
            </a:r>
          </a:p>
          <a:p>
            <a:pPr lvl="1"/>
            <a:r>
              <a:rPr lang="en-US" smtClean="0"/>
              <a:t>Interaction diagrams</a:t>
            </a:r>
          </a:p>
          <a:p>
            <a:pPr lvl="1"/>
            <a:r>
              <a:rPr lang="en-US" smtClean="0"/>
              <a:t>State transition diagrams</a:t>
            </a:r>
          </a:p>
          <a:p>
            <a:pPr lvl="1"/>
            <a:r>
              <a:rPr lang="en-US" smtClean="0"/>
              <a:t>High level class diagrams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7236370" y="0"/>
            <a:ext cx="1125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Stephen Chu</a:t>
            </a:r>
          </a:p>
          <a:p>
            <a:r>
              <a:rPr lang="en-US" sz="1200" dirty="0">
                <a:solidFill>
                  <a:srgbClr val="FF0000"/>
                </a:solidFill>
              </a:rPr>
              <a:t>12 April 2011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Storyboards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5 to 10 max</a:t>
            </a:r>
          </a:p>
          <a:p>
            <a:pPr lvl="1"/>
            <a:r>
              <a:rPr lang="en-CA" sz="1600" dirty="0" smtClean="0"/>
              <a:t>See list on wiki </a:t>
            </a:r>
          </a:p>
          <a:p>
            <a:r>
              <a:rPr lang="en-CA" sz="2000" dirty="0" smtClean="0"/>
              <a:t>Identify actors and understand their roles</a:t>
            </a:r>
          </a:p>
          <a:p>
            <a:r>
              <a:rPr lang="en-CA" sz="2000" dirty="0" smtClean="0"/>
              <a:t>Understanding the care planning processes will help understand the needs for info exchange</a:t>
            </a:r>
          </a:p>
          <a:p>
            <a:pPr lvl="1"/>
            <a:r>
              <a:rPr lang="en-CA" sz="1800" dirty="0" smtClean="0"/>
              <a:t>E.g. query for resource availability </a:t>
            </a:r>
            <a:r>
              <a:rPr lang="en-CA" sz="1800" dirty="0" err="1" smtClean="0"/>
              <a:t>vs</a:t>
            </a:r>
            <a:r>
              <a:rPr lang="en-CA" sz="1800" dirty="0" smtClean="0"/>
              <a:t> the care plan needs for patient X</a:t>
            </a:r>
          </a:p>
          <a:p>
            <a:r>
              <a:rPr lang="en-CA" sz="2000" dirty="0" smtClean="0"/>
              <a:t>3 types of requirements</a:t>
            </a:r>
          </a:p>
          <a:p>
            <a:pPr lvl="1"/>
            <a:r>
              <a:rPr lang="en-CA" sz="1800" dirty="0" smtClean="0"/>
              <a:t>Functions to be carried out, workflow, processes</a:t>
            </a:r>
          </a:p>
          <a:p>
            <a:pPr lvl="1"/>
            <a:r>
              <a:rPr lang="en-CA" sz="1800" dirty="0" smtClean="0"/>
              <a:t>Static semantics: info model, glossary, vocabulary</a:t>
            </a:r>
          </a:p>
          <a:p>
            <a:pPr lvl="1"/>
            <a:r>
              <a:rPr lang="en-CA" sz="1800" dirty="0" smtClean="0"/>
              <a:t>Functions to be carried out by the system: EHR FM, PHR FM, etc</a:t>
            </a:r>
          </a:p>
          <a:p>
            <a:pPr lvl="1"/>
            <a:r>
              <a:rPr lang="en-CA" sz="1800" dirty="0" smtClean="0"/>
              <a:t>Interactions between systems: interoperability</a:t>
            </a:r>
          </a:p>
          <a:p>
            <a:r>
              <a:rPr lang="en-CA" sz="2000" dirty="0" smtClean="0"/>
              <a:t>Include meaningful use items that are universal in perspective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Requirements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 for May 11th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Storyboards (Laura, Danny, Susan, André)</a:t>
            </a:r>
          </a:p>
          <a:p>
            <a:r>
              <a:rPr lang="en-US" sz="2000" dirty="0" smtClean="0"/>
              <a:t>Requirements (André)</a:t>
            </a:r>
          </a:p>
          <a:p>
            <a:pPr lvl="1"/>
            <a:r>
              <a:rPr lang="en-US" sz="1600" dirty="0" smtClean="0"/>
              <a:t>Include processes (Stephen’s work)</a:t>
            </a:r>
          </a:p>
          <a:p>
            <a:pPr lvl="1"/>
            <a:r>
              <a:rPr lang="en-US" sz="1600" dirty="0" smtClean="0"/>
              <a:t>Include key functionalities (diabetes case)</a:t>
            </a:r>
          </a:p>
          <a:p>
            <a:r>
              <a:rPr lang="en-US" sz="2000" dirty="0" smtClean="0"/>
              <a:t>Comparison of care plan contents (Ian)</a:t>
            </a:r>
          </a:p>
          <a:p>
            <a:pPr lvl="1"/>
            <a:r>
              <a:rPr lang="en-US" sz="1600" dirty="0" smtClean="0"/>
              <a:t>To inform the information model</a:t>
            </a:r>
          </a:p>
          <a:p>
            <a:pPr lvl="1"/>
            <a:r>
              <a:rPr lang="en-US" sz="1600" dirty="0" smtClean="0"/>
              <a:t>Start of spreadsheet</a:t>
            </a:r>
          </a:p>
          <a:p>
            <a:r>
              <a:rPr lang="en-US" sz="2000" dirty="0" smtClean="0"/>
              <a:t>Finalization of Orlando WGM agenda (All)</a:t>
            </a:r>
          </a:p>
          <a:p>
            <a:r>
              <a:rPr lang="en-US" sz="2000" dirty="0" smtClean="0"/>
              <a:t>Next meeting date and agenda</a:t>
            </a:r>
          </a:p>
          <a:p>
            <a:endParaRPr lang="en-US" sz="2000" dirty="0" smtClean="0"/>
          </a:p>
          <a:p>
            <a:r>
              <a:rPr lang="en-US" sz="2000" dirty="0" smtClean="0"/>
              <a:t>Later</a:t>
            </a:r>
          </a:p>
          <a:p>
            <a:pPr lvl="1"/>
            <a:r>
              <a:rPr lang="en-US" sz="1600" dirty="0" smtClean="0"/>
              <a:t>EA or Eclipse</a:t>
            </a:r>
          </a:p>
          <a:p>
            <a:pPr lvl="1"/>
            <a:r>
              <a:rPr lang="en-US" sz="1600" dirty="0" smtClean="0"/>
              <a:t>Overarching term to use (Ian M.)</a:t>
            </a:r>
          </a:p>
          <a:p>
            <a:pPr lvl="1"/>
            <a:r>
              <a:rPr lang="en-US" sz="1600" dirty="0" smtClean="0"/>
              <a:t>Care Plan Glossary</a:t>
            </a:r>
          </a:p>
          <a:p>
            <a:pPr lvl="1"/>
            <a:endParaRPr lang="en-US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dirty="0" smtClean="0"/>
              <a:t>Participants- </a:t>
            </a:r>
            <a:r>
              <a:rPr lang="en-CA" dirty="0" err="1" smtClean="0"/>
              <a:t>Meetg</a:t>
            </a:r>
            <a:r>
              <a:rPr lang="en-CA" dirty="0" smtClean="0"/>
              <a:t> of 2011-05-04 p1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50825" y="836613"/>
          <a:ext cx="8713785" cy="5354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785"/>
                <a:gridCol w="2088290"/>
                <a:gridCol w="504070"/>
                <a:gridCol w="432060"/>
                <a:gridCol w="4176580"/>
              </a:tblGrid>
              <a:tr h="222127"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500" b="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CA" sz="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6552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André Boudreau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a.boudreau@boroan.ca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Co-Lead- Care Plan initiative/HL7 Patient Care WG. B.Sc.(Physics), MBA. Owner Boroan Inc.  Management </a:t>
                      </a:r>
                      <a:r>
                        <a:rPr lang="en-CA" sz="600" dirty="0" err="1" smtClean="0">
                          <a:solidFill>
                            <a:schemeClr val="tx1"/>
                          </a:solidFill>
                        </a:rPr>
                        <a:t>Consultin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Chair,  Individual Care pan Canadian Standards Collaborative Working Group (SCWG).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project manager. HL7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EHR WG.</a:t>
                      </a:r>
                      <a:endParaRPr lang="en-CA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Laura Heermann Langford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Laura.Heermann@imail.org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/>
                        <a:t>Yes</a:t>
                      </a:r>
                      <a:endParaRPr lang="en-CA" sz="10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Co-Lead- Care Plan initiative/HL7 Patient Care WG. Intermountain Healthcare.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,: Nursing Informatics;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Emergency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Association, American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Association;</a:t>
                      </a:r>
                      <a:r>
                        <a:rPr lang="fr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IHE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Stephen Chu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stephen.chu@nehta.gov.au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NEHTA-National eHealth Transition Authority 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MD,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lead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ead Clinical Information Architecture; co-chair HL7 Patient care WG; vice-chai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 HL7 NZ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MacIsaac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peter.macisaac@hp.com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 Enterprise Services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Consultant;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IHE Australia;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Practitioner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General Practice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9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Adel Ghlamallah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aghlamallah@infoway-inforoute.ca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Canada Health Infoway.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SME at Infoway (shared health record);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past architect on EMR projects</a:t>
                      </a:r>
                      <a:endParaRPr lang="en-CA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William Goossen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wgoossen@results4care.nl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Results 4 Care B.V.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PhD; -chair HL7 Patient Care WG at HL7; Detailed Clinical Models ISO TC 215 WG1 and HL7 ; nursing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practicioner</a:t>
                      </a:r>
                      <a:endParaRPr lang="en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Anneke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Goossen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agoossen@results4care.nl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Results 4 Care B.V.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RN; Consultant; Co-Chair Technical Committee EHR at HL7 Netherlands;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 at IMIA NI;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 of the Patient Care Working Group at HL7 International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 Townsend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ian.townend@nhs.net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NHS Connecting for Health.</a:t>
                      </a:r>
                      <a:r>
                        <a:rPr lang="en-CA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Informatics;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Senior Interoperability Developer, Data Standards and Products; HL7 </a:t>
                      </a:r>
                      <a:r>
                        <a:rPr lang="en-GB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Patient Care Co-Chair 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Rosemary Kennedy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Rosemary.kennedy@jefferson.edu</a:t>
                      </a:r>
                      <a:endParaRPr lang="fr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/>
                        <a:t>Yes</a:t>
                      </a:r>
                      <a:endParaRPr lang="en-CA" sz="10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Thomas Jefferson University School of Nursing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RN; Informatics;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Professor; HL7 EHR WG; HL7 Patient care WG; terminology engine for Plan of care;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Jay Lyle</a:t>
                      </a:r>
                      <a:endParaRPr lang="en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jaylyle@gmail.com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/>
                        <a:t>Yes</a:t>
                      </a:r>
                      <a:endParaRPr lang="en-CA" sz="10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JP Systems.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Consultant; Business Consultant &amp; Sr. Project Manager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2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Margaret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Dittloff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mkd@cbord.com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CBORD Group, Inc..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RD (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Registered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Dietitian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 Product Manager, Nutrition Service Suite;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HL7  DAM project for diet/nutrition orders; American Dietetic Association</a:t>
                      </a:r>
                      <a:endParaRPr lang="en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Audrey Dickerson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adickerson@himss.org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HIMSS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MS; Standards Initiatives at HIMSS; ISO/TC 215 Health Informatics, Secretary; US TAG for ISO/TC 215 Health Informatics, Administrator; Co-Chair of Nursing Sub-committee to IHE-Patient Care Coordination Domain.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 McNicoll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Ian.McNicoll@oceaninformatics.com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UK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Ocean Informatics 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informatics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specialist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practitioner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OpenEHR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Slovakia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Pediatrics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EMR; Sweden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distributed care approach</a:t>
                      </a:r>
                      <a:endParaRPr lang="en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935">
                <a:tc>
                  <a:txBody>
                    <a:bodyPr/>
                    <a:lstStyle/>
                    <a:p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Danny </a:t>
                      </a:r>
                      <a:r>
                        <a:rPr lang="en-US" sz="9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Probst</a:t>
                      </a:r>
                      <a:endParaRPr lang="fr-CA" sz="9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Daniel.Probst@imail.org</a:t>
                      </a:r>
                      <a:endParaRPr lang="fr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Intermountain Healthcare. 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Manager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9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Kevin Coonan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Kevin.coonan@gmail.com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600" dirty="0" smtClean="0">
                          <a:solidFill>
                            <a:schemeClr val="tx1"/>
                          </a:solidFill>
                        </a:rPr>
                        <a:t>MD. Emergency medicine. HL7 Emergency care WG. </a:t>
                      </a:r>
                      <a:endParaRPr lang="en-CA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127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Gordon </a:t>
                      </a:r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Raup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graup@datuit.com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CTO, </a:t>
                      </a:r>
                      <a:r>
                        <a:rPr lang="en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Datuit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LLC (software industry).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127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Susan Campbell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bostoncampbell@mindspring.com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PhD microbiologist. Principal at Care Management Professionals. HL7 Dynamic Care Plan Co-developer </a:t>
                      </a:r>
                      <a:endParaRPr lang="en-CA" sz="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Elayne</a:t>
                      </a: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Ayres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EAyres@cc.nih.gov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NIH National Institutes of Health</a:t>
                      </a:r>
                      <a:r>
                        <a:rPr lang="en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MS, RD; Deputy Chief, Laboratory for Informatics Development, NIH Clinical Center ; Project manager for BTRIS (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Biomedical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Translational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 System), a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fr-CA" sz="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Data </a:t>
                      </a:r>
                      <a:r>
                        <a:rPr lang="fr-CA" sz="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Repository</a:t>
                      </a:r>
                      <a:endParaRPr lang="fr-CA" sz="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dirty="0" smtClean="0"/>
              <a:t>Participants- </a:t>
            </a:r>
            <a:r>
              <a:rPr lang="en-CA" dirty="0" err="1" smtClean="0"/>
              <a:t>Meetg</a:t>
            </a:r>
            <a:r>
              <a:rPr lang="en-CA" dirty="0" smtClean="0"/>
              <a:t> of 2011-05-04 p2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23410" y="908650"/>
          <a:ext cx="8569765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210"/>
                <a:gridCol w="2088290"/>
                <a:gridCol w="504070"/>
                <a:gridCol w="504070"/>
                <a:gridCol w="3961125"/>
              </a:tblGrid>
              <a:tr h="216031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500" b="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CA" sz="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David Rowed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david.rowed@gmail.com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Charlie Bishop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charlie.bishop@isofthealth.com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Walter Suarez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walter.g.suarez@kp.org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en-C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Hendler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Peter.Hendler@kp.org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 Simkus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ray@wmt.ca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Lloyd</a:t>
                      </a:r>
                      <a:r>
                        <a:rPr lang="en-C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Mackenzie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lloyd@lmckenzie.com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LM&amp;A Consulting Ltd.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10"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Serafina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Versaggi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serafina.versaggi@gmail.com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10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Sasha Bojicic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SBojicic@infoway-inforoute.ca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Lead architect,</a:t>
                      </a: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 Blueprint 2015, </a:t>
                      </a: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Canada Health Infoway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10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Agnes Wong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awong@infoway-inforoute.ca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BScN</a:t>
                      </a: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MN, CHE. </a:t>
                      </a:r>
                      <a:endParaRPr lang="fr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 Adoption - Director, Professional Practice &amp; Clinical Informatics, Canada Health Infoway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10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Cindy Hollister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chollister@infoway-inforoute.ca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BHSc</a:t>
                      </a: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(N), Clinical Adoption -Clinical Leader, Canada Health Infoway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10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Valeri</a:t>
                      </a: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Leung 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vleung@infoway-inforoute.ca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Pharmacist. Clinical Leader, Canada Health Infoway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10"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Luigi Sison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lsison@yahoo.com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Architect at LOINC  and at HL7. Enterprise Data Architect at VA. </a:t>
                      </a: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Developing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standard for </a:t>
                      </a: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Detailed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Models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(DCM), information </a:t>
                      </a: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models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Health Record (EHR) </a:t>
                      </a: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Diabetes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Project, etc.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Orlando WGM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Orlando WGM Topics</a:t>
            </a:r>
            <a:endParaRPr lang="en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Thursday May 19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, Q1, 9h00 to 10h30</a:t>
            </a:r>
          </a:p>
          <a:p>
            <a:r>
              <a:rPr lang="en-CA" sz="2000" dirty="0" smtClean="0"/>
              <a:t>Duration 1.5 hour</a:t>
            </a:r>
          </a:p>
          <a:p>
            <a:r>
              <a:rPr lang="en-CA" sz="2000" dirty="0" smtClean="0"/>
              <a:t>Who to lead: Laura</a:t>
            </a:r>
          </a:p>
          <a:p>
            <a:r>
              <a:rPr lang="en-CA" sz="2000" dirty="0" smtClean="0"/>
              <a:t>Potential Topics, </a:t>
            </a:r>
            <a:r>
              <a:rPr lang="en-CA" sz="2000" u="sng" dirty="0" smtClean="0"/>
              <a:t>to be finalized next week</a:t>
            </a:r>
          </a:p>
          <a:p>
            <a:pPr lvl="1"/>
            <a:r>
              <a:rPr lang="en-CA" sz="1800" dirty="0" smtClean="0"/>
              <a:t>Status of Care Plan DAM project </a:t>
            </a:r>
          </a:p>
          <a:p>
            <a:pPr lvl="1"/>
            <a:r>
              <a:rPr lang="en-CA" sz="1800" dirty="0" smtClean="0"/>
              <a:t>Identifying key material from other Patient Care work (Pressure Ulcer, DCM) and other WG (Emergency Care, Care Provision, Care Statement, Structured Document, CDA consolidation, etc.)</a:t>
            </a:r>
          </a:p>
          <a:p>
            <a:pPr lvl="1"/>
            <a:r>
              <a:rPr lang="en-CA" sz="1800" dirty="0" smtClean="0"/>
              <a:t>Requirements, include inventory of existing material and standards</a:t>
            </a:r>
          </a:p>
          <a:p>
            <a:pPr lvl="1"/>
            <a:r>
              <a:rPr lang="en-CA" sz="1800" dirty="0" smtClean="0"/>
              <a:t>Storyboard review</a:t>
            </a:r>
          </a:p>
          <a:p>
            <a:pPr lvl="1"/>
            <a:r>
              <a:rPr lang="en-CA" sz="1800" dirty="0" smtClean="0"/>
              <a:t>Identifying clinical resources that would review future storyboards</a:t>
            </a:r>
          </a:p>
          <a:p>
            <a:pPr lvl="1"/>
            <a:r>
              <a:rPr lang="en-CA" sz="1800" dirty="0" smtClean="0"/>
              <a:t>Modeling work required</a:t>
            </a:r>
          </a:p>
          <a:p>
            <a:endParaRPr lang="en-CA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Plan Situations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Care Plan Situations</a:t>
            </a:r>
            <a:endParaRPr lang="en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See document prepared by Susan Campbell: </a:t>
            </a:r>
            <a:r>
              <a:rPr lang="en-CA" sz="1800" i="1" dirty="0" smtClean="0"/>
              <a:t>Care Management Concept Matrix-v2-20110427a.xls</a:t>
            </a:r>
            <a:endParaRPr lang="en-CA" i="1" dirty="0" smtClean="0"/>
          </a:p>
          <a:p>
            <a:r>
              <a:rPr lang="en-CA" dirty="0" smtClean="0"/>
              <a:t>Identifies different types of care management and for each, presents characteristics from a provider and payer perspective as well as from a patient perspective</a:t>
            </a:r>
          </a:p>
          <a:p>
            <a:r>
              <a:rPr lang="en-CA" dirty="0" smtClean="0"/>
              <a:t>Matrix has some elements that are US specific. </a:t>
            </a:r>
          </a:p>
          <a:p>
            <a:pPr lvl="1"/>
            <a:r>
              <a:rPr lang="en-CA" dirty="0" smtClean="0"/>
              <a:t>Some columns could be added so that other country specific terms/types could be added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Next steps: postponed (Susan)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Add explanations and brief descriptions for the various types and characteristics (second worksheet added)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Add if possible another worksheet with vendors and roles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I_10 04 0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HI_10 04 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accent1">
              <a:lumMod val="75000"/>
              <a:lumOff val="25000"/>
            </a:schemeClr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200" b="0" i="1" u="sng"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CHI_10 04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3">
        <a:dk1>
          <a:srgbClr val="87856A"/>
        </a:dk1>
        <a:lt1>
          <a:srgbClr val="FFFFFF"/>
        </a:lt1>
        <a:dk2>
          <a:srgbClr val="AF3219"/>
        </a:dk2>
        <a:lt2>
          <a:srgbClr val="555759"/>
        </a:lt2>
        <a:accent1>
          <a:srgbClr val="003A62"/>
        </a:accent1>
        <a:accent2>
          <a:srgbClr val="812740"/>
        </a:accent2>
        <a:accent3>
          <a:srgbClr val="FFFFFF"/>
        </a:accent3>
        <a:accent4>
          <a:srgbClr val="727159"/>
        </a:accent4>
        <a:accent5>
          <a:srgbClr val="AAAEB7"/>
        </a:accent5>
        <a:accent6>
          <a:srgbClr val="742239"/>
        </a:accent6>
        <a:hlink>
          <a:srgbClr val="1486CE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16818</TotalTime>
  <Words>2035</Words>
  <Application>Microsoft Office PowerPoint</Application>
  <PresentationFormat>Affichage à l'écran (4:3)</PresentationFormat>
  <Paragraphs>342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CHI_10 04 07</vt:lpstr>
      <vt:lpstr>Care Plan (CP) Team Meeting Notes (As updated during meeting)</vt:lpstr>
      <vt:lpstr>Agenda for May 4th</vt:lpstr>
      <vt:lpstr>Agenda for May 11th</vt:lpstr>
      <vt:lpstr>Participants- Meetg of 2011-05-04 p1</vt:lpstr>
      <vt:lpstr>Participants- Meetg of 2011-05-04 p2</vt:lpstr>
      <vt:lpstr>Orlando WGM</vt:lpstr>
      <vt:lpstr>Orlando WGM Topics</vt:lpstr>
      <vt:lpstr>Care Plan Situations</vt:lpstr>
      <vt:lpstr>Care Plan Situations</vt:lpstr>
      <vt:lpstr>Meaningful Use material</vt:lpstr>
      <vt:lpstr>MU Material (Susan)</vt:lpstr>
      <vt:lpstr>MU Material</vt:lpstr>
      <vt:lpstr>Care Plan material from Various organizations</vt:lpstr>
      <vt:lpstr>Care Plan Material from Various Organizations</vt:lpstr>
      <vt:lpstr>Care Plan Scope Question</vt:lpstr>
      <vt:lpstr>Storyboards</vt:lpstr>
      <vt:lpstr>Feedback on Chronic Care Plan Storyboard</vt:lpstr>
      <vt:lpstr>Storyboards- Next week if possible</vt:lpstr>
      <vt:lpstr>Modeling Tool- EA or Eclipse</vt:lpstr>
      <vt:lpstr>Modeling Tool to Use</vt:lpstr>
      <vt:lpstr>Conclusion</vt:lpstr>
      <vt:lpstr>Action Items as of 2011-05-04</vt:lpstr>
      <vt:lpstr>Appendix</vt:lpstr>
      <vt:lpstr>Storyboard: what is it?</vt:lpstr>
      <vt:lpstr>Storyboards</vt:lpstr>
      <vt:lpstr>Requirements</vt:lpstr>
    </vt:vector>
  </TitlesOfParts>
  <Company>Canada Health Infoway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Canada Health Infoway</dc:creator>
  <cp:lastModifiedBy>André Boudreau</cp:lastModifiedBy>
  <cp:revision>1025</cp:revision>
  <dcterms:created xsi:type="dcterms:W3CDTF">2007-10-04T22:02:14Z</dcterms:created>
  <dcterms:modified xsi:type="dcterms:W3CDTF">2011-05-05T18:30:01Z</dcterms:modified>
</cp:coreProperties>
</file>