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5" r:id="rId6"/>
    <p:sldId id="264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37CC3B-A649-40D3-B73A-DD71171F77F4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4DFB1B3-44C7-4ECC-91EB-CB70349FDFEB}">
      <dgm:prSet phldrT="[Text]"/>
      <dgm:spPr/>
      <dgm:t>
        <a:bodyPr/>
        <a:lstStyle/>
        <a:p>
          <a:r>
            <a:rPr lang="en-US" dirty="0" smtClean="0"/>
            <a:t>Complete Case </a:t>
          </a:r>
        </a:p>
        <a:p>
          <a:r>
            <a:rPr lang="en-US" dirty="0" smtClean="0"/>
            <a:t>Interoperability</a:t>
          </a:r>
          <a:endParaRPr lang="en-US" dirty="0"/>
        </a:p>
      </dgm:t>
    </dgm:pt>
    <dgm:pt modelId="{7C6DE357-FDB9-442B-B4D0-42C93ECD08E6}" type="parTrans" cxnId="{FEDF9705-CA6A-4DF5-ADD9-191EA17A30F7}">
      <dgm:prSet/>
      <dgm:spPr/>
      <dgm:t>
        <a:bodyPr/>
        <a:lstStyle/>
        <a:p>
          <a:endParaRPr lang="en-US"/>
        </a:p>
      </dgm:t>
    </dgm:pt>
    <dgm:pt modelId="{18467C51-130F-47C9-8C50-73542F8E9C04}" type="sibTrans" cxnId="{FEDF9705-CA6A-4DF5-ADD9-191EA17A30F7}">
      <dgm:prSet/>
      <dgm:spPr/>
      <dgm:t>
        <a:bodyPr/>
        <a:lstStyle/>
        <a:p>
          <a:endParaRPr lang="en-US"/>
        </a:p>
      </dgm:t>
    </dgm:pt>
    <dgm:pt modelId="{C1F3613F-ECB2-427D-8DB4-D0329C083E79}">
      <dgm:prSet phldrT="[Text]"/>
      <dgm:spPr/>
      <dgm:t>
        <a:bodyPr/>
        <a:lstStyle/>
        <a:p>
          <a:r>
            <a:rPr lang="en-US" dirty="0" smtClean="0"/>
            <a:t>Unique Identifiers </a:t>
          </a:r>
        </a:p>
        <a:p>
          <a:r>
            <a:rPr lang="en-US" dirty="0" smtClean="0"/>
            <a:t>Standard Formats</a:t>
          </a:r>
          <a:endParaRPr lang="en-US" dirty="0"/>
        </a:p>
      </dgm:t>
    </dgm:pt>
    <dgm:pt modelId="{8A8EFCC3-846F-4EB8-A146-348D18CB4D10}" type="parTrans" cxnId="{C7DE33CA-F468-483F-8915-0A659EC4681C}">
      <dgm:prSet/>
      <dgm:spPr/>
      <dgm:t>
        <a:bodyPr/>
        <a:lstStyle/>
        <a:p>
          <a:endParaRPr lang="en-US"/>
        </a:p>
      </dgm:t>
    </dgm:pt>
    <dgm:pt modelId="{2E987542-9747-4141-881A-C3C49374CE8C}" type="sibTrans" cxnId="{C7DE33CA-F468-483F-8915-0A659EC4681C}">
      <dgm:prSet/>
      <dgm:spPr/>
      <dgm:t>
        <a:bodyPr/>
        <a:lstStyle/>
        <a:p>
          <a:endParaRPr lang="en-US"/>
        </a:p>
      </dgm:t>
    </dgm:pt>
    <dgm:pt modelId="{9EA1D9EB-0136-4956-8514-AA0E2A89E18F}">
      <dgm:prSet phldrT="[Text]"/>
      <dgm:spPr/>
      <dgm:t>
        <a:bodyPr/>
        <a:lstStyle/>
        <a:p>
          <a:r>
            <a:rPr lang="en-US" dirty="0" smtClean="0"/>
            <a:t>Structured Reporting</a:t>
          </a:r>
        </a:p>
        <a:p>
          <a:r>
            <a:rPr lang="en-US" dirty="0" smtClean="0"/>
            <a:t>Standard Model</a:t>
          </a:r>
          <a:endParaRPr lang="en-US" dirty="0"/>
        </a:p>
      </dgm:t>
    </dgm:pt>
    <dgm:pt modelId="{957CEB02-7DD4-4691-8187-82E08EB8C37C}" type="parTrans" cxnId="{8DD402C1-E2D4-4122-98EE-000C1D2E7C0A}">
      <dgm:prSet/>
      <dgm:spPr/>
      <dgm:t>
        <a:bodyPr/>
        <a:lstStyle/>
        <a:p>
          <a:endParaRPr lang="en-US"/>
        </a:p>
      </dgm:t>
    </dgm:pt>
    <dgm:pt modelId="{7AFBB680-AA78-4A8A-8038-20F07728EA61}" type="sibTrans" cxnId="{8DD402C1-E2D4-4122-98EE-000C1D2E7C0A}">
      <dgm:prSet/>
      <dgm:spPr/>
      <dgm:t>
        <a:bodyPr/>
        <a:lstStyle/>
        <a:p>
          <a:endParaRPr lang="en-US"/>
        </a:p>
      </dgm:t>
    </dgm:pt>
    <dgm:pt modelId="{8393E62D-696E-4A3B-A2D2-DAD9D554D0E5}">
      <dgm:prSet phldrT="[Text]"/>
      <dgm:spPr/>
      <dgm:t>
        <a:bodyPr/>
        <a:lstStyle/>
        <a:p>
          <a:r>
            <a:rPr lang="en-US" dirty="0" smtClean="0"/>
            <a:t>Standard Interfaces</a:t>
          </a:r>
        </a:p>
        <a:p>
          <a:r>
            <a:rPr lang="en-US" dirty="0" smtClean="0"/>
            <a:t>Instruments and Systems</a:t>
          </a:r>
          <a:endParaRPr lang="en-US" dirty="0"/>
        </a:p>
      </dgm:t>
    </dgm:pt>
    <dgm:pt modelId="{730613A5-429B-4D50-8BDE-CC535F2F1BF2}" type="parTrans" cxnId="{927E4254-623D-4442-B1B8-A1E31FE94DDE}">
      <dgm:prSet/>
      <dgm:spPr/>
      <dgm:t>
        <a:bodyPr/>
        <a:lstStyle/>
        <a:p>
          <a:endParaRPr lang="en-US"/>
        </a:p>
      </dgm:t>
    </dgm:pt>
    <dgm:pt modelId="{D26D3616-10C7-4E7F-8B8F-7D4DCA55A460}" type="sibTrans" cxnId="{927E4254-623D-4442-B1B8-A1E31FE94DDE}">
      <dgm:prSet/>
      <dgm:spPr/>
      <dgm:t>
        <a:bodyPr/>
        <a:lstStyle/>
        <a:p>
          <a:endParaRPr lang="en-US"/>
        </a:p>
      </dgm:t>
    </dgm:pt>
    <dgm:pt modelId="{23803CF8-7199-4B79-BA18-55E6ADA0A089}">
      <dgm:prSet phldrT="[Text]"/>
      <dgm:spPr/>
      <dgm:t>
        <a:bodyPr/>
        <a:lstStyle/>
        <a:p>
          <a:r>
            <a:rPr lang="en-US" dirty="0" smtClean="0"/>
            <a:t>Standard Task and Processing Workflows and Data</a:t>
          </a:r>
          <a:endParaRPr lang="en-US" dirty="0"/>
        </a:p>
      </dgm:t>
    </dgm:pt>
    <dgm:pt modelId="{F46D2AC5-40CA-4119-A04C-A7F20C962938}" type="parTrans" cxnId="{64D39147-8E99-40C9-8581-316DD2690111}">
      <dgm:prSet/>
      <dgm:spPr/>
      <dgm:t>
        <a:bodyPr/>
        <a:lstStyle/>
        <a:p>
          <a:endParaRPr lang="en-US"/>
        </a:p>
      </dgm:t>
    </dgm:pt>
    <dgm:pt modelId="{99D7C99C-7C19-4B01-80E3-49D2D1AF9106}" type="sibTrans" cxnId="{64D39147-8E99-40C9-8581-316DD2690111}">
      <dgm:prSet/>
      <dgm:spPr/>
      <dgm:t>
        <a:bodyPr/>
        <a:lstStyle/>
        <a:p>
          <a:endParaRPr lang="en-US"/>
        </a:p>
      </dgm:t>
    </dgm:pt>
    <dgm:pt modelId="{02FEB1A7-EA5B-498E-B599-94BDD364A622}" type="pres">
      <dgm:prSet presAssocID="{0237CC3B-A649-40D3-B73A-DD71171F77F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0E48B-B7F2-43DC-B6BE-0454391881FE}" type="pres">
      <dgm:prSet presAssocID="{0237CC3B-A649-40D3-B73A-DD71171F77F4}" presName="matrix" presStyleCnt="0"/>
      <dgm:spPr/>
    </dgm:pt>
    <dgm:pt modelId="{1B536788-49E4-440E-BF03-08499692C9F2}" type="pres">
      <dgm:prSet presAssocID="{0237CC3B-A649-40D3-B73A-DD71171F77F4}" presName="tile1" presStyleLbl="node1" presStyleIdx="0" presStyleCnt="4"/>
      <dgm:spPr/>
      <dgm:t>
        <a:bodyPr/>
        <a:lstStyle/>
        <a:p>
          <a:endParaRPr lang="en-US"/>
        </a:p>
      </dgm:t>
    </dgm:pt>
    <dgm:pt modelId="{3F79D23D-58F5-4D56-BC98-31C4917CEF5F}" type="pres">
      <dgm:prSet presAssocID="{0237CC3B-A649-40D3-B73A-DD71171F77F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781D0-0C47-4A0F-8063-3BB7B470FFBE}" type="pres">
      <dgm:prSet presAssocID="{0237CC3B-A649-40D3-B73A-DD71171F77F4}" presName="tile2" presStyleLbl="node1" presStyleIdx="1" presStyleCnt="4"/>
      <dgm:spPr/>
      <dgm:t>
        <a:bodyPr/>
        <a:lstStyle/>
        <a:p>
          <a:endParaRPr lang="en-US"/>
        </a:p>
      </dgm:t>
    </dgm:pt>
    <dgm:pt modelId="{B12EE1FF-C1C4-42A3-AC45-D480B1146BA1}" type="pres">
      <dgm:prSet presAssocID="{0237CC3B-A649-40D3-B73A-DD71171F77F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AF87A-F99C-4F06-9CC1-35FDA8F35CD2}" type="pres">
      <dgm:prSet presAssocID="{0237CC3B-A649-40D3-B73A-DD71171F77F4}" presName="tile3" presStyleLbl="node1" presStyleIdx="2" presStyleCnt="4"/>
      <dgm:spPr/>
      <dgm:t>
        <a:bodyPr/>
        <a:lstStyle/>
        <a:p>
          <a:endParaRPr lang="en-US"/>
        </a:p>
      </dgm:t>
    </dgm:pt>
    <dgm:pt modelId="{AA683D5F-439E-42CF-9822-EC46297F7501}" type="pres">
      <dgm:prSet presAssocID="{0237CC3B-A649-40D3-B73A-DD71171F77F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9A81D-6EF6-4A31-A23F-E902BD79E8C5}" type="pres">
      <dgm:prSet presAssocID="{0237CC3B-A649-40D3-B73A-DD71171F77F4}" presName="tile4" presStyleLbl="node1" presStyleIdx="3" presStyleCnt="4"/>
      <dgm:spPr/>
      <dgm:t>
        <a:bodyPr/>
        <a:lstStyle/>
        <a:p>
          <a:endParaRPr lang="en-US"/>
        </a:p>
      </dgm:t>
    </dgm:pt>
    <dgm:pt modelId="{D56F6508-F4C2-41CE-8CFE-D7E2102B2013}" type="pres">
      <dgm:prSet presAssocID="{0237CC3B-A649-40D3-B73A-DD71171F77F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8BF27-075A-4B1A-9B02-BB69EF72348C}" type="pres">
      <dgm:prSet presAssocID="{0237CC3B-A649-40D3-B73A-DD71171F77F4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2F4582EF-4546-4A54-8A7F-C469EF6F1913}" type="presOf" srcId="{B4DFB1B3-44C7-4ECC-91EB-CB70349FDFEB}" destId="{7178BF27-075A-4B1A-9B02-BB69EF72348C}" srcOrd="0" destOrd="0" presId="urn:microsoft.com/office/officeart/2005/8/layout/matrix1"/>
    <dgm:cxn modelId="{ECA13474-9B23-4A22-8D28-C45784EAC7D2}" type="presOf" srcId="{0237CC3B-A649-40D3-B73A-DD71171F77F4}" destId="{02FEB1A7-EA5B-498E-B599-94BDD364A622}" srcOrd="0" destOrd="0" presId="urn:microsoft.com/office/officeart/2005/8/layout/matrix1"/>
    <dgm:cxn modelId="{C5884D55-DF3D-4632-BC86-8BC64AB01CCB}" type="presOf" srcId="{9EA1D9EB-0136-4956-8514-AA0E2A89E18F}" destId="{B12EE1FF-C1C4-42A3-AC45-D480B1146BA1}" srcOrd="1" destOrd="0" presId="urn:microsoft.com/office/officeart/2005/8/layout/matrix1"/>
    <dgm:cxn modelId="{927E4254-623D-4442-B1B8-A1E31FE94DDE}" srcId="{B4DFB1B3-44C7-4ECC-91EB-CB70349FDFEB}" destId="{8393E62D-696E-4A3B-A2D2-DAD9D554D0E5}" srcOrd="2" destOrd="0" parTransId="{730613A5-429B-4D50-8BDE-CC535F2F1BF2}" sibTransId="{D26D3616-10C7-4E7F-8B8F-7D4DCA55A460}"/>
    <dgm:cxn modelId="{BFB7468B-0827-45CE-97D8-FDC34921D226}" type="presOf" srcId="{C1F3613F-ECB2-427D-8DB4-D0329C083E79}" destId="{3F79D23D-58F5-4D56-BC98-31C4917CEF5F}" srcOrd="1" destOrd="0" presId="urn:microsoft.com/office/officeart/2005/8/layout/matrix1"/>
    <dgm:cxn modelId="{DF9B2FCD-8D46-48CA-867D-CF0273BCE9E4}" type="presOf" srcId="{9EA1D9EB-0136-4956-8514-AA0E2A89E18F}" destId="{3BA781D0-0C47-4A0F-8063-3BB7B470FFBE}" srcOrd="0" destOrd="0" presId="urn:microsoft.com/office/officeart/2005/8/layout/matrix1"/>
    <dgm:cxn modelId="{FEDF9705-CA6A-4DF5-ADD9-191EA17A30F7}" srcId="{0237CC3B-A649-40D3-B73A-DD71171F77F4}" destId="{B4DFB1B3-44C7-4ECC-91EB-CB70349FDFEB}" srcOrd="0" destOrd="0" parTransId="{7C6DE357-FDB9-442B-B4D0-42C93ECD08E6}" sibTransId="{18467C51-130F-47C9-8C50-73542F8E9C04}"/>
    <dgm:cxn modelId="{98292B02-DD21-4237-A547-86164564958B}" type="presOf" srcId="{C1F3613F-ECB2-427D-8DB4-D0329C083E79}" destId="{1B536788-49E4-440E-BF03-08499692C9F2}" srcOrd="0" destOrd="0" presId="urn:microsoft.com/office/officeart/2005/8/layout/matrix1"/>
    <dgm:cxn modelId="{A9996FDA-F924-4DD8-B3B5-3C06ABD30F55}" type="presOf" srcId="{23803CF8-7199-4B79-BA18-55E6ADA0A089}" destId="{D56F6508-F4C2-41CE-8CFE-D7E2102B2013}" srcOrd="1" destOrd="0" presId="urn:microsoft.com/office/officeart/2005/8/layout/matrix1"/>
    <dgm:cxn modelId="{7CB268DF-3038-4602-AB6D-C976A4C5E9D9}" type="presOf" srcId="{8393E62D-696E-4A3B-A2D2-DAD9D554D0E5}" destId="{AA683D5F-439E-42CF-9822-EC46297F7501}" srcOrd="1" destOrd="0" presId="urn:microsoft.com/office/officeart/2005/8/layout/matrix1"/>
    <dgm:cxn modelId="{0355E65F-3A2F-4F6E-8640-23A1D6237DDA}" type="presOf" srcId="{23803CF8-7199-4B79-BA18-55E6ADA0A089}" destId="{4309A81D-6EF6-4A31-A23F-E902BD79E8C5}" srcOrd="0" destOrd="0" presId="urn:microsoft.com/office/officeart/2005/8/layout/matrix1"/>
    <dgm:cxn modelId="{8DD402C1-E2D4-4122-98EE-000C1D2E7C0A}" srcId="{B4DFB1B3-44C7-4ECC-91EB-CB70349FDFEB}" destId="{9EA1D9EB-0136-4956-8514-AA0E2A89E18F}" srcOrd="1" destOrd="0" parTransId="{957CEB02-7DD4-4691-8187-82E08EB8C37C}" sibTransId="{7AFBB680-AA78-4A8A-8038-20F07728EA61}"/>
    <dgm:cxn modelId="{64D39147-8E99-40C9-8581-316DD2690111}" srcId="{B4DFB1B3-44C7-4ECC-91EB-CB70349FDFEB}" destId="{23803CF8-7199-4B79-BA18-55E6ADA0A089}" srcOrd="3" destOrd="0" parTransId="{F46D2AC5-40CA-4119-A04C-A7F20C962938}" sibTransId="{99D7C99C-7C19-4B01-80E3-49D2D1AF9106}"/>
    <dgm:cxn modelId="{EC39F9DC-EB66-4637-9503-6BC4BE286D5D}" type="presOf" srcId="{8393E62D-696E-4A3B-A2D2-DAD9D554D0E5}" destId="{33EAF87A-F99C-4F06-9CC1-35FDA8F35CD2}" srcOrd="0" destOrd="0" presId="urn:microsoft.com/office/officeart/2005/8/layout/matrix1"/>
    <dgm:cxn modelId="{C7DE33CA-F468-483F-8915-0A659EC4681C}" srcId="{B4DFB1B3-44C7-4ECC-91EB-CB70349FDFEB}" destId="{C1F3613F-ECB2-427D-8DB4-D0329C083E79}" srcOrd="0" destOrd="0" parTransId="{8A8EFCC3-846F-4EB8-A146-348D18CB4D10}" sibTransId="{2E987542-9747-4141-881A-C3C49374CE8C}"/>
    <dgm:cxn modelId="{4D9AC3A3-3E20-47B4-BAE9-FE557E559456}" type="presParOf" srcId="{02FEB1A7-EA5B-498E-B599-94BDD364A622}" destId="{2290E48B-B7F2-43DC-B6BE-0454391881FE}" srcOrd="0" destOrd="0" presId="urn:microsoft.com/office/officeart/2005/8/layout/matrix1"/>
    <dgm:cxn modelId="{43BB4322-BA24-452F-8D6F-0852EBFA53AD}" type="presParOf" srcId="{2290E48B-B7F2-43DC-B6BE-0454391881FE}" destId="{1B536788-49E4-440E-BF03-08499692C9F2}" srcOrd="0" destOrd="0" presId="urn:microsoft.com/office/officeart/2005/8/layout/matrix1"/>
    <dgm:cxn modelId="{AD9ACE71-5163-41FE-AD39-7CD8C7EEA9C4}" type="presParOf" srcId="{2290E48B-B7F2-43DC-B6BE-0454391881FE}" destId="{3F79D23D-58F5-4D56-BC98-31C4917CEF5F}" srcOrd="1" destOrd="0" presId="urn:microsoft.com/office/officeart/2005/8/layout/matrix1"/>
    <dgm:cxn modelId="{4468756A-DE70-4947-8ED6-062219AC7C46}" type="presParOf" srcId="{2290E48B-B7F2-43DC-B6BE-0454391881FE}" destId="{3BA781D0-0C47-4A0F-8063-3BB7B470FFBE}" srcOrd="2" destOrd="0" presId="urn:microsoft.com/office/officeart/2005/8/layout/matrix1"/>
    <dgm:cxn modelId="{EE6D4B48-C091-4122-80CF-240E2EFE3FF7}" type="presParOf" srcId="{2290E48B-B7F2-43DC-B6BE-0454391881FE}" destId="{B12EE1FF-C1C4-42A3-AC45-D480B1146BA1}" srcOrd="3" destOrd="0" presId="urn:microsoft.com/office/officeart/2005/8/layout/matrix1"/>
    <dgm:cxn modelId="{698AD792-A838-4B47-8B06-9CF5DFBF7CE5}" type="presParOf" srcId="{2290E48B-B7F2-43DC-B6BE-0454391881FE}" destId="{33EAF87A-F99C-4F06-9CC1-35FDA8F35CD2}" srcOrd="4" destOrd="0" presId="urn:microsoft.com/office/officeart/2005/8/layout/matrix1"/>
    <dgm:cxn modelId="{F66C2D6C-5A6C-4E0E-A509-8ACC39D4A198}" type="presParOf" srcId="{2290E48B-B7F2-43DC-B6BE-0454391881FE}" destId="{AA683D5F-439E-42CF-9822-EC46297F7501}" srcOrd="5" destOrd="0" presId="urn:microsoft.com/office/officeart/2005/8/layout/matrix1"/>
    <dgm:cxn modelId="{D3FF8523-F019-4BF7-8CA9-FF30A6A1EFAD}" type="presParOf" srcId="{2290E48B-B7F2-43DC-B6BE-0454391881FE}" destId="{4309A81D-6EF6-4A31-A23F-E902BD79E8C5}" srcOrd="6" destOrd="0" presId="urn:microsoft.com/office/officeart/2005/8/layout/matrix1"/>
    <dgm:cxn modelId="{D4309AD7-1025-4813-8C04-38C86DBFACA1}" type="presParOf" srcId="{2290E48B-B7F2-43DC-B6BE-0454391881FE}" destId="{D56F6508-F4C2-41CE-8CFE-D7E2102B2013}" srcOrd="7" destOrd="0" presId="urn:microsoft.com/office/officeart/2005/8/layout/matrix1"/>
    <dgm:cxn modelId="{88F864F1-2827-4375-9620-10A7CB44C3BB}" type="presParOf" srcId="{02FEB1A7-EA5B-498E-B599-94BDD364A622}" destId="{7178BF27-075A-4B1A-9B02-BB69EF72348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36788-49E4-440E-BF03-08499692C9F2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Unique Identifiers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Standard Formats</a:t>
          </a:r>
          <a:endParaRPr lang="en-US" sz="2400" kern="1200" dirty="0"/>
        </a:p>
      </dsp:txBody>
      <dsp:txXfrm rot="5400000">
        <a:off x="-1" y="1"/>
        <a:ext cx="4114800" cy="1697236"/>
      </dsp:txXfrm>
    </dsp:sp>
    <dsp:sp modelId="{3BA781D0-0C47-4A0F-8063-3BB7B470FFBE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Structured Reporting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Standard Model</a:t>
          </a:r>
          <a:endParaRPr lang="en-US" sz="2400" kern="1200" dirty="0"/>
        </a:p>
      </dsp:txBody>
      <dsp:txXfrm>
        <a:off x="4114800" y="0"/>
        <a:ext cx="4114800" cy="1697236"/>
      </dsp:txXfrm>
    </dsp:sp>
    <dsp:sp modelId="{33EAF87A-F99C-4F06-9CC1-35FDA8F35CD2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Standard Interfaces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Instruments and Systems</a:t>
          </a:r>
          <a:endParaRPr lang="en-US" sz="2400" kern="1200" dirty="0"/>
        </a:p>
      </dsp:txBody>
      <dsp:txXfrm rot="10800000">
        <a:off x="0" y="2828726"/>
        <a:ext cx="4114800" cy="1697236"/>
      </dsp:txXfrm>
    </dsp:sp>
    <dsp:sp modelId="{4309A81D-6EF6-4A31-A23F-E902BD79E8C5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Standard Task and Processing Workflows and Data</a:t>
          </a:r>
          <a:endParaRPr lang="en-US" sz="2400" kern="1200" dirty="0"/>
        </a:p>
      </dsp:txBody>
      <dsp:txXfrm rot="-5400000">
        <a:off x="4114799" y="2828726"/>
        <a:ext cx="4114800" cy="1697236"/>
      </dsp:txXfrm>
    </dsp:sp>
    <dsp:sp modelId="{7178BF27-075A-4B1A-9B02-BB69EF72348C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Complete Case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Interoperability</a:t>
          </a:r>
          <a:endParaRPr lang="en-US" sz="2400" kern="1200" dirty="0"/>
        </a:p>
      </dsp:txBody>
      <dsp:txXfrm>
        <a:off x="2935594" y="1752471"/>
        <a:ext cx="2358410" cy="1021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6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1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45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0" y="0"/>
            <a:ext cx="109538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78861" name="Picture 13" descr="DakoLogo_rgb_1000pixelsWi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188" y="347663"/>
            <a:ext cx="1568450" cy="627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263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8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8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8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8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8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33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26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66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582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30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96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6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084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669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75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54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27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5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2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48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8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9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6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2C0E0-832D-43FE-8DD1-95C43FAF1AFA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7BA6-FA3A-4414-AC90-005C6F88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7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5943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59983A07-9F35-460A-9DA7-8DB589F6CEF3}" type="datetimeFigureOut">
              <a:rPr lang="en-US" smtClean="0">
                <a:solidFill>
                  <a:srgbClr val="000000"/>
                </a:solidFill>
              </a:rPr>
              <a:pPr/>
              <a:t>3/2/2014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360A899-68BF-4410-B5A5-56DE9EC4C8A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109538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5" name="Picture 11" descr="DakoLogo_rgb_1000pixelsWid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07188" y="347663"/>
            <a:ext cx="1568450" cy="627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285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CF2031"/>
        </a:buClr>
        <a:buFont typeface="Arial" charset="0"/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CF2031"/>
        </a:buClr>
        <a:buFont typeface="Arial" charset="0"/>
        <a:defRPr sz="2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CF2031"/>
        </a:buClr>
        <a:buFont typeface="Arial" charset="0"/>
        <a:defRPr sz="2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CF2031"/>
        </a:buClr>
        <a:buFont typeface="Arial" charset="0"/>
        <a:defRPr sz="2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CF2031"/>
        </a:buClr>
        <a:buFont typeface="Arial" charset="0"/>
        <a:defRPr sz="2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CF2031"/>
        </a:buClr>
        <a:buFont typeface="Arial" charset="0"/>
        <a:defRPr sz="2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CF2031"/>
        </a:buClr>
        <a:buFont typeface="Arial" charset="0"/>
        <a:defRPr sz="2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CF2031"/>
        </a:buClr>
        <a:buFont typeface="Arial" charset="0"/>
        <a:defRPr sz="2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CF2031"/>
        </a:buClr>
        <a:buFont typeface="Arial" charset="0"/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30000"/>
        </a:spcAft>
        <a:buClr>
          <a:srgbClr val="9D9FA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30000"/>
        </a:spcAft>
        <a:buClr>
          <a:srgbClr val="D4D4D4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30000"/>
        </a:spcAft>
        <a:buClr>
          <a:srgbClr val="D4D4D4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30000"/>
        </a:spcAft>
        <a:buClr>
          <a:srgbClr val="D4D4D4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30000"/>
        </a:spcAft>
        <a:buClr>
          <a:srgbClr val="D4D4D4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30000"/>
        </a:spcAft>
        <a:buClr>
          <a:srgbClr val="D4D4D4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30000"/>
        </a:spcAft>
        <a:buClr>
          <a:srgbClr val="D4D4D4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30000"/>
        </a:spcAft>
        <a:buClr>
          <a:srgbClr val="D4D4D4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30000"/>
        </a:spcAft>
        <a:buClr>
          <a:srgbClr val="D4D4D4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130425"/>
            <a:ext cx="8839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Slow-Speed </a:t>
            </a:r>
            <a:r>
              <a:rPr lang="en-US" dirty="0"/>
              <a:t>C</a:t>
            </a:r>
            <a:r>
              <a:rPr lang="en-US" dirty="0" smtClean="0"/>
              <a:t>ollision vs. Nuclear Fusion </a:t>
            </a:r>
            <a:br>
              <a:rPr lang="en-US" dirty="0" smtClean="0"/>
            </a:br>
            <a:r>
              <a:rPr lang="en-US" dirty="0" smtClean="0"/>
              <a:t>Standards in AP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JD Nolen</a:t>
            </a:r>
          </a:p>
          <a:p>
            <a:r>
              <a:rPr lang="en-US" dirty="0" smtClean="0"/>
              <a:t>HL7 AP Co-chair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53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pic>
        <p:nvPicPr>
          <p:cNvPr id="1026" name="Picture 2" descr="C:\Users\JN019598\AppData\Local\Microsoft\Windows\Temporary Internet Files\Content.IE5\2SMLXK0G\MP90042241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" y="1981200"/>
            <a:ext cx="2007617" cy="300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N019598\AppData\Local\Microsoft\Windows\Temporary Internet Files\Content.IE5\2SMLXK0G\MC9000160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497330"/>
            <a:ext cx="1414342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70477" y="5149334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APSR (</a:t>
            </a:r>
            <a:r>
              <a:rPr lang="en-US" b="1" i="1" dirty="0" smtClean="0"/>
              <a:t>IHE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9" name="Picture 5" descr="http://www.rgbstock.com/xhrqrcode/bigphoto/mUbkgNw/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946" y="149733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790146" y="3499394"/>
            <a:ext cx="27431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Specimen/Container Identification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2D Barcode  Standardization (</a:t>
            </a:r>
            <a:r>
              <a:rPr lang="en-US" b="1" i="1" dirty="0" smtClean="0"/>
              <a:t>CLSI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Unique Identifier (</a:t>
            </a:r>
            <a:r>
              <a:rPr lang="en-US" b="1" dirty="0" smtClean="0"/>
              <a:t>HL7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00337" y="3116846"/>
            <a:ext cx="2529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 WSI Imaging (</a:t>
            </a:r>
            <a:r>
              <a:rPr lang="en-US" b="1" i="1" dirty="0" smtClean="0"/>
              <a:t>DICOM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" name="Picture 2" descr="http://wiki.ihe.net/images/5/5b/Law_purpos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399" y="4274901"/>
            <a:ext cx="2961319" cy="143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760397" y="5707410"/>
            <a:ext cx="112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LAW (</a:t>
            </a:r>
            <a:r>
              <a:rPr lang="en-US" b="1" i="1" dirty="0" smtClean="0"/>
              <a:t>IHE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6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we go?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5388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464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what about Supplement 145?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e need a unified standard around the storage of whole slide images</a:t>
            </a:r>
          </a:p>
          <a:p>
            <a:r>
              <a:rPr lang="en-US" dirty="0" smtClean="0"/>
              <a:t>This standard powers the digital workflow</a:t>
            </a:r>
          </a:p>
          <a:p>
            <a:r>
              <a:rPr lang="en-US" dirty="0" smtClean="0"/>
              <a:t>But without a standardized, interoperable workflow prior to that, we will struggle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05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Harmonization of Unique ID (HL7) and 2D Barcode (CLSI)</a:t>
            </a:r>
          </a:p>
          <a:p>
            <a:pPr lvl="1"/>
            <a:r>
              <a:rPr lang="en-US" dirty="0" smtClean="0"/>
              <a:t>Already started</a:t>
            </a:r>
          </a:p>
          <a:p>
            <a:pPr lvl="1"/>
            <a:r>
              <a:rPr lang="en-US" dirty="0" smtClean="0"/>
              <a:t>F2F in Baltimore end of March</a:t>
            </a:r>
          </a:p>
          <a:p>
            <a:pPr lvl="1"/>
            <a:r>
              <a:rPr lang="en-US" dirty="0" smtClean="0"/>
              <a:t>AP/O&amp;O HL7 harmonizing Unique ID with Specimen Model….possible informative ballot in September</a:t>
            </a:r>
          </a:p>
          <a:p>
            <a:pPr lvl="1"/>
            <a:r>
              <a:rPr lang="en-US" dirty="0" smtClean="0"/>
              <a:t>Potential “real estate” issue with small format of 2D standard and information in Unique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84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Plan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Joint workflow project (HL7, DICOM, IHE)</a:t>
            </a:r>
          </a:p>
          <a:p>
            <a:pPr lvl="1"/>
            <a:r>
              <a:rPr lang="en-US" dirty="0" smtClean="0"/>
              <a:t>Leverage LAW profile to define standard workflows in AP</a:t>
            </a:r>
          </a:p>
          <a:p>
            <a:pPr lvl="1"/>
            <a:r>
              <a:rPr lang="en-US" dirty="0" smtClean="0"/>
              <a:t>Use APSR 2.0 (via HL7 Germany) to build a generic structured report</a:t>
            </a:r>
          </a:p>
          <a:p>
            <a:pPr lvl="2"/>
            <a:r>
              <a:rPr lang="en-US" dirty="0" smtClean="0"/>
              <a:t>Think CDA</a:t>
            </a:r>
          </a:p>
          <a:p>
            <a:pPr lvl="2"/>
            <a:r>
              <a:rPr lang="en-US" dirty="0" smtClean="0"/>
              <a:t>Ability to handle </a:t>
            </a:r>
            <a:r>
              <a:rPr lang="en-US" dirty="0" err="1" smtClean="0"/>
              <a:t>eCC</a:t>
            </a:r>
            <a:r>
              <a:rPr lang="en-US" dirty="0" smtClean="0"/>
              <a:t>-like data</a:t>
            </a:r>
          </a:p>
          <a:p>
            <a:pPr lvl="1"/>
            <a:r>
              <a:rPr lang="en-US" dirty="0" smtClean="0"/>
              <a:t>Define a standard data format and vocabulary to capture all of the data in the workflow</a:t>
            </a:r>
          </a:p>
          <a:p>
            <a:pPr lvl="2"/>
            <a:r>
              <a:rPr lang="en-US" dirty="0" smtClean="0"/>
              <a:t>Processing, tasks, tracking, etc. </a:t>
            </a:r>
          </a:p>
        </p:txBody>
      </p:sp>
    </p:spTree>
    <p:extLst>
      <p:ext uri="{BB962C8B-B14F-4D97-AF65-F5344CB8AC3E}">
        <p14:creationId xmlns:p14="http://schemas.microsoft.com/office/powerpoint/2010/main" val="477280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04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Theme">
  <a:themeElements>
    <a:clrScheme name="Dako PPT Colors">
      <a:dk1>
        <a:srgbClr val="000000"/>
      </a:dk1>
      <a:lt1>
        <a:srgbClr val="FFFFFF"/>
      </a:lt1>
      <a:dk2>
        <a:srgbClr val="EF1216"/>
      </a:dk2>
      <a:lt2>
        <a:srgbClr val="939495"/>
      </a:lt2>
      <a:accent1>
        <a:srgbClr val="FFC726"/>
      </a:accent1>
      <a:accent2>
        <a:srgbClr val="426AB3"/>
      </a:accent2>
      <a:accent3>
        <a:srgbClr val="FFFFFF"/>
      </a:accent3>
      <a:accent4>
        <a:srgbClr val="35CBDA"/>
      </a:accent4>
      <a:accent5>
        <a:srgbClr val="B2D235"/>
      </a:accent5>
      <a:accent6>
        <a:srgbClr val="820063"/>
      </a:accent6>
      <a:hlink>
        <a:srgbClr val="426AB3"/>
      </a:hlink>
      <a:folHlink>
        <a:srgbClr val="426A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9D9FA2"/>
        </a:lt2>
        <a:accent1>
          <a:srgbClr val="FFCB05"/>
        </a:accent1>
        <a:accent2>
          <a:srgbClr val="426AB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3B5FA2"/>
        </a:accent6>
        <a:hlink>
          <a:srgbClr val="00AEBC"/>
        </a:hlink>
        <a:folHlink>
          <a:srgbClr val="B3D3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EF1216"/>
        </a:dk2>
        <a:lt2>
          <a:srgbClr val="939495"/>
        </a:lt2>
        <a:accent1>
          <a:srgbClr val="FFC726"/>
        </a:accent1>
        <a:accent2>
          <a:srgbClr val="426AB3"/>
        </a:accent2>
        <a:accent3>
          <a:srgbClr val="FFFFFF"/>
        </a:accent3>
        <a:accent4>
          <a:srgbClr val="000000"/>
        </a:accent4>
        <a:accent5>
          <a:srgbClr val="FFE0AC"/>
        </a:accent5>
        <a:accent6>
          <a:srgbClr val="3B5FA2"/>
        </a:accent6>
        <a:hlink>
          <a:srgbClr val="35CBDA"/>
        </a:hlink>
        <a:folHlink>
          <a:srgbClr val="B2D23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231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Default Theme</vt:lpstr>
      <vt:lpstr>Slow-Speed Collision vs. Nuclear Fusion  Standards in AP </vt:lpstr>
      <vt:lpstr>Where are we?</vt:lpstr>
      <vt:lpstr>Where can we go? </vt:lpstr>
      <vt:lpstr>But what about Supplement 145?</vt:lpstr>
      <vt:lpstr>Proposed Plan</vt:lpstr>
      <vt:lpstr>Proposed Plan cont.</vt:lpstr>
      <vt:lpstr>Questions?</vt:lpstr>
    </vt:vector>
  </TitlesOfParts>
  <Company>Cerner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Slow-Speed Collision vs. Nuclear Fusion  Standards in AP </dc:title>
  <dc:creator>JN019598</dc:creator>
  <cp:lastModifiedBy>JN019598</cp:lastModifiedBy>
  <cp:revision>3</cp:revision>
  <dcterms:created xsi:type="dcterms:W3CDTF">2014-02-28T18:30:17Z</dcterms:created>
  <dcterms:modified xsi:type="dcterms:W3CDTF">2014-03-02T18:39:37Z</dcterms:modified>
</cp:coreProperties>
</file>