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3" r:id="rId2"/>
    <p:sldId id="279" r:id="rId3"/>
    <p:sldId id="280" r:id="rId4"/>
    <p:sldId id="303" r:id="rId5"/>
    <p:sldId id="305" r:id="rId6"/>
    <p:sldId id="314" r:id="rId7"/>
    <p:sldId id="310" r:id="rId8"/>
    <p:sldId id="324" r:id="rId9"/>
    <p:sldId id="327" r:id="rId10"/>
    <p:sldId id="309" r:id="rId11"/>
    <p:sldId id="322" r:id="rId12"/>
    <p:sldId id="286" r:id="rId13"/>
    <p:sldId id="301" r:id="rId14"/>
    <p:sldId id="311" r:id="rId15"/>
    <p:sldId id="331" r:id="rId16"/>
    <p:sldId id="323" r:id="rId17"/>
    <p:sldId id="326" r:id="rId18"/>
    <p:sldId id="336" r:id="rId19"/>
    <p:sldId id="287" r:id="rId20"/>
    <p:sldId id="312" r:id="rId21"/>
    <p:sldId id="338" r:id="rId22"/>
    <p:sldId id="339" r:id="rId23"/>
    <p:sldId id="291" r:id="rId24"/>
    <p:sldId id="292" r:id="rId25"/>
    <p:sldId id="298" r:id="rId26"/>
    <p:sldId id="302" r:id="rId27"/>
    <p:sldId id="269" r:id="rId28"/>
    <p:sldId id="342" r:id="rId29"/>
    <p:sldId id="316" r:id="rId30"/>
    <p:sldId id="317" r:id="rId31"/>
    <p:sldId id="318" r:id="rId32"/>
    <p:sldId id="319" r:id="rId33"/>
    <p:sldId id="315" r:id="rId34"/>
    <p:sldId id="320" r:id="rId35"/>
    <p:sldId id="321" r:id="rId36"/>
    <p:sldId id="334" r:id="rId37"/>
    <p:sldId id="335" r:id="rId38"/>
    <p:sldId id="337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94" autoAdjust="0"/>
    <p:restoredTop sz="94660"/>
  </p:normalViewPr>
  <p:slideViewPr>
    <p:cSldViewPr>
      <p:cViewPr varScale="1">
        <p:scale>
          <a:sx n="81" d="100"/>
          <a:sy n="81" d="100"/>
        </p:scale>
        <p:origin x="-924" y="-84"/>
      </p:cViewPr>
      <p:guideLst>
        <p:guide orient="horz" pos="4176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75E7-42B3-4ED8-9743-E6F2BCC705A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5947-F407-43E1-B961-19A804BEF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217ABA5-8152-406E-A16C-ABEA62B2C484}" type="datetimeFigureOut">
              <a:rPr lang="en-US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9056044-3E46-418C-9556-D57F44611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95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F93960-31FE-4AB3-96A2-92E59B791BC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6044-3E46-418C-9556-D57F44611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43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Challenge of </a:t>
            </a:r>
            <a:r>
              <a:rPr lang="en-US" dirty="0" err="1" smtClean="0">
                <a:solidFill>
                  <a:schemeClr val="tx1"/>
                </a:solidFill>
              </a:rPr>
              <a:t>transc</a:t>
            </a:r>
            <a:r>
              <a:rPr lang="en-US" dirty="0" smtClean="0">
                <a:solidFill>
                  <a:schemeClr val="tx1"/>
                </a:solidFill>
              </a:rPr>
              <a:t>. Analysis, adjacent normal generally isn’t (normal)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6044-3E46-418C-9556-D57F44611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29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1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6DE748-9D10-4B54-AEB2-54E61C5A484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6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on logo by life technologies_transback_10011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183313"/>
            <a:ext cx="13716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97104"/>
            <a:ext cx="7772400" cy="7048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96" y="5273720"/>
            <a:ext cx="64008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A7C21-A164-4284-9D8A-D65C5DBAE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8C14B1-D953-4CF6-AED0-545ECFA47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4A94E8-A2B7-4149-ABB1-674A8E463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09C12-47B9-4715-B457-59FE5B63D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156E63-F558-490E-92FB-54E561D6C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56A9D1-3B8F-4CDE-A8E0-9488BD5DF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E6E5DC-90C0-42F5-B9AE-F7759FA9D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64E68E-30EA-45A0-83BB-C70B8968A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E1E26-3F7D-4BCA-B287-72EBC2C7A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975" y="6340475"/>
            <a:ext cx="860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DDE25241-F9CB-4D58-8D6D-6F1718FD25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ion logo by life technologies_transback_100110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6183313"/>
            <a:ext cx="13716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1" r:id="rId8"/>
    <p:sldLayoutId id="2147483723" r:id="rId9"/>
    <p:sldLayoutId id="2147483724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80808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4A4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4343400"/>
            <a:ext cx="8534400" cy="1058863"/>
          </a:xfrm>
        </p:spPr>
        <p:txBody>
          <a:bodyPr/>
          <a:lstStyle/>
          <a:p>
            <a:pPr eaLnBrk="1" hangingPunct="1"/>
            <a:r>
              <a:rPr lang="en-US" sz="2900" smtClean="0">
                <a:ea typeface="ＭＳ Ｐゴシック" pitchFamily="1" charset="-128"/>
              </a:rPr>
              <a:t>HL7 Clinical Sequencing Symposium</a:t>
            </a:r>
            <a:br>
              <a:rPr lang="en-US" sz="2900" smtClean="0">
                <a:ea typeface="ＭＳ Ｐゴシック" pitchFamily="1" charset="-128"/>
              </a:rPr>
            </a:br>
            <a:r>
              <a:rPr lang="en-US" sz="2900" smtClean="0">
                <a:ea typeface="ＭＳ Ｐゴシック" pitchFamily="1" charset="-128"/>
              </a:rPr>
              <a:t>Oncology Use Cases</a:t>
            </a:r>
          </a:p>
        </p:txBody>
      </p:sp>
      <p:sp>
        <p:nvSpPr>
          <p:cNvPr id="15362" name="Subtitle 6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</a:rPr>
              <a:t>Ellen Beasley, Ph.D.		September 14, 2011</a:t>
            </a:r>
          </a:p>
          <a:p>
            <a:pPr eaLnBrk="1" hangingPunct="1"/>
            <a:r>
              <a:rPr lang="en-US" smtClean="0">
                <a:ea typeface="ＭＳ Ｐゴシック" pitchFamily="1" charset="-128"/>
              </a:rPr>
              <a:t>VP, Ion Bioinformatics</a:t>
            </a:r>
          </a:p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Heterogeneity within and across tumor types – difficult to identify rules for interpretation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High rate of abnormalities (driver vs. passenger) – prioritization of results becomes a larger challenge than detection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Quality of tissue directly impacts the quality data generated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Large scale data generation requires an analytical pipeline to ensure close to a </a:t>
            </a:r>
            <a:r>
              <a:rPr lang="ja-JP" altLang="en-US" dirty="0" smtClean="0">
                <a:ea typeface="ＭＳ Ｐゴシック" pitchFamily="1" charset="-128"/>
              </a:rPr>
              <a:t>“</a:t>
            </a:r>
            <a:r>
              <a:rPr lang="en-US" altLang="ja-JP" dirty="0" smtClean="0">
                <a:ea typeface="ＭＳ Ｐゴシック" pitchFamily="1" charset="-128"/>
              </a:rPr>
              <a:t>real-time</a:t>
            </a:r>
            <a:r>
              <a:rPr lang="ja-JP" altLang="en-US" dirty="0" smtClean="0">
                <a:ea typeface="ＭＳ Ｐゴシック" pitchFamily="1" charset="-128"/>
              </a:rPr>
              <a:t>”</a:t>
            </a:r>
            <a:r>
              <a:rPr lang="en-US" altLang="ja-JP" dirty="0" smtClean="0">
                <a:ea typeface="ＭＳ Ｐゴシック" pitchFamily="1" charset="-128"/>
              </a:rPr>
              <a:t> interpretation of the results</a:t>
            </a:r>
          </a:p>
          <a:p>
            <a:pPr>
              <a:spcBef>
                <a:spcPts val="1200"/>
              </a:spcBef>
              <a:buFont typeface="Times" pitchFamily="1" charset="0"/>
              <a:buNone/>
            </a:pPr>
            <a:endParaRPr lang="en-US" dirty="0" smtClean="0">
              <a:ea typeface="ＭＳ Ｐゴシック" pitchFamily="1" charset="-128"/>
            </a:endParaRPr>
          </a:p>
          <a:p>
            <a:pPr>
              <a:spcBef>
                <a:spcPts val="1200"/>
              </a:spcBef>
            </a:pPr>
            <a:endParaRPr lang="en-US" dirty="0" smtClean="0">
              <a:ea typeface="ＭＳ Ｐゴシック" pitchFamily="1" charset="-128"/>
            </a:endParaRPr>
          </a:p>
          <a:p>
            <a:pPr>
              <a:spcBef>
                <a:spcPts val="1200"/>
              </a:spcBef>
            </a:pPr>
            <a:endParaRPr lang="en-US" dirty="0" smtClean="0">
              <a:ea typeface="ＭＳ Ｐゴシック" pitchFamily="1" charset="-128"/>
            </a:endParaRPr>
          </a:p>
          <a:p>
            <a:pPr>
              <a:spcBef>
                <a:spcPts val="1200"/>
              </a:spcBef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Complexities: Lessons Learned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1" charset="-128"/>
              </a:rPr>
              <a:t>Sample quality and quantity influences required depth of coverage and power to detect low frequency variants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1" charset="-128"/>
              </a:rPr>
              <a:t>Pathology report indicating tumor </a:t>
            </a:r>
            <a:r>
              <a:rPr lang="en-US" sz="1800" dirty="0" err="1" smtClean="0">
                <a:ea typeface="ＭＳ Ｐゴシック" pitchFamily="1" charset="-128"/>
              </a:rPr>
              <a:t>cellularity</a:t>
            </a:r>
            <a:r>
              <a:rPr lang="en-US" sz="1800" dirty="0" smtClean="0">
                <a:ea typeface="ＭＳ Ｐゴシック" pitchFamily="1" charset="-128"/>
              </a:rPr>
              <a:t> (ideal &gt;70% </a:t>
            </a:r>
            <a:r>
              <a:rPr lang="en-US" sz="1800" dirty="0" err="1" smtClean="0">
                <a:ea typeface="ＭＳ Ｐゴシック" pitchFamily="1" charset="-128"/>
              </a:rPr>
              <a:t>cellularity</a:t>
            </a:r>
            <a:r>
              <a:rPr lang="en-US" sz="1800" dirty="0" smtClean="0">
                <a:ea typeface="ＭＳ Ｐゴシック" pitchFamily="1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1" charset="-128"/>
              </a:rPr>
              <a:t>SNP array-based methods </a:t>
            </a:r>
            <a:r>
              <a:rPr lang="en-US" sz="1800" u="sng" dirty="0" smtClean="0">
                <a:ea typeface="ＭＳ Ｐゴシック" pitchFamily="1" charset="-128"/>
              </a:rPr>
              <a:t>can</a:t>
            </a:r>
            <a:r>
              <a:rPr lang="en-US" sz="1800" dirty="0" smtClean="0">
                <a:ea typeface="ＭＳ Ｐゴシック" pitchFamily="1" charset="-128"/>
              </a:rPr>
              <a:t> be used to estimate </a:t>
            </a:r>
            <a:r>
              <a:rPr lang="en-US" sz="1800" dirty="0" err="1" smtClean="0">
                <a:ea typeface="ＭＳ Ｐゴシック" pitchFamily="1" charset="-128"/>
              </a:rPr>
              <a:t>cellularity</a:t>
            </a:r>
            <a:r>
              <a:rPr lang="en-US" sz="1800" dirty="0" smtClean="0">
                <a:ea typeface="ＭＳ Ｐゴシック" pitchFamily="1" charset="-128"/>
              </a:rPr>
              <a:t> and </a:t>
            </a:r>
            <a:r>
              <a:rPr lang="en-US" sz="1800" dirty="0" err="1" smtClean="0">
                <a:ea typeface="ＭＳ Ｐゴシック" pitchFamily="1" charset="-128"/>
              </a:rPr>
              <a:t>ploidy</a:t>
            </a:r>
            <a:r>
              <a:rPr lang="en-US" sz="1800" dirty="0" smtClean="0">
                <a:ea typeface="ＭＳ Ｐゴシック" pitchFamily="1" charset="-128"/>
              </a:rPr>
              <a:t> to guide/interpret sequencing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8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1" charset="-128"/>
              </a:rPr>
              <a:t>Sample availability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1" charset="-128"/>
              </a:rPr>
              <a:t>Sample availability depends on standard of care 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pitchFamily="1" charset="-128"/>
              </a:rPr>
              <a:t>Therefore, sample availability will vary with cancer type and regional treatment norms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8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1" charset="-128"/>
              </a:rPr>
              <a:t>Circulating tumor cells could result in mutant alleles showing up in </a:t>
            </a:r>
            <a:r>
              <a:rPr lang="en-US" altLang="ja-JP" sz="2000" dirty="0" smtClean="0">
                <a:ea typeface="ＭＳ Ｐゴシック" pitchFamily="1" charset="-128"/>
              </a:rPr>
              <a:t>normal DNA sequence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Confounding factors &amp;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898989"/>
              </a:solidFill>
              <a:ea typeface="ＭＳ Ｐゴシック" pitchFamily="1" charset="-128"/>
            </a:endParaRPr>
          </a:p>
          <a:p>
            <a:r>
              <a:rPr lang="en-US" dirty="0" smtClean="0">
                <a:solidFill>
                  <a:srgbClr val="898989"/>
                </a:solidFill>
                <a:ea typeface="ＭＳ Ｐゴシック" pitchFamily="1" charset="-128"/>
              </a:rPr>
              <a:t>Workflow variations</a:t>
            </a:r>
          </a:p>
          <a:p>
            <a:pPr lvl="1"/>
            <a:r>
              <a:rPr lang="en-US" dirty="0" smtClean="0">
                <a:solidFill>
                  <a:srgbClr val="898989"/>
                </a:solidFill>
                <a:ea typeface="ＭＳ Ｐゴシック" pitchFamily="1" charset="-128"/>
              </a:rPr>
              <a:t>Somatic Tumor / Normal Comparison</a:t>
            </a:r>
          </a:p>
          <a:p>
            <a:pPr lvl="1"/>
            <a:r>
              <a:rPr lang="en-US" dirty="0" err="1" smtClean="0">
                <a:solidFill>
                  <a:srgbClr val="898989"/>
                </a:solidFill>
                <a:ea typeface="ＭＳ Ｐゴシック" pitchFamily="1" charset="-128"/>
              </a:rPr>
              <a:t>Germline</a:t>
            </a:r>
            <a:r>
              <a:rPr lang="en-US" dirty="0" smtClean="0">
                <a:solidFill>
                  <a:srgbClr val="898989"/>
                </a:solidFill>
                <a:ea typeface="ＭＳ Ｐゴシック" pitchFamily="1" charset="-128"/>
              </a:rPr>
              <a:t> / Somatic Comparison</a:t>
            </a:r>
          </a:p>
          <a:p>
            <a:pPr lvl="1"/>
            <a:r>
              <a:rPr lang="en-US" dirty="0" smtClean="0">
                <a:solidFill>
                  <a:srgbClr val="898989"/>
                </a:solidFill>
                <a:ea typeface="ＭＳ Ｐゴシック" pitchFamily="1" charset="-128"/>
              </a:rPr>
              <a:t>Gene Expression</a:t>
            </a:r>
          </a:p>
          <a:p>
            <a:r>
              <a:rPr lang="en-US" dirty="0" smtClean="0">
                <a:solidFill>
                  <a:srgbClr val="898989"/>
                </a:solidFill>
                <a:ea typeface="ＭＳ Ｐゴシック" pitchFamily="1" charset="-128"/>
              </a:rPr>
              <a:t>Bioinformatics</a:t>
            </a:r>
          </a:p>
          <a:p>
            <a:endParaRPr lang="en-US" dirty="0" smtClean="0">
              <a:solidFill>
                <a:srgbClr val="898989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1" charset="-128"/>
              </a:rPr>
              <a:t>Sample to Reads</a:t>
            </a:r>
          </a:p>
        </p:txBody>
      </p:sp>
      <p:sp>
        <p:nvSpPr>
          <p:cNvPr id="75778" name="TextBox 10"/>
          <p:cNvSpPr txBox="1">
            <a:spLocks noChangeArrowheads="1"/>
          </p:cNvSpPr>
          <p:nvPr/>
        </p:nvSpPr>
        <p:spPr bwMode="auto">
          <a:xfrm>
            <a:off x="1708150" y="4606925"/>
            <a:ext cx="1905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Library </a:t>
            </a:r>
          </a:p>
          <a:p>
            <a:pPr algn="ctr" defTabSz="820738"/>
            <a:r>
              <a:rPr lang="en-US" sz="2400"/>
              <a:t>Construction</a:t>
            </a:r>
          </a:p>
        </p:txBody>
      </p:sp>
      <p:sp>
        <p:nvSpPr>
          <p:cNvPr id="75779" name="TextBox 12"/>
          <p:cNvSpPr txBox="1">
            <a:spLocks noChangeArrowheads="1"/>
          </p:cNvSpPr>
          <p:nvPr/>
        </p:nvSpPr>
        <p:spPr bwMode="auto">
          <a:xfrm>
            <a:off x="1708150" y="5908675"/>
            <a:ext cx="1905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Sequencing</a:t>
            </a:r>
          </a:p>
        </p:txBody>
      </p:sp>
      <p:sp>
        <p:nvSpPr>
          <p:cNvPr id="75780" name="TextBox 13"/>
          <p:cNvSpPr txBox="1">
            <a:spLocks noChangeArrowheads="1"/>
          </p:cNvSpPr>
          <p:nvPr/>
        </p:nvSpPr>
        <p:spPr bwMode="auto">
          <a:xfrm>
            <a:off x="1773238" y="1905000"/>
            <a:ext cx="17748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Sample</a:t>
            </a:r>
          </a:p>
        </p:txBody>
      </p:sp>
      <p:sp>
        <p:nvSpPr>
          <p:cNvPr id="75781" name="TextBox 15"/>
          <p:cNvSpPr txBox="1">
            <a:spLocks noChangeArrowheads="1"/>
          </p:cNvSpPr>
          <p:nvPr/>
        </p:nvSpPr>
        <p:spPr bwMode="auto">
          <a:xfrm>
            <a:off x="1592263" y="2782888"/>
            <a:ext cx="21367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Extraction</a:t>
            </a:r>
          </a:p>
        </p:txBody>
      </p:sp>
      <p:sp>
        <p:nvSpPr>
          <p:cNvPr id="75782" name="Down Arrow 16"/>
          <p:cNvSpPr>
            <a:spLocks noChangeArrowheads="1"/>
          </p:cNvSpPr>
          <p:nvPr/>
        </p:nvSpPr>
        <p:spPr bwMode="auto">
          <a:xfrm>
            <a:off x="2279650" y="5472113"/>
            <a:ext cx="762000" cy="4714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5783" name="Down Arrow 18"/>
          <p:cNvSpPr>
            <a:spLocks noChangeArrowheads="1"/>
          </p:cNvSpPr>
          <p:nvPr/>
        </p:nvSpPr>
        <p:spPr bwMode="auto">
          <a:xfrm>
            <a:off x="2279650" y="2335213"/>
            <a:ext cx="762000" cy="4714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5784" name="Down Arrow 19"/>
          <p:cNvSpPr>
            <a:spLocks noChangeArrowheads="1"/>
          </p:cNvSpPr>
          <p:nvPr/>
        </p:nvSpPr>
        <p:spPr bwMode="auto">
          <a:xfrm>
            <a:off x="2279650" y="3209925"/>
            <a:ext cx="762000" cy="469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491163" y="152400"/>
            <a:ext cx="24876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FFPE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491163" y="1060450"/>
            <a:ext cx="24876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Deparaffinization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410200" y="1966913"/>
            <a:ext cx="26495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Reverse</a:t>
            </a:r>
          </a:p>
          <a:p>
            <a:pPr algn="ctr" defTabSz="820738"/>
            <a:r>
              <a:rPr lang="en-US" sz="2400"/>
              <a:t>cross-linking</a:t>
            </a: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6353175" y="593725"/>
            <a:ext cx="762000" cy="4714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6353175" y="1501775"/>
            <a:ext cx="762000" cy="4714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5790" name="TextBox 15"/>
          <p:cNvSpPr txBox="1">
            <a:spLocks noChangeArrowheads="1"/>
          </p:cNvSpPr>
          <p:nvPr/>
        </p:nvSpPr>
        <p:spPr bwMode="auto">
          <a:xfrm>
            <a:off x="1697038" y="3657600"/>
            <a:ext cx="19272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2400"/>
              <a:t>Enrichment</a:t>
            </a:r>
          </a:p>
        </p:txBody>
      </p:sp>
      <p:sp>
        <p:nvSpPr>
          <p:cNvPr id="75791" name="Down Arrow 19"/>
          <p:cNvSpPr>
            <a:spLocks noChangeArrowheads="1"/>
          </p:cNvSpPr>
          <p:nvPr/>
        </p:nvSpPr>
        <p:spPr bwMode="auto">
          <a:xfrm>
            <a:off x="2279650" y="4083050"/>
            <a:ext cx="762000" cy="469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5" name="Down Arrow 19"/>
          <p:cNvSpPr>
            <a:spLocks noChangeArrowheads="1"/>
          </p:cNvSpPr>
          <p:nvPr/>
        </p:nvSpPr>
        <p:spPr bwMode="auto">
          <a:xfrm rot="5400000">
            <a:off x="4383088" y="1698625"/>
            <a:ext cx="762000" cy="993775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4350" y="3733800"/>
            <a:ext cx="17526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2850" y="1828800"/>
            <a:ext cx="2895600" cy="47244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38775" y="152400"/>
            <a:ext cx="2590800" cy="27432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 animBg="1"/>
      <p:bldP spid="19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dirty="0" smtClean="0">
                <a:ea typeface="ＭＳ Ｐゴシック" pitchFamily="1" charset="-128"/>
              </a:rPr>
              <a:t>Gene Panels </a:t>
            </a:r>
            <a:r>
              <a:rPr lang="en-US" sz="2000" dirty="0" smtClean="0">
                <a:ea typeface="ＭＳ Ｐゴシック" pitchFamily="1" charset="-128"/>
              </a:rPr>
              <a:t>(</a:t>
            </a:r>
            <a:r>
              <a:rPr lang="en-US" sz="2000" dirty="0" err="1" smtClean="0">
                <a:ea typeface="ＭＳ Ｐゴシック" pitchFamily="1" charset="-128"/>
              </a:rPr>
              <a:t>Amplicon</a:t>
            </a:r>
            <a:r>
              <a:rPr lang="en-US" sz="2000" dirty="0" smtClean="0">
                <a:ea typeface="ＭＳ Ｐゴシック" pitchFamily="1" charset="-128"/>
              </a:rPr>
              <a:t>/Enrichment) (&gt;500x)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Tens to hundreds of loci targeted, regions where mutants are known to be associated with cancer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en-US" sz="800" dirty="0" smtClean="0">
              <a:ea typeface="ＭＳ Ｐゴシック" pitchFamily="1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en-US" sz="100" dirty="0" smtClean="0">
              <a:ea typeface="ＭＳ Ｐゴシック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dirty="0" smtClean="0">
                <a:ea typeface="ＭＳ Ｐゴシック" pitchFamily="1" charset="-128"/>
              </a:rPr>
              <a:t>Whole </a:t>
            </a:r>
            <a:r>
              <a:rPr lang="en-US" sz="2000" b="1" dirty="0" err="1" smtClean="0">
                <a:ea typeface="ＭＳ Ｐゴシック" pitchFamily="1" charset="-128"/>
              </a:rPr>
              <a:t>Exome</a:t>
            </a:r>
            <a:r>
              <a:rPr lang="en-US" sz="2000" b="1" dirty="0" smtClean="0">
                <a:ea typeface="ＭＳ Ｐゴシック" pitchFamily="1" charset="-128"/>
              </a:rPr>
              <a:t> </a:t>
            </a:r>
            <a:r>
              <a:rPr lang="en-US" sz="2000" dirty="0" smtClean="0">
                <a:ea typeface="ＭＳ Ｐゴシック" pitchFamily="1" charset="-128"/>
              </a:rPr>
              <a:t>(&gt;60x)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1" charset="-128"/>
              </a:rPr>
              <a:t>Fragment or paired-end approach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en-US" sz="800" dirty="0" smtClean="0">
              <a:ea typeface="ＭＳ Ｐゴシック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dirty="0" smtClean="0">
                <a:ea typeface="ＭＳ Ｐゴシック" pitchFamily="1" charset="-128"/>
              </a:rPr>
              <a:t>Whole Genome </a:t>
            </a:r>
            <a:r>
              <a:rPr lang="en-US" sz="2000" dirty="0" smtClean="0">
                <a:ea typeface="ＭＳ Ｐゴシック" pitchFamily="1" charset="-128"/>
              </a:rPr>
              <a:t>(&gt;30X)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Standard single chemistry whole genome approach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Mixed library whole genome approach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Shallow mate (10X) + deep targeted (30X </a:t>
            </a:r>
            <a:r>
              <a:rPr lang="en-US" sz="1800" dirty="0" err="1" smtClean="0">
                <a:ea typeface="ＭＳ Ｐゴシック" pitchFamily="1" charset="-128"/>
              </a:rPr>
              <a:t>exome</a:t>
            </a:r>
            <a:r>
              <a:rPr lang="en-US" sz="1800" dirty="0" smtClean="0">
                <a:ea typeface="ＭＳ Ｐゴシック" pitchFamily="1" charset="-128"/>
              </a:rPr>
              <a:t>) approach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en-US" sz="800" dirty="0" smtClean="0">
              <a:ea typeface="ＭＳ Ｐゴシック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dirty="0" err="1" smtClean="0">
                <a:ea typeface="ＭＳ Ｐゴシック" pitchFamily="1" charset="-128"/>
              </a:rPr>
              <a:t>Transcriptome</a:t>
            </a:r>
            <a:endParaRPr lang="en-US" sz="2000" b="1" dirty="0" smtClean="0">
              <a:ea typeface="ＭＳ Ｐゴシック" pitchFamily="1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Single tumor sample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ea typeface="ＭＳ Ｐゴシック" pitchFamily="1" charset="-128"/>
              </a:rPr>
              <a:t>Paired samples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sz="1600" dirty="0" smtClean="0">
                <a:ea typeface="ＭＳ Ｐゴシック" pitchFamily="1" charset="-128"/>
              </a:rPr>
              <a:t>Tumor and adjacent </a:t>
            </a:r>
            <a:r>
              <a:rPr lang="ja-JP" altLang="en-US" sz="1600" dirty="0" smtClean="0">
                <a:ea typeface="ＭＳ Ｐゴシック" pitchFamily="1" charset="-128"/>
              </a:rPr>
              <a:t>“</a:t>
            </a:r>
            <a:r>
              <a:rPr lang="en-US" altLang="ja-JP" sz="1600" dirty="0" smtClean="0">
                <a:ea typeface="ＭＳ Ｐゴシック" pitchFamily="1" charset="-128"/>
              </a:rPr>
              <a:t>normal</a:t>
            </a:r>
            <a:r>
              <a:rPr lang="ja-JP" altLang="en-US" sz="1600" dirty="0" smtClean="0">
                <a:ea typeface="ＭＳ Ｐゴシック" pitchFamily="1" charset="-128"/>
              </a:rPr>
              <a:t>”</a:t>
            </a:r>
            <a:r>
              <a:rPr lang="en-US" altLang="ja-JP" sz="1600" dirty="0" smtClean="0">
                <a:ea typeface="ＭＳ Ｐゴシック" pitchFamily="1" charset="-128"/>
              </a:rPr>
              <a:t> tissue (best)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ja-JP" sz="1600" dirty="0" smtClean="0">
                <a:ea typeface="ＭＳ Ｐゴシック" pitchFamily="1" charset="-128"/>
              </a:rPr>
              <a:t>Tumor and reference </a:t>
            </a:r>
            <a:r>
              <a:rPr lang="en-US" altLang="ja-JP" sz="1600" dirty="0" err="1" smtClean="0">
                <a:ea typeface="ＭＳ Ｐゴシック" pitchFamily="1" charset="-128"/>
              </a:rPr>
              <a:t>normals</a:t>
            </a:r>
            <a:endParaRPr lang="en-US" altLang="ja-JP" sz="16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ea typeface="ＭＳ Ｐゴシック" pitchFamily="1" charset="-128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Cancer sequencing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/>
          </p:cNvPicPr>
          <p:nvPr/>
        </p:nvPicPr>
        <p:blipFill>
          <a:blip r:embed="rId2" cstate="print"/>
          <a:srcRect r="26862"/>
          <a:stretch>
            <a:fillRect/>
          </a:stretch>
        </p:blipFill>
        <p:spPr bwMode="auto">
          <a:xfrm>
            <a:off x="533400" y="366713"/>
            <a:ext cx="4405312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5257800" y="0"/>
            <a:ext cx="4114800" cy="1905000"/>
          </a:xfrm>
        </p:spPr>
        <p:txBody>
          <a:bodyPr/>
          <a:lstStyle/>
          <a:p>
            <a:r>
              <a:rPr lang="en-US" sz="3200" dirty="0" smtClean="0">
                <a:latin typeface="DINPro-Bold" charset="0"/>
                <a:ea typeface="ＭＳ Ｐゴシック" pitchFamily="1" charset="-128"/>
              </a:rPr>
              <a:t>Pipeline for cancer genomics: </a:t>
            </a:r>
            <a:br>
              <a:rPr lang="en-US" sz="3200" dirty="0" smtClean="0">
                <a:latin typeface="DINPro-Bold" charset="0"/>
                <a:ea typeface="ＭＳ Ｐゴシック" pitchFamily="1" charset="-128"/>
              </a:rPr>
            </a:br>
            <a:r>
              <a:rPr lang="en-US" sz="3200" dirty="0" smtClean="0">
                <a:latin typeface="DINPro-Bold" charset="0"/>
                <a:ea typeface="ＭＳ Ｐゴシック" pitchFamily="1" charset="-128"/>
              </a:rPr>
              <a:t>Tumor +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Due to library prep and sequencing biases, most analyses are best carried out as comparisons between two conditions (normal </a:t>
            </a:r>
            <a:r>
              <a:rPr lang="en-US" dirty="0" err="1" smtClean="0">
                <a:ea typeface="ＭＳ Ｐゴシック" pitchFamily="1" charset="-128"/>
              </a:rPr>
              <a:t>vs</a:t>
            </a:r>
            <a:r>
              <a:rPr lang="en-US" dirty="0" smtClean="0">
                <a:ea typeface="ＭＳ Ｐゴシック" pitchFamily="1" charset="-128"/>
              </a:rPr>
              <a:t> tumor)</a:t>
            </a:r>
          </a:p>
          <a:p>
            <a:r>
              <a:rPr lang="en-US" dirty="0" smtClean="0">
                <a:ea typeface="ＭＳ Ｐゴシック" pitchFamily="1" charset="-128"/>
              </a:rPr>
              <a:t>Normal tissue samples (adjacent) are difficult to obtain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Not indicated in primary tumor resection on normal care, only by special research protocol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Adjacent tissue may not be the same tissue and may be contaminated with cancer cells</a:t>
            </a:r>
          </a:p>
          <a:p>
            <a:r>
              <a:rPr lang="en-US" dirty="0" smtClean="0">
                <a:ea typeface="ＭＳ Ｐゴシック" pitchFamily="1" charset="-128"/>
              </a:rPr>
              <a:t>Sample amount may be limiting for small tumors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RNA can be degraded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FFPE samples</a:t>
            </a:r>
          </a:p>
          <a:p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Transcriptional analysis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/>
          </p:cNvPicPr>
          <p:nvPr/>
        </p:nvPicPr>
        <p:blipFill>
          <a:blip r:embed="rId2" cstate="print"/>
          <a:srcRect r="16808"/>
          <a:stretch>
            <a:fillRect/>
          </a:stretch>
        </p:blipFill>
        <p:spPr bwMode="auto">
          <a:xfrm>
            <a:off x="493712" y="388938"/>
            <a:ext cx="6364288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5"/>
          <p:cNvSpPr>
            <a:spLocks noGrp="1"/>
          </p:cNvSpPr>
          <p:nvPr>
            <p:ph type="title"/>
          </p:nvPr>
        </p:nvSpPr>
        <p:spPr>
          <a:xfrm>
            <a:off x="4953000" y="-76200"/>
            <a:ext cx="4191000" cy="1981200"/>
          </a:xfrm>
        </p:spPr>
        <p:txBody>
          <a:bodyPr/>
          <a:lstStyle/>
          <a:p>
            <a:r>
              <a:rPr lang="en-US" sz="3200" dirty="0" smtClean="0">
                <a:latin typeface="DINPro-Bold" charset="0"/>
                <a:ea typeface="ＭＳ Ｐゴシック" pitchFamily="1" charset="-128"/>
              </a:rPr>
              <a:t>Transcription pipeline for cancer: </a:t>
            </a:r>
            <a:br>
              <a:rPr lang="en-US" sz="3200" dirty="0" smtClean="0">
                <a:latin typeface="DINPro-Bold" charset="0"/>
                <a:ea typeface="ＭＳ Ｐゴシック" pitchFamily="1" charset="-128"/>
              </a:rPr>
            </a:br>
            <a:r>
              <a:rPr lang="en-US" sz="3200" dirty="0" smtClean="0">
                <a:latin typeface="DINPro-Bold" charset="0"/>
                <a:ea typeface="ＭＳ Ｐゴシック" pitchFamily="1" charset="-128"/>
              </a:rPr>
              <a:t>Tumor and adjacent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Requires high coverage of transcripts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Reduction of redundancy due to </a:t>
            </a:r>
            <a:r>
              <a:rPr lang="en-US" dirty="0" err="1" smtClean="0">
                <a:ea typeface="ＭＳ Ｐゴシック" pitchFamily="1" charset="-128"/>
              </a:rPr>
              <a:t>clonal</a:t>
            </a:r>
            <a:r>
              <a:rPr lang="en-US" dirty="0" smtClean="0">
                <a:ea typeface="ＭＳ Ｐゴシック" pitchFamily="1" charset="-128"/>
              </a:rPr>
              <a:t> amplification of fragments would make this more cost-effective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Analysis needs to work hand in hand with specific library preparation protocol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DNA sequence (tumor and normal) information if available should inform analysis</a:t>
            </a:r>
          </a:p>
          <a:p>
            <a:pPr>
              <a:spcBef>
                <a:spcPts val="1200"/>
              </a:spcBef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Somatic mutations in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Bioinformatics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Calls on Instrument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Mapping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Variant Calling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Annotation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Uses and Complexities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what we need to detect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what samples do we need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Workflows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Bioinformatics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ea typeface="ＭＳ Ｐゴシック" pitchFamily="1" charset="-128"/>
              </a:rPr>
              <a:t>Standards Needs</a:t>
            </a:r>
          </a:p>
          <a:p>
            <a:pPr>
              <a:spcBef>
                <a:spcPts val="1200"/>
              </a:spcBef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30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A standard cancer genome analysis bioinformatics pipeline is needed to discover and report all relevant somatic alterations occurring in a tumor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Alignment or Assembly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Variant detection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Point mutation detection (SNP, SNV)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Small </a:t>
            </a:r>
            <a:r>
              <a:rPr lang="en-US" dirty="0" err="1" smtClean="0">
                <a:ea typeface="ＭＳ Ｐゴシック" pitchFamily="1" charset="-128"/>
              </a:rPr>
              <a:t>indel</a:t>
            </a:r>
            <a:r>
              <a:rPr lang="en-US" dirty="0" smtClean="0">
                <a:ea typeface="ＭＳ Ｐゴシック" pitchFamily="1" charset="-128"/>
              </a:rPr>
              <a:t> (insertions, deletions, </a:t>
            </a:r>
            <a:r>
              <a:rPr lang="en-US" dirty="0" err="1" smtClean="0">
                <a:ea typeface="ＭＳ Ｐゴシック" pitchFamily="1" charset="-128"/>
              </a:rPr>
              <a:t>colocalized</a:t>
            </a:r>
            <a:r>
              <a:rPr lang="en-US" dirty="0" smtClean="0">
                <a:ea typeface="ＭＳ Ｐゴシック" pitchFamily="1" charset="-128"/>
              </a:rPr>
              <a:t> insertion/deletion)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Copy number variation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Structural variation (inversions, translocations, breakpoint resolution)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Detection requirements (for discussion)</a:t>
            </a:r>
            <a:endParaRPr lang="en-US" b="1" i="1" dirty="0" smtClean="0">
              <a:ea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99% of mutations as low as 5%; 10% FP?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Tabular reporting and visualization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Graphical presentation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Analysis pipeline</a:t>
            </a:r>
          </a:p>
        </p:txBody>
      </p:sp>
      <p:pic>
        <p:nvPicPr>
          <p:cNvPr id="4" name="Content Placeholder 7" descr="pgm_low_angle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66769" y="914400"/>
            <a:ext cx="1013790" cy="7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hevron 4"/>
          <p:cNvSpPr/>
          <p:nvPr/>
        </p:nvSpPr>
        <p:spPr>
          <a:xfrm>
            <a:off x="4486933" y="962720"/>
            <a:ext cx="1554480" cy="640080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860145" y="962720"/>
            <a:ext cx="1554480" cy="640080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Annotate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113721" y="962720"/>
            <a:ext cx="1554480" cy="64008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Map/</a:t>
            </a:r>
          </a:p>
          <a:p>
            <a:pPr algn="ctr"/>
            <a:r>
              <a:rPr lang="en-US" dirty="0" smtClean="0"/>
              <a:t>Align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7233358" y="962720"/>
            <a:ext cx="1554480" cy="640080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Interpret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0673" y="1567684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Generate Data</a:t>
            </a:r>
            <a:endParaRPr lang="en-US" sz="1400" dirty="0"/>
          </a:p>
        </p:txBody>
      </p:sp>
      <p:sp>
        <p:nvSpPr>
          <p:cNvPr id="10" name="Pentagon 9"/>
          <p:cNvSpPr/>
          <p:nvPr/>
        </p:nvSpPr>
        <p:spPr>
          <a:xfrm>
            <a:off x="336887" y="962720"/>
            <a:ext cx="1554480" cy="64008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Prep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Raw read alignment counts across genome and per annotation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Differential gene expression: coding and non-coding</a:t>
            </a:r>
          </a:p>
          <a:p>
            <a:pPr lvl="1">
              <a:spcBef>
                <a:spcPts val="600"/>
              </a:spcBef>
              <a:buSzPct val="120000"/>
              <a:buFont typeface="Arial" charset="0"/>
              <a:buChar char="–"/>
              <a:defRPr/>
            </a:pPr>
            <a:r>
              <a:rPr lang="en-US" dirty="0" smtClean="0"/>
              <a:t>Paired samples </a:t>
            </a:r>
          </a:p>
          <a:p>
            <a:pPr>
              <a:spcBef>
                <a:spcPts val="600"/>
              </a:spcBef>
              <a:buSzPct val="120000"/>
              <a:defRPr/>
            </a:pPr>
            <a:r>
              <a:rPr lang="en-US" dirty="0" smtClean="0"/>
              <a:t>Alternative splicing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Single sample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Paired samples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Novel transcripts (non-coding RNA, exons)</a:t>
            </a:r>
          </a:p>
          <a:p>
            <a:pPr lvl="1">
              <a:spcBef>
                <a:spcPts val="600"/>
              </a:spcBef>
              <a:buSzPct val="120000"/>
              <a:buFont typeface="Arial" charset="0"/>
              <a:buChar char="–"/>
              <a:defRPr/>
            </a:pPr>
            <a:r>
              <a:rPr lang="en-US" dirty="0" smtClean="0"/>
              <a:t>Single sample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Allelic imbalance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Single samples</a:t>
            </a:r>
          </a:p>
          <a:p>
            <a:pPr lvl="1">
              <a:spcBef>
                <a:spcPts val="600"/>
              </a:spcBef>
              <a:buSzPct val="120000"/>
              <a:buFont typeface="Arial" charset="0"/>
              <a:buChar char="–"/>
              <a:defRPr/>
            </a:pPr>
            <a:r>
              <a:rPr lang="en-US" dirty="0" smtClean="0"/>
              <a:t>Paired samples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Gene Fusions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Single sample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Paired sample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/>
              <a:t>Expressed mutations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Single sample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dirty="0" smtClean="0"/>
              <a:t>Paired sample</a:t>
            </a:r>
            <a:endParaRPr lang="en-US" dirty="0"/>
          </a:p>
        </p:txBody>
      </p:sp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Breadth of transcript analysis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200" dirty="0" smtClean="0">
                <a:ea typeface="ＭＳ Ｐゴシック" pitchFamily="1" charset="-128"/>
              </a:rPr>
              <a:t>Integration of point mutation data with structural variation can dramatically change the impact of genomic alterations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200" dirty="0" smtClean="0">
                <a:ea typeface="ＭＳ Ｐゴシック" pitchFamily="1" charset="-128"/>
              </a:rPr>
              <a:t>Effect of gene dosage is important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200" dirty="0" smtClean="0">
                <a:ea typeface="ＭＳ Ｐゴシック" pitchFamily="1" charset="-128"/>
              </a:rPr>
              <a:t>Homozygous point mutation or a combination of a mutation within a region of copy number change could destroy a gene activity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200" dirty="0" smtClean="0">
                <a:ea typeface="ＭＳ Ｐゴシック" pitchFamily="1" charset="-128"/>
              </a:rPr>
              <a:t>Correlation of genomic alterations with gene expression pattern may point to mechanistic significance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e.g. allelic imbalance with CNV; translocations with fusion transcripts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200" dirty="0" smtClean="0">
                <a:ea typeface="ＭＳ Ｐゴシック" pitchFamily="1" charset="-128"/>
              </a:rPr>
              <a:t>Output of analysis algorithms should facilitate this analysis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Common indexing to genome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Content: </a:t>
            </a:r>
            <a:r>
              <a:rPr lang="en-US" sz="1900" dirty="0" smtClean="0">
                <a:ea typeface="ＭＳ Ｐゴシック" pitchFamily="1" charset="-128"/>
              </a:rPr>
              <a:t>e.g</a:t>
            </a:r>
            <a:r>
              <a:rPr lang="en-US" sz="1900" dirty="0" smtClean="0">
                <a:ea typeface="ＭＳ Ｐゴシック" pitchFamily="1" charset="-128"/>
              </a:rPr>
              <a:t>. </a:t>
            </a:r>
            <a:r>
              <a:rPr lang="en-US" sz="1900" dirty="0" err="1" smtClean="0">
                <a:ea typeface="ＭＳ Ｐゴシック" pitchFamily="1" charset="-128"/>
              </a:rPr>
              <a:t>indel</a:t>
            </a:r>
            <a:r>
              <a:rPr lang="en-US" sz="1900" dirty="0" smtClean="0">
                <a:ea typeface="ＭＳ Ｐゴシック" pitchFamily="1" charset="-128"/>
              </a:rPr>
              <a:t> sequence provided, etc.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Data formats – need to expand as this unfolds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RNA Editing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900" dirty="0" smtClean="0">
                <a:ea typeface="ＭＳ Ｐゴシック" pitchFamily="1" charset="-128"/>
              </a:rPr>
              <a:t>Epigenetics (Methylation, Histone modification)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900" dirty="0" smtClean="0">
              <a:ea typeface="ＭＳ Ｐゴシック" pitchFamily="1" charset="-128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endParaRPr lang="en-US" sz="2200" dirty="0" smtClean="0">
              <a:ea typeface="ＭＳ Ｐゴシック" pitchFamily="1" charset="-128"/>
            </a:endParaRPr>
          </a:p>
        </p:txBody>
      </p:sp>
      <p:sp>
        <p:nvSpPr>
          <p:cNvPr id="624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Integrated analyses are more powerful</a:t>
            </a:r>
            <a:br>
              <a:rPr lang="en-US" dirty="0" smtClean="0">
                <a:latin typeface="DINPro-Bold" charset="0"/>
                <a:ea typeface="ＭＳ Ｐゴシック" pitchFamily="1" charset="-128"/>
              </a:rPr>
            </a:br>
            <a:r>
              <a:rPr lang="en-US" dirty="0" smtClean="0">
                <a:latin typeface="DINPro-Bold" charset="0"/>
                <a:ea typeface="ＭＳ Ｐゴシック" pitchFamily="1" charset="-128"/>
              </a:rPr>
              <a:t>… and more difficult to automate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Most of the annotations are already covered in HL7 CG WG draft documents: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HL7 Version 2 Implementation Guide: Clinical Genomics; Fully LOINC-Qualified Genetic Variation Model, Release 2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May need to extend this to add other relevant annotations (e.g., COSMIC ID)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Bioinformatics – Annotation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Greatest gap today: interpretation norms, databases and visualization</a:t>
            </a:r>
          </a:p>
          <a:p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Most interpretation is expert – integration of data types and knowledge of disease, pathways, drugs, etc.</a:t>
            </a:r>
          </a:p>
          <a:p>
            <a:r>
              <a:rPr lang="en-US" dirty="0" smtClean="0">
                <a:ea typeface="ＭＳ Ｐゴシック" pitchFamily="1" charset="-128"/>
              </a:rPr>
              <a:t>No approved sets of variant to disease/drug annotations are in common practice</a:t>
            </a:r>
          </a:p>
          <a:p>
            <a:r>
              <a:rPr lang="en-US" dirty="0" smtClean="0">
                <a:ea typeface="ＭＳ Ｐゴシック" pitchFamily="1" charset="-128"/>
              </a:rPr>
              <a:t>Most interpretive reports are currently unstructured</a:t>
            </a:r>
          </a:p>
          <a:p>
            <a:r>
              <a:rPr lang="en-US" dirty="0" smtClean="0">
                <a:ea typeface="ＭＳ Ｐゴシック" pitchFamily="1" charset="-128"/>
              </a:rPr>
              <a:t>Utility of interpretive reports would benefit from structure and prioritization</a:t>
            </a:r>
          </a:p>
          <a:p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Bioinformatics –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1" charset="-128"/>
              </a:rPr>
              <a:t>Biology is complex!  We’ll need to distinguish between research, translational, and clinical uses to prioritize common clinical uses for standards development</a:t>
            </a:r>
          </a:p>
          <a:p>
            <a:pPr marL="0" indent="0">
              <a:buNone/>
            </a:pPr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Semantic standards for adding biological/clinical annotations to variants and evidence trails (citations)</a:t>
            </a:r>
          </a:p>
          <a:p>
            <a:r>
              <a:rPr lang="en-US" dirty="0" smtClean="0">
                <a:ea typeface="ＭＳ Ｐゴシック" pitchFamily="1" charset="-128"/>
              </a:rPr>
              <a:t>Metrics to describe quality/uncertainty of annotations</a:t>
            </a:r>
          </a:p>
          <a:p>
            <a:r>
              <a:rPr lang="en-US" dirty="0" smtClean="0">
                <a:ea typeface="ＭＳ Ｐゴシック" pitchFamily="1" charset="-128"/>
              </a:rPr>
              <a:t>Structured formats for interpretive reports</a:t>
            </a:r>
          </a:p>
          <a:p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In order to learn, genomic data must be integrated with downstream treatment decisions and outcomes</a:t>
            </a:r>
          </a:p>
          <a:p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Standards Development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</a:rPr>
              <a:t>Thank You!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Times" pitchFamily="1" charset="0"/>
              <a:buNone/>
            </a:pPr>
            <a:endParaRPr lang="en-US" smtClean="0">
              <a:ea typeface="ＭＳ Ｐゴシック" pitchFamily="1" charset="-128"/>
            </a:endParaRPr>
          </a:p>
          <a:p>
            <a:pPr algn="ctr" eaLnBrk="1" hangingPunct="1">
              <a:buFont typeface="Times" pitchFamily="1" charset="0"/>
              <a:buNone/>
            </a:pPr>
            <a:endParaRPr lang="en-US" smtClean="0">
              <a:ea typeface="ＭＳ Ｐゴシック" pitchFamily="1" charset="-128"/>
            </a:endParaRPr>
          </a:p>
          <a:p>
            <a:pPr algn="ctr" eaLnBrk="1" hangingPunct="1">
              <a:buFont typeface="Times" pitchFamily="1" charset="0"/>
              <a:buNone/>
            </a:pPr>
            <a:endParaRPr lang="en-US" smtClean="0">
              <a:ea typeface="ＭＳ Ｐゴシック" pitchFamily="1" charset="-128"/>
            </a:endParaRPr>
          </a:p>
          <a:p>
            <a:pPr algn="ctr" eaLnBrk="1" hangingPunct="1">
              <a:buFont typeface="Times" pitchFamily="1" charset="0"/>
              <a:buNone/>
            </a:pPr>
            <a:r>
              <a:rPr lang="en-US" smtClean="0">
                <a:ea typeface="ＭＳ Ｐゴシック" pitchFamily="1" charset="-128"/>
              </a:rPr>
              <a:t>© 2011 Life Technologies Corporation. All rights reserved. </a:t>
            </a:r>
          </a:p>
          <a:p>
            <a:pPr algn="ctr" eaLnBrk="1" hangingPunct="1">
              <a:buFont typeface="Times" pitchFamily="1" charset="0"/>
              <a:buNone/>
            </a:pPr>
            <a:r>
              <a:rPr lang="en-US" smtClean="0">
                <a:ea typeface="ＭＳ Ｐゴシック" pitchFamily="1" charset="-128"/>
              </a:rPr>
              <a:t>The trademarks mentioned herein are the property of Life Technologies Corporation or their respective owners.</a:t>
            </a:r>
          </a:p>
          <a:p>
            <a:pPr algn="ctr" eaLnBrk="1" hangingPunct="1">
              <a:buFont typeface="Times" pitchFamily="1" charset="0"/>
              <a:buNone/>
            </a:pPr>
            <a:endParaRPr lang="en-US" smtClean="0">
              <a:ea typeface="ＭＳ Ｐゴシック" pitchFamily="1" charset="-128"/>
            </a:endParaRPr>
          </a:p>
          <a:p>
            <a:pPr algn="ctr" eaLnBrk="1" hangingPunct="1">
              <a:buFont typeface="Times" pitchFamily="1" charset="0"/>
              <a:buNone/>
            </a:pPr>
            <a:r>
              <a:rPr lang="en-US" smtClean="0">
                <a:ea typeface="ＭＳ Ｐゴシック" pitchFamily="1" charset="-128"/>
              </a:rPr>
              <a:t>For Research Use Only. Not intended for animal or human therapeutic or diagnostic use.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6" descr="ion logo by life technologies_transback_1001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2450"/>
            <a:ext cx="73152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96113" y="5929313"/>
            <a:ext cx="213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of coverage example – DNA</a:t>
            </a:r>
          </a:p>
          <a:p>
            <a:r>
              <a:rPr lang="en-US" dirty="0"/>
              <a:t>Depth of coverage example – </a:t>
            </a:r>
            <a:r>
              <a:rPr lang="en-US" dirty="0" smtClean="0"/>
              <a:t>Somatic DNA</a:t>
            </a:r>
            <a:endParaRPr lang="en-US" dirty="0"/>
          </a:p>
          <a:p>
            <a:r>
              <a:rPr lang="en-US" dirty="0"/>
              <a:t>Depth of coverage example – </a:t>
            </a:r>
            <a:r>
              <a:rPr lang="en-US" dirty="0" smtClean="0"/>
              <a:t>RNA Transcription</a:t>
            </a:r>
          </a:p>
          <a:p>
            <a:r>
              <a:rPr lang="en-US" dirty="0" smtClean="0"/>
              <a:t>Gene Fusion example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838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52230" name="TextBox 12"/>
          <p:cNvSpPr txBox="1">
            <a:spLocks noChangeArrowheads="1"/>
          </p:cNvSpPr>
          <p:nvPr/>
        </p:nvSpPr>
        <p:spPr bwMode="auto">
          <a:xfrm>
            <a:off x="1184275" y="4318000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Prior: 0.0001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2711450" y="4318000"/>
            <a:ext cx="2957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Probability: G=0.8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A=0.001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T=0.001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G=0.001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4318000"/>
            <a:ext cx="126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6C6455"/>
                </a:solidFill>
              </a:rPr>
              <a:t>Call: </a:t>
            </a:r>
            <a:r>
              <a:rPr lang="en-US" sz="2000" b="1">
                <a:solidFill>
                  <a:srgbClr val="920090"/>
                </a:solidFill>
              </a:rPr>
              <a:t>G/G</a:t>
            </a:r>
          </a:p>
          <a:p>
            <a:pPr eaLnBrk="0" hangingPunct="0"/>
            <a:r>
              <a:rPr lang="en-US" sz="2000">
                <a:solidFill>
                  <a:srgbClr val="6C6455"/>
                </a:solidFill>
              </a:rPr>
              <a:t>P-val: 0.1 </a:t>
            </a:r>
            <a:r>
              <a:rPr lang="en-US" sz="2000" b="1">
                <a:solidFill>
                  <a:srgbClr val="6C6455"/>
                </a:solidFill>
              </a:rPr>
              <a:t> </a:t>
            </a:r>
            <a:endParaRPr lang="en-US" sz="2000">
              <a:solidFill>
                <a:srgbClr val="6C64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2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Identify genetic variants causing tumor formation, progression or therapy sensitivity/resistance</a:t>
            </a:r>
          </a:p>
          <a:p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Current </a:t>
            </a:r>
            <a:r>
              <a:rPr lang="en-US" dirty="0" smtClean="0">
                <a:ea typeface="ＭＳ Ｐゴシック" pitchFamily="1" charset="-128"/>
              </a:rPr>
              <a:t>applications </a:t>
            </a:r>
            <a:r>
              <a:rPr lang="en-US" dirty="0" smtClean="0">
                <a:ea typeface="ＭＳ Ｐゴシック" pitchFamily="1" charset="-128"/>
              </a:rPr>
              <a:t>for sequencing in cancer </a:t>
            </a:r>
            <a:r>
              <a:rPr lang="en-US" dirty="0" smtClean="0">
                <a:ea typeface="ＭＳ Ｐゴシック" pitchFamily="1" charset="-128"/>
              </a:rPr>
              <a:t>are not </a:t>
            </a:r>
            <a:r>
              <a:rPr lang="en-US" dirty="0" smtClean="0">
                <a:ea typeface="ＭＳ Ｐゴシック" pitchFamily="1" charset="-128"/>
              </a:rPr>
              <a:t>readily identified with existing molecular methods</a:t>
            </a:r>
          </a:p>
          <a:p>
            <a:r>
              <a:rPr lang="en-US" dirty="0" smtClean="0">
                <a:ea typeface="ＭＳ Ｐゴシック" pitchFamily="1" charset="-128"/>
              </a:rPr>
              <a:t>Over the next 1-5 years, sequencing likely to be employed in instances when traditional tumor profiling fails to definitively select a treatment</a:t>
            </a:r>
            <a:endParaRPr lang="en-US" dirty="0" smtClean="0">
              <a:solidFill>
                <a:srgbClr val="FF0000"/>
              </a:solidFill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Adoption of sequencing methods will be cancer type and stage dependent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413" y="26828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3255" name="TextBox 12"/>
          <p:cNvSpPr txBox="1">
            <a:spLocks noChangeArrowheads="1"/>
          </p:cNvSpPr>
          <p:nvPr/>
        </p:nvSpPr>
        <p:spPr bwMode="auto">
          <a:xfrm>
            <a:off x="1184275" y="4318000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Prior: 0.0001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2711450" y="4318000"/>
            <a:ext cx="2957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Probability: G=0.7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A=0.01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T=0.001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G=0.001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318000"/>
            <a:ext cx="14112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Call: </a:t>
            </a:r>
            <a:r>
              <a:rPr lang="en-US" sz="2000" b="1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G/G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: 0.05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413" y="26828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4279" name="TextBox 12"/>
          <p:cNvSpPr txBox="1">
            <a:spLocks noChangeArrowheads="1"/>
          </p:cNvSpPr>
          <p:nvPr/>
        </p:nvSpPr>
        <p:spPr bwMode="auto">
          <a:xfrm>
            <a:off x="1184275" y="4318000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Prior: 0.0001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2711450" y="4318000"/>
            <a:ext cx="2957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Probability: G=0.7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A=0.01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T=0.001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      G=0.001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318000"/>
            <a:ext cx="12684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Call: </a:t>
            </a:r>
            <a:r>
              <a:rPr lang="en-US" sz="2000" b="1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G/G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: 0.1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DNA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82563" y="3721100"/>
            <a:ext cx="883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11062F"/>
                </a:solidFill>
              </a:rPr>
              <a:t>ACGTGGTAGGACCTGCTAGGCTAG</a:t>
            </a:r>
            <a:r>
              <a:rPr lang="en-US" sz="2000" b="1">
                <a:solidFill>
                  <a:srgbClr val="11062F"/>
                </a:solidFill>
              </a:rPr>
              <a:t>G</a:t>
            </a:r>
            <a:r>
              <a:rPr lang="en-US" sz="2000">
                <a:solidFill>
                  <a:srgbClr val="11062F"/>
                </a:solidFill>
              </a:rPr>
              <a:t>CTTAGGCATTAGGCATTGGCTTAC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413" y="26828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350838" y="2335213"/>
            <a:ext cx="48402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CGTGGTAGGACCTGCTAGGCTAG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</a:t>
            </a:r>
          </a:p>
        </p:txBody>
      </p:sp>
      <p:sp>
        <p:nvSpPr>
          <p:cNvPr id="55304" name="TextBox 10"/>
          <p:cNvSpPr txBox="1">
            <a:spLocks noChangeArrowheads="1"/>
          </p:cNvSpPr>
          <p:nvPr/>
        </p:nvSpPr>
        <p:spPr bwMode="auto">
          <a:xfrm>
            <a:off x="1263650" y="1989138"/>
            <a:ext cx="479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CTTAGGC</a:t>
            </a:r>
          </a:p>
        </p:txBody>
      </p:sp>
      <p:sp>
        <p:nvSpPr>
          <p:cNvPr id="55305" name="TextBox 14"/>
          <p:cNvSpPr txBox="1">
            <a:spLocks noChangeArrowheads="1"/>
          </p:cNvSpPr>
          <p:nvPr/>
        </p:nvSpPr>
        <p:spPr bwMode="auto">
          <a:xfrm>
            <a:off x="2695575" y="4318000"/>
            <a:ext cx="2957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5F5E62"/>
                </a:solidFill>
              </a:rPr>
              <a:t>      Probability: G=0.4</a:t>
            </a:r>
          </a:p>
          <a:p>
            <a:pPr eaLnBrk="0" hangingPunct="0"/>
            <a:r>
              <a:rPr lang="en-US" sz="2000" dirty="0">
                <a:solidFill>
                  <a:srgbClr val="5F5E62"/>
                </a:solidFill>
              </a:rPr>
              <a:t>                         A=0.5</a:t>
            </a:r>
          </a:p>
          <a:p>
            <a:pPr eaLnBrk="0" hangingPunct="0"/>
            <a:r>
              <a:rPr lang="en-US" sz="2000" dirty="0">
                <a:solidFill>
                  <a:srgbClr val="5F5E62"/>
                </a:solidFill>
              </a:rPr>
              <a:t>                         T=0.001</a:t>
            </a:r>
          </a:p>
          <a:p>
            <a:pPr eaLnBrk="0" hangingPunct="0"/>
            <a:r>
              <a:rPr lang="en-US" sz="2000" dirty="0">
                <a:solidFill>
                  <a:srgbClr val="5F5E62"/>
                </a:solidFill>
              </a:rPr>
              <a:t>                         G=0.001</a:t>
            </a:r>
          </a:p>
        </p:txBody>
      </p:sp>
      <p:sp>
        <p:nvSpPr>
          <p:cNvPr id="39947" name="TextBox 15"/>
          <p:cNvSpPr txBox="1">
            <a:spLocks noChangeArrowheads="1"/>
          </p:cNvSpPr>
          <p:nvPr/>
        </p:nvSpPr>
        <p:spPr bwMode="auto">
          <a:xfrm>
            <a:off x="6188075" y="4318000"/>
            <a:ext cx="1411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Call: </a:t>
            </a:r>
            <a:r>
              <a:rPr lang="en-US" sz="2000" b="1" dirty="0">
                <a:solidFill>
                  <a:srgbClr val="92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G/</a:t>
            </a:r>
            <a:r>
              <a:rPr lang="en-US" sz="2000" b="1" dirty="0">
                <a:solidFill>
                  <a:srgbClr val="F5802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: 0.01</a:t>
            </a:r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1184275" y="4318000"/>
            <a:ext cx="165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Prior: 0.0001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525963"/>
          </a:xfrm>
        </p:spPr>
        <p:txBody>
          <a:bodyPr/>
          <a:lstStyle/>
          <a:p>
            <a:pPr>
              <a:buFont typeface="DINPro-Bold" charset="0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 Call variants in normal sample at low stringency</a:t>
            </a:r>
          </a:p>
          <a:p>
            <a:pPr>
              <a:buFont typeface="DINPro-Bold" charset="0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 Call tumor at high stringency</a:t>
            </a:r>
          </a:p>
          <a:p>
            <a:pPr>
              <a:buFont typeface="DINPro-Bold" charset="0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 Subtract </a:t>
            </a:r>
            <a:r>
              <a:rPr lang="en-US" dirty="0" err="1" smtClean="0">
                <a:ea typeface="ＭＳ Ｐゴシック" pitchFamily="1" charset="-128"/>
              </a:rPr>
              <a:t>germline</a:t>
            </a:r>
            <a:r>
              <a:rPr lang="en-US" dirty="0" smtClean="0">
                <a:ea typeface="ＭＳ Ｐゴシック" pitchFamily="1" charset="-128"/>
              </a:rPr>
              <a:t> variants to produce a list of putative somatic mutation</a:t>
            </a:r>
          </a:p>
          <a:p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Subtractive calling of somatic mutations </a:t>
            </a:r>
            <a:br>
              <a:rPr lang="en-US" smtClean="0">
                <a:latin typeface="DINPro-Bold" charset="0"/>
                <a:ea typeface="ＭＳ Ｐゴシック" pitchFamily="1" charset="-128"/>
              </a:rPr>
            </a:br>
            <a:endParaRPr lang="en-US" smtClean="0">
              <a:latin typeface="DINPro-Bold" charset="0"/>
              <a:ea typeface="ＭＳ Ｐゴシック" pitchFamily="1" charset="-128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sz="half" idx="4294967295"/>
          </p:nvPr>
        </p:nvSpPr>
        <p:spPr>
          <a:xfrm>
            <a:off x="5043488" y="4522788"/>
            <a:ext cx="4100512" cy="1100137"/>
          </a:xfrm>
        </p:spPr>
        <p:txBody>
          <a:bodyPr/>
          <a:lstStyle/>
          <a:p>
            <a:pPr indent="0">
              <a:lnSpc>
                <a:spcPct val="90000"/>
              </a:lnSpc>
              <a:buFont typeface="Times" pitchFamily="1" charset="0"/>
              <a:buNone/>
            </a:pPr>
            <a:r>
              <a:rPr lang="en-US" smtClean="0">
                <a:ea typeface="ＭＳ Ｐゴシック" pitchFamily="1" charset="-128"/>
              </a:rPr>
              <a:t>Trade-off between true positives and false positives in variant calling</a:t>
            </a:r>
          </a:p>
        </p:txBody>
      </p:sp>
      <p:grpSp>
        <p:nvGrpSpPr>
          <p:cNvPr id="56325" name="Group 13"/>
          <p:cNvGrpSpPr>
            <a:grpSpLocks/>
          </p:cNvGrpSpPr>
          <p:nvPr/>
        </p:nvGrpSpPr>
        <p:grpSpPr bwMode="auto">
          <a:xfrm>
            <a:off x="4962525" y="1204913"/>
            <a:ext cx="3568700" cy="3287712"/>
            <a:chOff x="2514600" y="1498600"/>
            <a:chExt cx="3568700" cy="3287713"/>
          </a:xfrm>
        </p:grpSpPr>
        <p:pic>
          <p:nvPicPr>
            <p:cNvPr id="56326" name="Picture 4"/>
            <p:cNvPicPr>
              <a:picLocks noChangeAspect="1"/>
            </p:cNvPicPr>
            <p:nvPr/>
          </p:nvPicPr>
          <p:blipFill>
            <a:blip r:embed="rId2" cstate="print"/>
            <a:srcRect l="3999" t="13708" r="2333"/>
            <a:stretch>
              <a:fillRect/>
            </a:stretch>
          </p:blipFill>
          <p:spPr bwMode="auto">
            <a:xfrm>
              <a:off x="2514600" y="1498600"/>
              <a:ext cx="3568700" cy="328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62363" y="2882900"/>
              <a:ext cx="1878012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chemeClr val="accent4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High stringency calling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rot="10800000">
              <a:off x="3352800" y="2870200"/>
              <a:ext cx="309563" cy="1508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6329" name="Group 12"/>
            <p:cNvGrpSpPr>
              <a:grpSpLocks/>
            </p:cNvGrpSpPr>
            <p:nvPr/>
          </p:nvGrpSpPr>
          <p:grpSpPr bwMode="auto">
            <a:xfrm>
              <a:off x="3797300" y="2374900"/>
              <a:ext cx="2170113" cy="288925"/>
              <a:chOff x="3797311" y="3035300"/>
              <a:chExt cx="2169805" cy="28969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124290" y="3048034"/>
                <a:ext cx="1842826" cy="2769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200" b="1" dirty="0">
                    <a:solidFill>
                      <a:schemeClr val="accent4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Low stringency calling</a:t>
                </a:r>
              </a:p>
            </p:txBody>
          </p:sp>
          <p:cxnSp>
            <p:nvCxnSpPr>
              <p:cNvPr id="20" name="Straight Arrow Connector 19"/>
              <p:cNvCxnSpPr>
                <a:stCxn id="19" idx="1"/>
              </p:cNvCxnSpPr>
              <p:nvPr/>
            </p:nvCxnSpPr>
            <p:spPr bwMode="auto">
              <a:xfrm rot="10800000">
                <a:off x="3797311" y="3035300"/>
                <a:ext cx="326979" cy="15121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Somatic DNA Mutations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413" y="26828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350838" y="2335213"/>
            <a:ext cx="48402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CGTGGTAGGACCTGCTAGGCTAG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</a:t>
            </a:r>
          </a:p>
        </p:txBody>
      </p:sp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1263650" y="1989138"/>
            <a:ext cx="479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CTTAGGC</a:t>
            </a:r>
          </a:p>
        </p:txBody>
      </p:sp>
      <p:sp>
        <p:nvSpPr>
          <p:cNvPr id="57353" name="TextBox 14"/>
          <p:cNvSpPr txBox="1">
            <a:spLocks noChangeArrowheads="1"/>
          </p:cNvSpPr>
          <p:nvPr/>
        </p:nvSpPr>
        <p:spPr bwMode="auto">
          <a:xfrm>
            <a:off x="3130550" y="4864100"/>
            <a:ext cx="2244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Probability: G=0.5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A=0.5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T=0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G=0</a:t>
            </a:r>
          </a:p>
        </p:txBody>
      </p:sp>
      <p:sp>
        <p:nvSpPr>
          <p:cNvPr id="40972" name="TextBox 15"/>
          <p:cNvSpPr txBox="1">
            <a:spLocks noChangeArrowheads="1"/>
          </p:cNvSpPr>
          <p:nvPr/>
        </p:nvSpPr>
        <p:spPr bwMode="auto">
          <a:xfrm>
            <a:off x="6034088" y="4897438"/>
            <a:ext cx="155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Call: </a:t>
            </a:r>
            <a:r>
              <a:rPr lang="en-US" sz="2000" b="1" dirty="0">
                <a:solidFill>
                  <a:srgbClr val="F5802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P-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: 0.001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3825" y="4105275"/>
            <a:ext cx="1390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TAG</a:t>
            </a:r>
            <a:r>
              <a:rPr lang="en-US" sz="2000" b="1" dirty="0">
                <a:solidFill>
                  <a:schemeClr val="accent4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238" y="4397375"/>
            <a:ext cx="1389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TAG</a:t>
            </a:r>
            <a:r>
              <a:rPr lang="en-US" sz="2000" b="1" dirty="0">
                <a:solidFill>
                  <a:srgbClr val="92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3670300" y="4181475"/>
            <a:ext cx="279400" cy="558800"/>
          </a:xfrm>
          <a:prstGeom prst="leftBrace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8" name="TextBox 15"/>
          <p:cNvSpPr txBox="1">
            <a:spLocks noChangeArrowheads="1"/>
          </p:cNvSpPr>
          <p:nvPr/>
        </p:nvSpPr>
        <p:spPr bwMode="auto">
          <a:xfrm>
            <a:off x="2220913" y="4238625"/>
            <a:ext cx="136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Germline :</a:t>
            </a:r>
            <a:endParaRPr lang="en-US" sz="2000">
              <a:solidFill>
                <a:srgbClr val="F58023"/>
              </a:solidFill>
            </a:endParaRPr>
          </a:p>
        </p:txBody>
      </p:sp>
      <p:sp>
        <p:nvSpPr>
          <p:cNvPr id="57359" name="TextBox 14"/>
          <p:cNvSpPr txBox="1">
            <a:spLocks noChangeArrowheads="1"/>
          </p:cNvSpPr>
          <p:nvPr/>
        </p:nvSpPr>
        <p:spPr bwMode="auto">
          <a:xfrm>
            <a:off x="990600" y="4887913"/>
            <a:ext cx="20304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7CBE"/>
                </a:solidFill>
              </a:rPr>
              <a:t>Priors: G=0.997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A=0.001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T=0.001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G=0.001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Somatic DNA Mutations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182563" y="3721100"/>
            <a:ext cx="883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11062F"/>
                </a:solidFill>
              </a:rPr>
              <a:t>ACGTGGTAGGACCTGCTAGGCTAG</a:t>
            </a:r>
            <a:r>
              <a:rPr lang="en-US" sz="2000" b="1">
                <a:solidFill>
                  <a:srgbClr val="11062F"/>
                </a:solidFill>
              </a:rPr>
              <a:t>G</a:t>
            </a:r>
            <a:r>
              <a:rPr lang="en-US" sz="2000">
                <a:solidFill>
                  <a:srgbClr val="11062F"/>
                </a:solidFill>
              </a:rPr>
              <a:t>CTTAGGCATTAGGCATTGGCTTAC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2301875" y="3028950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6413" y="26828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350838" y="2335213"/>
            <a:ext cx="48402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CGTGGTAGGACCTGCTAGGCTAG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</a:t>
            </a:r>
          </a:p>
        </p:txBody>
      </p: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63650" y="1989138"/>
            <a:ext cx="479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CTTAGGC</a:t>
            </a: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3144838" y="4860925"/>
            <a:ext cx="22304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Probability: G=0.5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A=0.5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T=0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G=0</a:t>
            </a:r>
          </a:p>
        </p:txBody>
      </p:sp>
      <p:sp>
        <p:nvSpPr>
          <p:cNvPr id="58378" name="TextBox 11"/>
          <p:cNvSpPr txBox="1">
            <a:spLocks noChangeArrowheads="1"/>
          </p:cNvSpPr>
          <p:nvPr/>
        </p:nvSpPr>
        <p:spPr bwMode="auto">
          <a:xfrm>
            <a:off x="5894388" y="4860925"/>
            <a:ext cx="17383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Call: </a:t>
            </a:r>
            <a:r>
              <a:rPr lang="en-US" sz="2000" b="1">
                <a:solidFill>
                  <a:srgbClr val="11062F"/>
                </a:solidFill>
              </a:rPr>
              <a:t>No call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6C6455"/>
                </a:solidFill>
              </a:rPr>
              <a:t>P-val: 0.0001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3825" y="4105275"/>
            <a:ext cx="1390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238" y="4397375"/>
            <a:ext cx="1389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TAG</a:t>
            </a:r>
            <a:r>
              <a:rPr lang="en-US" sz="2000" b="1" dirty="0">
                <a:solidFill>
                  <a:srgbClr val="92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3670300" y="4181475"/>
            <a:ext cx="279400" cy="558800"/>
          </a:xfrm>
          <a:prstGeom prst="leftBrace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82" name="TextBox 15"/>
          <p:cNvSpPr txBox="1">
            <a:spLocks noChangeArrowheads="1"/>
          </p:cNvSpPr>
          <p:nvPr/>
        </p:nvSpPr>
        <p:spPr bwMode="auto">
          <a:xfrm>
            <a:off x="2228850" y="423862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Germline :</a:t>
            </a:r>
            <a:endParaRPr lang="en-US" sz="2000">
              <a:solidFill>
                <a:srgbClr val="F58023"/>
              </a:solidFill>
            </a:endParaRPr>
          </a:p>
        </p:txBody>
      </p:sp>
      <p:sp>
        <p:nvSpPr>
          <p:cNvPr id="58383" name="TextBox 14"/>
          <p:cNvSpPr txBox="1">
            <a:spLocks noChangeArrowheads="1"/>
          </p:cNvSpPr>
          <p:nvPr/>
        </p:nvSpPr>
        <p:spPr bwMode="auto">
          <a:xfrm>
            <a:off x="974725" y="4887913"/>
            <a:ext cx="1744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7CBE"/>
                </a:solidFill>
              </a:rPr>
              <a:t>Priors: G=0.5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A=0.5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T=0</a:t>
            </a:r>
          </a:p>
          <a:p>
            <a:pPr eaLnBrk="0" hangingPunct="0"/>
            <a:r>
              <a:rPr lang="en-US" sz="2000">
                <a:solidFill>
                  <a:srgbClr val="007CBE"/>
                </a:solidFill>
              </a:rPr>
              <a:t>            G=0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Somatic RNA Mutations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2301875" y="3038475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238" y="270192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3130550" y="4864100"/>
            <a:ext cx="2528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Probability: G=0.9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A=0.001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T=0.001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G=0.001</a:t>
            </a:r>
          </a:p>
        </p:txBody>
      </p:sp>
      <p:sp>
        <p:nvSpPr>
          <p:cNvPr id="59400" name="TextBox 15"/>
          <p:cNvSpPr txBox="1">
            <a:spLocks noChangeArrowheads="1"/>
          </p:cNvSpPr>
          <p:nvPr/>
        </p:nvSpPr>
        <p:spPr bwMode="auto">
          <a:xfrm>
            <a:off x="6034088" y="4897438"/>
            <a:ext cx="1411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Call: </a:t>
            </a:r>
            <a:r>
              <a:rPr lang="en-US" sz="2000" b="1">
                <a:solidFill>
                  <a:srgbClr val="83299F"/>
                </a:solidFill>
              </a:rPr>
              <a:t>G</a:t>
            </a:r>
          </a:p>
          <a:p>
            <a:pPr eaLnBrk="0" hangingPunct="0"/>
            <a:r>
              <a:rPr lang="en-US" sz="2000">
                <a:solidFill>
                  <a:srgbClr val="6C6455"/>
                </a:solidFill>
              </a:rPr>
              <a:t>P-val: 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3238" y="23653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3238" y="2030413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7950" y="2122488"/>
            <a:ext cx="1751013" cy="990600"/>
            <a:chOff x="108416" y="2122069"/>
            <a:chExt cx="1750201" cy="991331"/>
          </a:xfrm>
        </p:grpSpPr>
        <p:sp>
          <p:nvSpPr>
            <p:cNvPr id="59404" name="Left Brace 19"/>
            <p:cNvSpPr>
              <a:spLocks/>
            </p:cNvSpPr>
            <p:nvPr/>
          </p:nvSpPr>
          <p:spPr bwMode="auto">
            <a:xfrm>
              <a:off x="1626290" y="2122069"/>
              <a:ext cx="232327" cy="991331"/>
            </a:xfrm>
            <a:prstGeom prst="leftBrace">
              <a:avLst>
                <a:gd name="adj1" fmla="val 833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9405" name="TextBox 20"/>
            <p:cNvSpPr txBox="1">
              <a:spLocks noChangeArrowheads="1"/>
            </p:cNvSpPr>
            <p:nvPr/>
          </p:nvSpPr>
          <p:spPr bwMode="auto">
            <a:xfrm>
              <a:off x="108416" y="2447349"/>
              <a:ext cx="14927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5F5E62"/>
                  </a:solidFill>
                </a:rPr>
                <a:t>Same start point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Variant Calling: Somatic RNA Mutations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63" y="3721100"/>
            <a:ext cx="8836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ACGTGGTAGGACCTGCTAGGCTAG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CTTAGGCATTAGGCATTGGCTTAC</a:t>
            </a:r>
          </a:p>
        </p:txBody>
      </p:sp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1573213" y="33750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GGACCTGCTAGGCTAG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2301875" y="3038475"/>
            <a:ext cx="494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CTGCTAGGCTAG</a:t>
            </a:r>
            <a:r>
              <a:rPr lang="en-US" sz="2000" b="1">
                <a:solidFill>
                  <a:srgbClr val="920090"/>
                </a:solidFill>
              </a:rPr>
              <a:t>G</a:t>
            </a:r>
            <a:r>
              <a:rPr lang="en-US" sz="2000">
                <a:solidFill>
                  <a:srgbClr val="5F5E62"/>
                </a:solidFill>
              </a:rPr>
              <a:t>CTTAGGCATTAGGC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238" y="270192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130550" y="4864100"/>
            <a:ext cx="2528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Probability: G=0.9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A=0.001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T=0.001</a:t>
            </a:r>
          </a:p>
          <a:p>
            <a:pPr eaLnBrk="0" hangingPunct="0"/>
            <a:r>
              <a:rPr lang="en-US" sz="2000">
                <a:solidFill>
                  <a:srgbClr val="5F5E62"/>
                </a:solidFill>
              </a:rPr>
              <a:t>                   G=0.001</a:t>
            </a:r>
          </a:p>
        </p:txBody>
      </p:sp>
      <p:sp>
        <p:nvSpPr>
          <p:cNvPr id="60424" name="TextBox 15"/>
          <p:cNvSpPr txBox="1">
            <a:spLocks noChangeArrowheads="1"/>
          </p:cNvSpPr>
          <p:nvPr/>
        </p:nvSpPr>
        <p:spPr bwMode="auto">
          <a:xfrm>
            <a:off x="6034088" y="4897438"/>
            <a:ext cx="155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E62"/>
                </a:solidFill>
              </a:rPr>
              <a:t>Call: </a:t>
            </a:r>
            <a:r>
              <a:rPr lang="en-US" sz="2000" b="1">
                <a:solidFill>
                  <a:srgbClr val="FF8400"/>
                </a:solidFill>
              </a:rPr>
              <a:t>A</a:t>
            </a:r>
          </a:p>
          <a:p>
            <a:pPr eaLnBrk="0" hangingPunct="0"/>
            <a:r>
              <a:rPr lang="en-US" sz="2000">
                <a:solidFill>
                  <a:srgbClr val="6C6455"/>
                </a:solidFill>
              </a:rPr>
              <a:t>P-val: 0.001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3238" y="2365375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3238" y="2030413"/>
            <a:ext cx="4929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GACCTGCTAGGCTAG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latin typeface="Arial" charset="0"/>
                <a:ea typeface="ＭＳ Ｐゴシック" charset="-128"/>
                <a:cs typeface="ＭＳ Ｐゴシック" charset="-128"/>
              </a:rPr>
              <a:t>CTTAGGCATTA</a:t>
            </a:r>
          </a:p>
        </p:txBody>
      </p:sp>
      <p:sp>
        <p:nvSpPr>
          <p:cNvPr id="60427" name="TextBox 9"/>
          <p:cNvSpPr txBox="1">
            <a:spLocks noChangeArrowheads="1"/>
          </p:cNvSpPr>
          <p:nvPr/>
        </p:nvSpPr>
        <p:spPr bwMode="auto">
          <a:xfrm>
            <a:off x="334963" y="1730375"/>
            <a:ext cx="4840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CGTGGTAGGACCTGCTAGGCTAG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</a:t>
            </a:r>
          </a:p>
        </p:txBody>
      </p:sp>
      <p:sp>
        <p:nvSpPr>
          <p:cNvPr id="60428" name="TextBox 10"/>
          <p:cNvSpPr txBox="1">
            <a:spLocks noChangeArrowheads="1"/>
          </p:cNvSpPr>
          <p:nvPr/>
        </p:nvSpPr>
        <p:spPr bwMode="auto">
          <a:xfrm>
            <a:off x="1247775" y="1384300"/>
            <a:ext cx="479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5F5E62"/>
                </a:solidFill>
              </a:rPr>
              <a:t>TAGGACCTGCTAGGCTAG</a:t>
            </a:r>
            <a:r>
              <a:rPr lang="en-US" sz="2000" b="1">
                <a:solidFill>
                  <a:srgbClr val="F58023"/>
                </a:solidFill>
              </a:rPr>
              <a:t>A</a:t>
            </a:r>
            <a:r>
              <a:rPr lang="en-US" sz="2000">
                <a:solidFill>
                  <a:srgbClr val="5F5E62"/>
                </a:solidFill>
              </a:rPr>
              <a:t>CTTAGGC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16750" y="1425575"/>
            <a:ext cx="1917700" cy="2338388"/>
            <a:chOff x="7016276" y="1425040"/>
            <a:chExt cx="1918723" cy="2338922"/>
          </a:xfrm>
        </p:grpSpPr>
        <p:sp>
          <p:nvSpPr>
            <p:cNvPr id="60430" name="Right Brace 23"/>
            <p:cNvSpPr>
              <a:spLocks/>
            </p:cNvSpPr>
            <p:nvPr/>
          </p:nvSpPr>
          <p:spPr bwMode="auto">
            <a:xfrm>
              <a:off x="7016276" y="1425040"/>
              <a:ext cx="464654" cy="2338922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0431" name="TextBox 24"/>
            <p:cNvSpPr txBox="1">
              <a:spLocks noChangeArrowheads="1"/>
            </p:cNvSpPr>
            <p:nvPr/>
          </p:nvSpPr>
          <p:spPr bwMode="auto">
            <a:xfrm>
              <a:off x="7597183" y="2328385"/>
              <a:ext cx="1337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5F5E62"/>
                  </a:solidFill>
                </a:rPr>
                <a:t>High depth required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Gene Fusions Transcripts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254125"/>
            <a:ext cx="7966075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95338" y="6426200"/>
            <a:ext cx="145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5F5E62"/>
                </a:solidFill>
              </a:rPr>
              <a:t>[Maher 2009]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biological variants have been implicated in cancer</a:t>
            </a:r>
          </a:p>
          <a:p>
            <a:r>
              <a:rPr lang="en-US" dirty="0" smtClean="0"/>
              <a:t>Large Scale (Structural; SV) </a:t>
            </a:r>
          </a:p>
          <a:p>
            <a:pPr lvl="1"/>
            <a:r>
              <a:rPr lang="en-US" dirty="0" smtClean="0"/>
              <a:t>Deletion</a:t>
            </a:r>
            <a:r>
              <a:rPr lang="en-US" dirty="0"/>
              <a:t>, Duplication, Transposition, Inversion</a:t>
            </a:r>
          </a:p>
          <a:p>
            <a:r>
              <a:rPr lang="en-US" dirty="0" smtClean="0"/>
              <a:t>Small Scale</a:t>
            </a:r>
          </a:p>
          <a:p>
            <a:pPr lvl="1"/>
            <a:r>
              <a:rPr lang="en-US" dirty="0" smtClean="0"/>
              <a:t>SNP/SNV, STR, microsatellites</a:t>
            </a:r>
          </a:p>
          <a:p>
            <a:pPr lvl="1"/>
            <a:r>
              <a:rPr lang="en-US" dirty="0" smtClean="0"/>
              <a:t>Insertion, Deletion, </a:t>
            </a:r>
            <a:r>
              <a:rPr lang="en-US" dirty="0" err="1" smtClean="0"/>
              <a:t>colocalized</a:t>
            </a:r>
            <a:r>
              <a:rPr lang="en-US" dirty="0" smtClean="0"/>
              <a:t> </a:t>
            </a:r>
            <a:r>
              <a:rPr lang="en-US" dirty="0" err="1" smtClean="0"/>
              <a:t>Ins+Del</a:t>
            </a:r>
            <a:endParaRPr lang="en-US" dirty="0" smtClean="0"/>
          </a:p>
          <a:p>
            <a:r>
              <a:rPr lang="en-US" dirty="0" smtClean="0"/>
              <a:t>Epigenetic</a:t>
            </a:r>
          </a:p>
          <a:p>
            <a:pPr lvl="1"/>
            <a:r>
              <a:rPr lang="en-US" dirty="0" smtClean="0"/>
              <a:t>DNA Methylation, Histone modification</a:t>
            </a:r>
          </a:p>
          <a:p>
            <a:r>
              <a:rPr lang="en-US" dirty="0" smtClean="0"/>
              <a:t>RNA</a:t>
            </a:r>
          </a:p>
          <a:p>
            <a:pPr lvl="1"/>
            <a:r>
              <a:rPr lang="en-US" dirty="0" smtClean="0"/>
              <a:t>Expression, Splicing, Localization, </a:t>
            </a:r>
            <a:r>
              <a:rPr lang="en-US" dirty="0" err="1" smtClean="0"/>
              <a:t>siRNA</a:t>
            </a:r>
            <a:r>
              <a:rPr lang="en-US" dirty="0" smtClean="0"/>
              <a:t>, </a:t>
            </a:r>
            <a:r>
              <a:rPr lang="en-US" dirty="0" err="1" smtClean="0"/>
              <a:t>ncRNA</a:t>
            </a:r>
            <a:endParaRPr lang="en-US" dirty="0" smtClean="0"/>
          </a:p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Translation, Folding, Modification, Localization</a:t>
            </a:r>
          </a:p>
        </p:txBody>
      </p:sp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Cancer mutations: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7848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eaLnBrk="0" hangingPunct="0">
              <a:spcBef>
                <a:spcPct val="5000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 dirty="0">
                <a:solidFill>
                  <a:srgbClr val="5F5E62"/>
                </a:solidFill>
              </a:rPr>
              <a:t>MR Stratton </a:t>
            </a:r>
            <a:r>
              <a:rPr lang="en-GB" altLang="zh-CN" sz="1200" i="1" dirty="0">
                <a:solidFill>
                  <a:srgbClr val="5F5E62"/>
                </a:solidFill>
                <a:ea typeface="宋体" pitchFamily="1" charset="-122"/>
              </a:rPr>
              <a:t>et al. </a:t>
            </a:r>
            <a:r>
              <a:rPr lang="en-GB" sz="1200" i="1" dirty="0">
                <a:solidFill>
                  <a:srgbClr val="5F5E62"/>
                </a:solidFill>
              </a:rPr>
              <a:t>Nature</a:t>
            </a:r>
            <a:r>
              <a:rPr lang="en-GB" sz="1200" dirty="0">
                <a:solidFill>
                  <a:srgbClr val="5F5E62"/>
                </a:solidFill>
              </a:rPr>
              <a:t> </a:t>
            </a:r>
            <a:r>
              <a:rPr lang="en-GB" sz="1200" b="1" dirty="0">
                <a:solidFill>
                  <a:srgbClr val="5F5E62"/>
                </a:solidFill>
              </a:rPr>
              <a:t>458</a:t>
            </a:r>
            <a:r>
              <a:rPr lang="en-GB" sz="1200" dirty="0">
                <a:solidFill>
                  <a:srgbClr val="5F5E62"/>
                </a:solidFill>
              </a:rPr>
              <a:t>, 719-724 (2009) doi:10.1038/nature07943</a:t>
            </a:r>
          </a:p>
        </p:txBody>
      </p:sp>
      <p:pic>
        <p:nvPicPr>
          <p:cNvPr id="21506" name="Picture 31" descr="nature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24600"/>
            <a:ext cx="123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7" descr="nature07943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12925"/>
            <a:ext cx="8839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Heterogeneity and Cellularity: Somatic mutation accumulation in life &amp; 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Higher coverage is required for low frequency allele detection in mixtures</a:t>
            </a:r>
          </a:p>
        </p:txBody>
      </p:sp>
      <p:pic>
        <p:nvPicPr>
          <p:cNvPr id="22531" name="Picture 3" descr="bi.normal.TCGA-10-0926-11A-01W-042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06500"/>
            <a:ext cx="40084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i.tumor.TCGA-10-0926-01A-01W-0420-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1206500"/>
            <a:ext cx="40084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 rot="-5400000">
            <a:off x="-227806" y="2515394"/>
            <a:ext cx="112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5F5E62"/>
                </a:solidFill>
                <a:latin typeface="Calibri" pitchFamily="34" charset="0"/>
              </a:rPr>
              <a:t>Allele ratio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284663" y="426243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5F5E62"/>
                </a:solidFill>
                <a:latin typeface="Calibri" pitchFamily="34" charset="0"/>
              </a:rPr>
              <a:t>Coverage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957513" y="196850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5F5E62"/>
                </a:solidFill>
                <a:latin typeface="Calibri" pitchFamily="34" charset="0"/>
              </a:rPr>
              <a:t>Normal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7089775" y="196850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5F5E62"/>
                </a:solidFill>
                <a:latin typeface="Calibri" pitchFamily="34" charset="0"/>
              </a:rPr>
              <a:t>Tumor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06400" y="4800600"/>
            <a:ext cx="83518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0" bIns="0"/>
          <a:lstStyle/>
          <a:p>
            <a:pPr marL="228600" indent="-228600" eaLnBrk="0" hangingPunct="0">
              <a:spcBef>
                <a:spcPct val="25000"/>
              </a:spcBef>
              <a:spcAft>
                <a:spcPct val="10000"/>
              </a:spcAft>
              <a:buClr>
                <a:srgbClr val="220C5E"/>
              </a:buClr>
              <a:buFont typeface="Times" charset="0"/>
              <a:buChar char="•"/>
              <a:tabLst>
                <a:tab pos="2916238" algn="l"/>
              </a:tabLst>
              <a:defRPr/>
            </a:pPr>
            <a:r>
              <a:rPr lang="en-US" sz="2400" kern="0" dirty="0" err="1">
                <a:latin typeface="+mn-lt"/>
                <a:ea typeface="+mn-ea"/>
              </a:rPr>
              <a:t>Clonality</a:t>
            </a:r>
            <a:r>
              <a:rPr lang="en-US" sz="2400" kern="0" dirty="0">
                <a:latin typeface="+mn-lt"/>
                <a:ea typeface="+mn-ea"/>
              </a:rPr>
              <a:t> and </a:t>
            </a:r>
            <a:r>
              <a:rPr lang="en-US" sz="2400" kern="0" dirty="0" err="1">
                <a:latin typeface="+mn-lt"/>
                <a:ea typeface="+mn-ea"/>
              </a:rPr>
              <a:t>cellularity</a:t>
            </a:r>
            <a:r>
              <a:rPr lang="en-US" sz="2400" kern="0" dirty="0">
                <a:latin typeface="+mn-lt"/>
                <a:ea typeface="+mn-ea"/>
              </a:rPr>
              <a:t> varies between cancers and tumor samples</a:t>
            </a:r>
          </a:p>
          <a:p>
            <a:pPr marL="228600" indent="-228600" eaLnBrk="0" hangingPunct="0">
              <a:spcBef>
                <a:spcPct val="25000"/>
              </a:spcBef>
              <a:spcAft>
                <a:spcPct val="10000"/>
              </a:spcAft>
              <a:buClr>
                <a:srgbClr val="220C5E"/>
              </a:buClr>
              <a:buFont typeface="Times" charset="0"/>
              <a:buChar char="•"/>
              <a:tabLst>
                <a:tab pos="2916238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Ability to detect mutations at </a:t>
            </a:r>
            <a:r>
              <a:rPr lang="en-US" sz="2400" kern="0" dirty="0" smtClean="0">
                <a:latin typeface="+mn-lt"/>
                <a:ea typeface="+mn-ea"/>
              </a:rPr>
              <a:t>&lt;25% </a:t>
            </a:r>
            <a:r>
              <a:rPr lang="en-US" sz="2400" kern="0" dirty="0">
                <a:latin typeface="+mn-lt"/>
                <a:ea typeface="+mn-ea"/>
              </a:rPr>
              <a:t>mixture is important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372100" y="3138488"/>
            <a:ext cx="3289300" cy="1587"/>
          </a:xfrm>
          <a:prstGeom prst="line">
            <a:avLst/>
          </a:prstGeom>
          <a:ln w="28575" cap="flat" cmpd="sng" algn="ctr">
            <a:solidFill>
              <a:srgbClr val="007CBE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372100" y="2363788"/>
            <a:ext cx="3289300" cy="1587"/>
          </a:xfrm>
          <a:prstGeom prst="line">
            <a:avLst/>
          </a:prstGeom>
          <a:ln w="28575" cap="flat" cmpd="sng" algn="ctr">
            <a:solidFill>
              <a:srgbClr val="007CBE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 Box 68"/>
          <p:cNvSpPr txBox="1">
            <a:spLocks noChangeArrowheads="1"/>
          </p:cNvSpPr>
          <p:nvPr/>
        </p:nvSpPr>
        <p:spPr bwMode="auto">
          <a:xfrm>
            <a:off x="1143000" y="6396038"/>
            <a:ext cx="2789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5F5E62"/>
                </a:solidFill>
              </a:rPr>
              <a:t>Courtesy of Richard Gibbs, BCM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1" charset="-128"/>
              </a:rPr>
              <a:t>Tumor: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pitchFamily="1" charset="-128"/>
              </a:rPr>
              <a:t>Formalin-fixed, paraffin-embedded (FFPE) samples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ea typeface="ＭＳ Ｐゴシック" pitchFamily="1" charset="-128"/>
              </a:rPr>
              <a:t>Standard for clinic samples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ea typeface="ＭＳ Ｐゴシック" pitchFamily="1" charset="-128"/>
              </a:rPr>
              <a:t>Usually only tumor sample, no control tissue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ea typeface="ＭＳ Ｐゴシック" pitchFamily="1" charset="-128"/>
              </a:rPr>
              <a:t>Difficult to extract and poor preservation</a:t>
            </a:r>
          </a:p>
          <a:p>
            <a:pPr>
              <a:lnSpc>
                <a:spcPct val="9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pitchFamily="1" charset="-128"/>
              </a:rPr>
              <a:t>Fresh/frozen tumor sequencing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ea typeface="ＭＳ Ｐゴシック" pitchFamily="1" charset="-128"/>
              </a:rPr>
              <a:t>Solid tumor sample obtained during biopsy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ea typeface="ＭＳ Ｐゴシック" pitchFamily="1" charset="-128"/>
              </a:rPr>
              <a:t>Less common practice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1" charset="-128"/>
              </a:rPr>
              <a:t>Paired tumor and control samples: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pitchFamily="1" charset="-128"/>
              </a:rPr>
              <a:t>Solid tumor sample obtained during biopsy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pitchFamily="1" charset="-128"/>
              </a:rPr>
              <a:t>Control either blood and/or adjacent </a:t>
            </a:r>
            <a:r>
              <a:rPr lang="ja-JP" altLang="en-US" sz="2000" dirty="0" smtClean="0">
                <a:ea typeface="ＭＳ Ｐゴシック" pitchFamily="1" charset="-128"/>
              </a:rPr>
              <a:t>“</a:t>
            </a:r>
            <a:r>
              <a:rPr lang="en-US" altLang="ja-JP" sz="2000" dirty="0" smtClean="0">
                <a:ea typeface="ＭＳ Ｐゴシック" pitchFamily="1" charset="-128"/>
              </a:rPr>
              <a:t>normal</a:t>
            </a:r>
            <a:r>
              <a:rPr lang="ja-JP" altLang="en-US" sz="2000" dirty="0" smtClean="0">
                <a:ea typeface="ＭＳ Ｐゴシック" pitchFamily="1" charset="-128"/>
              </a:rPr>
              <a:t>”</a:t>
            </a:r>
            <a:r>
              <a:rPr lang="en-US" altLang="ja-JP" sz="2000" dirty="0" smtClean="0">
                <a:ea typeface="ＭＳ Ｐゴシック" pitchFamily="1" charset="-128"/>
              </a:rPr>
              <a:t> tissue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pitchFamily="1" charset="-128"/>
              </a:rPr>
              <a:t>For blood tumors, flow-sorted cells may be obtained, normal and diseased</a:t>
            </a:r>
          </a:p>
          <a:p>
            <a:pPr>
              <a:lnSpc>
                <a:spcPct val="90000"/>
              </a:lnSpc>
            </a:pPr>
            <a:endParaRPr lang="en-US" sz="21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  <a:buNone/>
            </a:pPr>
            <a:endParaRPr lang="en-US" sz="2100" dirty="0" smtClean="0">
              <a:ea typeface="ＭＳ Ｐゴシック" pitchFamily="1" charset="-128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Pro-Bold" charset="0"/>
                <a:ea typeface="ＭＳ Ｐゴシック" pitchFamily="1" charset="-128"/>
              </a:rPr>
              <a:t>Cancer sequencing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r>
              <a:rPr lang="en-US" smtClean="0">
                <a:latin typeface="DINPro-Bold" charset="0"/>
                <a:ea typeface="ＭＳ Ｐゴシック" pitchFamily="1" charset="-128"/>
              </a:rPr>
              <a:t>Paired samples for cancer transcriptome</a:t>
            </a:r>
          </a:p>
        </p:txBody>
      </p:sp>
      <p:grpSp>
        <p:nvGrpSpPr>
          <p:cNvPr id="25604" name="Group 49"/>
          <p:cNvGrpSpPr>
            <a:grpSpLocks/>
          </p:cNvGrpSpPr>
          <p:nvPr/>
        </p:nvGrpSpPr>
        <p:grpSpPr bwMode="auto">
          <a:xfrm>
            <a:off x="5715000" y="1676400"/>
            <a:ext cx="1725612" cy="1255712"/>
            <a:chOff x="3995503" y="2150801"/>
            <a:chExt cx="1724277" cy="1255615"/>
          </a:xfrm>
        </p:grpSpPr>
        <p:grpSp>
          <p:nvGrpSpPr>
            <p:cNvPr id="25668" name="Group 11"/>
            <p:cNvGrpSpPr>
              <a:grpSpLocks/>
            </p:cNvGrpSpPr>
            <p:nvPr/>
          </p:nvGrpSpPr>
          <p:grpSpPr bwMode="auto">
            <a:xfrm>
              <a:off x="4282883" y="2336215"/>
              <a:ext cx="602570" cy="352287"/>
              <a:chOff x="6442864" y="3216932"/>
              <a:chExt cx="602570" cy="352287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442598" y="3217241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517153" y="3301373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69" name="Group 13"/>
            <p:cNvGrpSpPr>
              <a:grpSpLocks/>
            </p:cNvGrpSpPr>
            <p:nvPr/>
          </p:nvGrpSpPr>
          <p:grpSpPr bwMode="auto">
            <a:xfrm>
              <a:off x="4398201" y="2525698"/>
              <a:ext cx="602570" cy="352287"/>
              <a:chOff x="6442864" y="3216932"/>
              <a:chExt cx="602570" cy="352287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6443079" y="3216656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517633" y="3300787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0" name="Group 16"/>
            <p:cNvGrpSpPr>
              <a:grpSpLocks/>
            </p:cNvGrpSpPr>
            <p:nvPr/>
          </p:nvGrpSpPr>
          <p:grpSpPr bwMode="auto">
            <a:xfrm>
              <a:off x="4550601" y="2678098"/>
              <a:ext cx="602570" cy="352287"/>
              <a:chOff x="6442864" y="3216932"/>
              <a:chExt cx="602570" cy="352287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6442961" y="3216644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517515" y="3300775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1" name="Group 22"/>
            <p:cNvGrpSpPr>
              <a:grpSpLocks/>
            </p:cNvGrpSpPr>
            <p:nvPr/>
          </p:nvGrpSpPr>
          <p:grpSpPr bwMode="auto">
            <a:xfrm>
              <a:off x="4558751" y="2445197"/>
              <a:ext cx="602570" cy="352287"/>
              <a:chOff x="6442864" y="3216932"/>
              <a:chExt cx="602570" cy="352287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6442742" y="3216200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517297" y="3300332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2" name="Group 25"/>
            <p:cNvGrpSpPr>
              <a:grpSpLocks/>
            </p:cNvGrpSpPr>
            <p:nvPr/>
          </p:nvGrpSpPr>
          <p:grpSpPr bwMode="auto">
            <a:xfrm>
              <a:off x="4850205" y="2263852"/>
              <a:ext cx="602570" cy="352287"/>
              <a:chOff x="6442864" y="3216932"/>
              <a:chExt cx="602570" cy="352287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6443162" y="3216584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517717" y="3300716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3" name="Group 28"/>
            <p:cNvGrpSpPr>
              <a:grpSpLocks/>
            </p:cNvGrpSpPr>
            <p:nvPr/>
          </p:nvGrpSpPr>
          <p:grpSpPr bwMode="auto">
            <a:xfrm>
              <a:off x="3995503" y="2475276"/>
              <a:ext cx="602570" cy="352287"/>
              <a:chOff x="6442864" y="3216932"/>
              <a:chExt cx="602570" cy="352287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6442864" y="3216282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6517418" y="3300413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4" name="Group 31"/>
            <p:cNvGrpSpPr>
              <a:grpSpLocks/>
            </p:cNvGrpSpPr>
            <p:nvPr/>
          </p:nvGrpSpPr>
          <p:grpSpPr bwMode="auto">
            <a:xfrm>
              <a:off x="4435282" y="3054129"/>
              <a:ext cx="602570" cy="352287"/>
              <a:chOff x="6442864" y="3216932"/>
              <a:chExt cx="602570" cy="352287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6442482" y="3216821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517038" y="3300953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5" name="Group 34"/>
            <p:cNvGrpSpPr>
              <a:grpSpLocks/>
            </p:cNvGrpSpPr>
            <p:nvPr/>
          </p:nvGrpSpPr>
          <p:grpSpPr bwMode="auto">
            <a:xfrm>
              <a:off x="4939954" y="2687369"/>
              <a:ext cx="602570" cy="352287"/>
              <a:chOff x="6442864" y="3216932"/>
              <a:chExt cx="602570" cy="352287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6442244" y="3216898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516800" y="3301029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6" name="Group 37"/>
            <p:cNvGrpSpPr>
              <a:grpSpLocks/>
            </p:cNvGrpSpPr>
            <p:nvPr/>
          </p:nvGrpSpPr>
          <p:grpSpPr bwMode="auto">
            <a:xfrm>
              <a:off x="4885452" y="2985164"/>
              <a:ext cx="602570" cy="352287"/>
              <a:chOff x="6442864" y="3216932"/>
              <a:chExt cx="602570" cy="352287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6442813" y="3217530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517368" y="3301661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7" name="Group 40"/>
            <p:cNvGrpSpPr>
              <a:grpSpLocks/>
            </p:cNvGrpSpPr>
            <p:nvPr/>
          </p:nvGrpSpPr>
          <p:grpSpPr bwMode="auto">
            <a:xfrm>
              <a:off x="4412667" y="2150801"/>
              <a:ext cx="602570" cy="352287"/>
              <a:chOff x="6442864" y="3216932"/>
              <a:chExt cx="602570" cy="352287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6442889" y="3216932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517444" y="3301063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8" name="Group 43"/>
            <p:cNvGrpSpPr>
              <a:grpSpLocks/>
            </p:cNvGrpSpPr>
            <p:nvPr/>
          </p:nvGrpSpPr>
          <p:grpSpPr bwMode="auto">
            <a:xfrm>
              <a:off x="5117210" y="2540171"/>
              <a:ext cx="602570" cy="352287"/>
              <a:chOff x="6442864" y="3216932"/>
              <a:chExt cx="602570" cy="352287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6442651" y="3216469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6517206" y="3300601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79" name="Group 46"/>
            <p:cNvGrpSpPr>
              <a:grpSpLocks/>
            </p:cNvGrpSpPr>
            <p:nvPr/>
          </p:nvGrpSpPr>
          <p:grpSpPr bwMode="auto">
            <a:xfrm>
              <a:off x="4088206" y="2827562"/>
              <a:ext cx="602570" cy="352287"/>
              <a:chOff x="6442864" y="3216932"/>
              <a:chExt cx="602570" cy="352287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6442165" y="3216394"/>
                <a:ext cx="602783" cy="3523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516719" y="3300525"/>
                <a:ext cx="333117" cy="1841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25605" name="Group 80"/>
          <p:cNvGrpSpPr>
            <a:grpSpLocks/>
          </p:cNvGrpSpPr>
          <p:nvPr/>
        </p:nvGrpSpPr>
        <p:grpSpPr bwMode="auto">
          <a:xfrm>
            <a:off x="1441450" y="1677988"/>
            <a:ext cx="1662113" cy="1214437"/>
            <a:chOff x="2093969" y="3772041"/>
            <a:chExt cx="1662339" cy="1214462"/>
          </a:xfrm>
        </p:grpSpPr>
        <p:grpSp>
          <p:nvGrpSpPr>
            <p:cNvPr id="25635" name="Group 12"/>
            <p:cNvGrpSpPr>
              <a:grpSpLocks/>
            </p:cNvGrpSpPr>
            <p:nvPr/>
          </p:nvGrpSpPr>
          <p:grpSpPr bwMode="auto">
            <a:xfrm>
              <a:off x="2711004" y="4009010"/>
              <a:ext cx="602570" cy="352287"/>
              <a:chOff x="6585993" y="4009010"/>
              <a:chExt cx="602570" cy="352287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6586580" y="4008583"/>
                <a:ext cx="601744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661202" y="4092723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36" name="Group 50"/>
            <p:cNvGrpSpPr>
              <a:grpSpLocks/>
            </p:cNvGrpSpPr>
            <p:nvPr/>
          </p:nvGrpSpPr>
          <p:grpSpPr bwMode="auto">
            <a:xfrm>
              <a:off x="2427699" y="3772041"/>
              <a:ext cx="602570" cy="352287"/>
              <a:chOff x="6585993" y="4009010"/>
              <a:chExt cx="602570" cy="352287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6585683" y="4009010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6660306" y="4093149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37" name="Group 53"/>
            <p:cNvGrpSpPr>
              <a:grpSpLocks/>
            </p:cNvGrpSpPr>
            <p:nvPr/>
          </p:nvGrpSpPr>
          <p:grpSpPr bwMode="auto">
            <a:xfrm>
              <a:off x="2858208" y="3813193"/>
              <a:ext cx="602570" cy="352287"/>
              <a:chOff x="6585993" y="4009010"/>
              <a:chExt cx="602570" cy="352287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6585446" y="4009134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660068" y="4093273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38" name="Group 56"/>
            <p:cNvGrpSpPr>
              <a:grpSpLocks/>
            </p:cNvGrpSpPr>
            <p:nvPr/>
          </p:nvGrpSpPr>
          <p:grpSpPr bwMode="auto">
            <a:xfrm>
              <a:off x="2528552" y="4178818"/>
              <a:ext cx="602570" cy="352287"/>
              <a:chOff x="6585993" y="4009010"/>
              <a:chExt cx="602570" cy="352287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6586444" y="4008641"/>
                <a:ext cx="601745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661067" y="4092780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39" name="Group 59"/>
            <p:cNvGrpSpPr>
              <a:grpSpLocks/>
            </p:cNvGrpSpPr>
            <p:nvPr/>
          </p:nvGrpSpPr>
          <p:grpSpPr bwMode="auto">
            <a:xfrm>
              <a:off x="3153738" y="4053098"/>
              <a:ext cx="602570" cy="352287"/>
              <a:chOff x="6585993" y="4009010"/>
              <a:chExt cx="602570" cy="352287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6585231" y="4008946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659853" y="4093086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0" name="Group 62"/>
            <p:cNvGrpSpPr>
              <a:grpSpLocks/>
            </p:cNvGrpSpPr>
            <p:nvPr/>
          </p:nvGrpSpPr>
          <p:grpSpPr bwMode="auto">
            <a:xfrm>
              <a:off x="3009489" y="4353829"/>
              <a:ext cx="602570" cy="352287"/>
              <a:chOff x="6585993" y="4009010"/>
              <a:chExt cx="602570" cy="352287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6586585" y="4008259"/>
                <a:ext cx="601744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6661207" y="4092398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1" name="Group 65"/>
            <p:cNvGrpSpPr>
              <a:grpSpLocks/>
            </p:cNvGrpSpPr>
            <p:nvPr/>
          </p:nvGrpSpPr>
          <p:grpSpPr bwMode="auto">
            <a:xfrm>
              <a:off x="2668727" y="4448802"/>
              <a:ext cx="602570" cy="352287"/>
              <a:chOff x="6585993" y="4009010"/>
              <a:chExt cx="602570" cy="352287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6585988" y="4008538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6660611" y="4092677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2" name="Group 68"/>
            <p:cNvGrpSpPr>
              <a:grpSpLocks/>
            </p:cNvGrpSpPr>
            <p:nvPr/>
          </p:nvGrpSpPr>
          <p:grpSpPr bwMode="auto">
            <a:xfrm>
              <a:off x="2112510" y="3975996"/>
              <a:ext cx="602570" cy="352287"/>
              <a:chOff x="6585993" y="4009010"/>
              <a:chExt cx="602570" cy="352287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6586505" y="4008259"/>
                <a:ext cx="601745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6661128" y="4092398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3" name="Group 71"/>
            <p:cNvGrpSpPr>
              <a:grpSpLocks/>
            </p:cNvGrpSpPr>
            <p:nvPr/>
          </p:nvGrpSpPr>
          <p:grpSpPr bwMode="auto">
            <a:xfrm>
              <a:off x="2093969" y="4356095"/>
              <a:ext cx="602570" cy="352287"/>
              <a:chOff x="6585993" y="4009010"/>
              <a:chExt cx="602570" cy="352287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6585993" y="4009168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6660616" y="4093307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4" name="Group 74"/>
            <p:cNvGrpSpPr>
              <a:grpSpLocks/>
            </p:cNvGrpSpPr>
            <p:nvPr/>
          </p:nvGrpSpPr>
          <p:grpSpPr bwMode="auto">
            <a:xfrm>
              <a:off x="2279375" y="4624945"/>
              <a:ext cx="602570" cy="352287"/>
              <a:chOff x="6585993" y="4009010"/>
              <a:chExt cx="602570" cy="352287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6586350" y="4008611"/>
                <a:ext cx="601744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6660972" y="4092751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5645" name="Group 77"/>
            <p:cNvGrpSpPr>
              <a:grpSpLocks/>
            </p:cNvGrpSpPr>
            <p:nvPr/>
          </p:nvGrpSpPr>
          <p:grpSpPr bwMode="auto">
            <a:xfrm>
              <a:off x="2956107" y="4634216"/>
              <a:ext cx="602570" cy="352287"/>
              <a:chOff x="6585993" y="4009010"/>
              <a:chExt cx="602570" cy="352287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6585985" y="4008865"/>
                <a:ext cx="603332" cy="35243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6660607" y="4093005"/>
                <a:ext cx="333420" cy="18415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25606" name="TextBox 104"/>
          <p:cNvSpPr txBox="1">
            <a:spLocks noChangeArrowheads="1"/>
          </p:cNvSpPr>
          <p:nvPr/>
        </p:nvSpPr>
        <p:spPr bwMode="auto">
          <a:xfrm>
            <a:off x="954088" y="2967038"/>
            <a:ext cx="263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58023"/>
                </a:solidFill>
              </a:rPr>
              <a:t>Primary cancer tumor</a:t>
            </a:r>
          </a:p>
        </p:txBody>
      </p:sp>
      <p:sp>
        <p:nvSpPr>
          <p:cNvPr id="25607" name="TextBox 105"/>
          <p:cNvSpPr txBox="1">
            <a:spLocks noChangeArrowheads="1"/>
          </p:cNvSpPr>
          <p:nvPr/>
        </p:nvSpPr>
        <p:spPr bwMode="auto">
          <a:xfrm>
            <a:off x="5153025" y="2965450"/>
            <a:ext cx="284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58023"/>
                </a:solidFill>
              </a:rPr>
              <a:t>Adjacent normal tissue</a:t>
            </a:r>
          </a:p>
        </p:txBody>
      </p:sp>
      <p:cxnSp>
        <p:nvCxnSpPr>
          <p:cNvPr id="109" name="Straight Arrow Connector 108"/>
          <p:cNvCxnSpPr>
            <a:cxnSpLocks noChangeShapeType="1"/>
          </p:cNvCxnSpPr>
          <p:nvPr/>
        </p:nvCxnSpPr>
        <p:spPr bwMode="auto">
          <a:xfrm flipV="1">
            <a:off x="3244850" y="2286000"/>
            <a:ext cx="2393950" cy="22225"/>
          </a:xfrm>
          <a:prstGeom prst="straightConnector1">
            <a:avLst/>
          </a:prstGeom>
          <a:noFill/>
          <a:ln w="57150" cmpd="sng">
            <a:solidFill>
              <a:srgbClr val="77933C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grpSp>
        <p:nvGrpSpPr>
          <p:cNvPr id="50190" name="Group 117"/>
          <p:cNvGrpSpPr>
            <a:grpSpLocks/>
          </p:cNvGrpSpPr>
          <p:nvPr/>
        </p:nvGrpSpPr>
        <p:grpSpPr bwMode="auto">
          <a:xfrm>
            <a:off x="3206750" y="3430588"/>
            <a:ext cx="3670300" cy="2935287"/>
            <a:chOff x="3207527" y="3430159"/>
            <a:chExt cx="3669917" cy="2935080"/>
          </a:xfrm>
        </p:grpSpPr>
        <p:grpSp>
          <p:nvGrpSpPr>
            <p:cNvPr id="25611" name="Group 103"/>
            <p:cNvGrpSpPr>
              <a:grpSpLocks/>
            </p:cNvGrpSpPr>
            <p:nvPr/>
          </p:nvGrpSpPr>
          <p:grpSpPr bwMode="auto">
            <a:xfrm>
              <a:off x="4949222" y="3957455"/>
              <a:ext cx="1928222" cy="1938710"/>
              <a:chOff x="5227332" y="3911101"/>
              <a:chExt cx="1928222" cy="1938710"/>
            </a:xfrm>
          </p:grpSpPr>
          <p:grpSp>
            <p:nvGrpSpPr>
              <p:cNvPr id="25614" name="Group 84"/>
              <p:cNvGrpSpPr>
                <a:grpSpLocks/>
              </p:cNvGrpSpPr>
              <p:nvPr/>
            </p:nvGrpSpPr>
            <p:grpSpPr bwMode="auto">
              <a:xfrm>
                <a:off x="5232526" y="4036822"/>
                <a:ext cx="602570" cy="598528"/>
                <a:chOff x="5325230" y="4277860"/>
                <a:chExt cx="602570" cy="598528"/>
              </a:xfrm>
            </p:grpSpPr>
            <p:sp>
              <p:nvSpPr>
                <p:cNvPr id="83" name="Oval 82"/>
                <p:cNvSpPr/>
                <p:nvPr/>
              </p:nvSpPr>
              <p:spPr bwMode="auto">
                <a:xfrm>
                  <a:off x="5316472" y="4277259"/>
                  <a:ext cx="611123" cy="598446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>
                  <a:off x="5491079" y="4372502"/>
                  <a:ext cx="311117" cy="29049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15" name="Group 85"/>
              <p:cNvGrpSpPr>
                <a:grpSpLocks/>
              </p:cNvGrpSpPr>
              <p:nvPr/>
            </p:nvGrpSpPr>
            <p:grpSpPr bwMode="auto">
              <a:xfrm>
                <a:off x="5904064" y="3911101"/>
                <a:ext cx="602570" cy="598528"/>
                <a:chOff x="5325230" y="4277860"/>
                <a:chExt cx="602570" cy="598528"/>
              </a:xfrm>
            </p:grpSpPr>
            <p:sp>
              <p:nvSpPr>
                <p:cNvPr id="87" name="Oval 86"/>
                <p:cNvSpPr/>
                <p:nvPr/>
              </p:nvSpPr>
              <p:spPr bwMode="auto">
                <a:xfrm>
                  <a:off x="5316376" y="4277577"/>
                  <a:ext cx="611124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5490983" y="4372820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16" name="Group 88"/>
              <p:cNvGrpSpPr>
                <a:grpSpLocks/>
              </p:cNvGrpSpPr>
              <p:nvPr/>
            </p:nvGrpSpPr>
            <p:grpSpPr bwMode="auto">
              <a:xfrm>
                <a:off x="6552984" y="4133598"/>
                <a:ext cx="602570" cy="598528"/>
                <a:chOff x="5325230" y="4277860"/>
                <a:chExt cx="602570" cy="598528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>
                  <a:off x="5324613" y="4277314"/>
                  <a:ext cx="603187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>
                  <a:off x="5491284" y="4372557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17" name="Group 91"/>
              <p:cNvGrpSpPr>
                <a:grpSpLocks/>
              </p:cNvGrpSpPr>
              <p:nvPr/>
            </p:nvGrpSpPr>
            <p:grpSpPr bwMode="auto">
              <a:xfrm>
                <a:off x="5227332" y="4745464"/>
                <a:ext cx="602570" cy="598528"/>
                <a:chOff x="5325230" y="4277860"/>
                <a:chExt cx="602570" cy="598528"/>
              </a:xfrm>
            </p:grpSpPr>
            <p:sp>
              <p:nvSpPr>
                <p:cNvPr id="93" name="Oval 92"/>
                <p:cNvSpPr/>
                <p:nvPr/>
              </p:nvSpPr>
              <p:spPr bwMode="auto">
                <a:xfrm>
                  <a:off x="5324841" y="4268656"/>
                  <a:ext cx="603187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>
                  <a:off x="5491511" y="4363899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18" name="Group 94"/>
              <p:cNvGrpSpPr>
                <a:grpSpLocks/>
              </p:cNvGrpSpPr>
              <p:nvPr/>
            </p:nvGrpSpPr>
            <p:grpSpPr bwMode="auto">
              <a:xfrm>
                <a:off x="5885524" y="4597132"/>
                <a:ext cx="602570" cy="598528"/>
                <a:chOff x="5325230" y="4277860"/>
                <a:chExt cx="602570" cy="598528"/>
              </a:xfrm>
            </p:grpSpPr>
            <p:sp>
              <p:nvSpPr>
                <p:cNvPr id="96" name="Oval 95"/>
                <p:cNvSpPr/>
                <p:nvPr/>
              </p:nvSpPr>
              <p:spPr bwMode="auto">
                <a:xfrm>
                  <a:off x="5325392" y="4277298"/>
                  <a:ext cx="593663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 bwMode="auto">
                <a:xfrm>
                  <a:off x="5492063" y="4372541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19" name="Group 97"/>
              <p:cNvGrpSpPr>
                <a:grpSpLocks/>
              </p:cNvGrpSpPr>
              <p:nvPr/>
            </p:nvGrpSpPr>
            <p:grpSpPr bwMode="auto">
              <a:xfrm>
                <a:off x="5779475" y="5251283"/>
                <a:ext cx="602570" cy="598528"/>
                <a:chOff x="5325230" y="4277860"/>
                <a:chExt cx="602570" cy="598528"/>
              </a:xfrm>
            </p:grpSpPr>
            <p:sp>
              <p:nvSpPr>
                <p:cNvPr id="99" name="Oval 98"/>
                <p:cNvSpPr/>
                <p:nvPr/>
              </p:nvSpPr>
              <p:spPr bwMode="auto">
                <a:xfrm>
                  <a:off x="5325090" y="4277150"/>
                  <a:ext cx="603187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5491760" y="4372393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5620" name="Group 100"/>
              <p:cNvGrpSpPr>
                <a:grpSpLocks/>
              </p:cNvGrpSpPr>
              <p:nvPr/>
            </p:nvGrpSpPr>
            <p:grpSpPr bwMode="auto">
              <a:xfrm>
                <a:off x="6539640" y="4908268"/>
                <a:ext cx="602570" cy="598528"/>
                <a:chOff x="5325230" y="4277860"/>
                <a:chExt cx="602570" cy="598528"/>
              </a:xfrm>
            </p:grpSpPr>
            <p:sp>
              <p:nvSpPr>
                <p:cNvPr id="102" name="Oval 101"/>
                <p:cNvSpPr/>
                <p:nvPr/>
              </p:nvSpPr>
              <p:spPr bwMode="auto">
                <a:xfrm>
                  <a:off x="5325258" y="4277290"/>
                  <a:ext cx="603187" cy="59844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5491929" y="4372533"/>
                  <a:ext cx="311117" cy="29049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US"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sp>
          <p:nvSpPr>
            <p:cNvPr id="25612" name="TextBox 106"/>
            <p:cNvSpPr txBox="1">
              <a:spLocks noChangeArrowheads="1"/>
            </p:cNvSpPr>
            <p:nvPr/>
          </p:nvSpPr>
          <p:spPr bwMode="auto">
            <a:xfrm>
              <a:off x="5200839" y="5965129"/>
              <a:ext cx="14249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5F5E62"/>
                  </a:solidFill>
                </a:rPr>
                <a:t>Blood cells</a:t>
              </a:r>
            </a:p>
          </p:txBody>
        </p:sp>
        <p:cxnSp>
          <p:nvCxnSpPr>
            <p:cNvPr id="112" name="Straight Arrow Connector 111"/>
            <p:cNvCxnSpPr>
              <a:cxnSpLocks noChangeShapeType="1"/>
            </p:cNvCxnSpPr>
            <p:nvPr/>
          </p:nvCxnSpPr>
          <p:spPr bwMode="auto">
            <a:xfrm>
              <a:off x="3207527" y="3430159"/>
              <a:ext cx="1612732" cy="1306420"/>
            </a:xfrm>
            <a:prstGeom prst="straightConnector1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14" name="&quot;No&quot; Symbol 113"/>
          <p:cNvSpPr>
            <a:spLocks noChangeAspect="1"/>
          </p:cNvSpPr>
          <p:nvPr/>
        </p:nvSpPr>
        <p:spPr bwMode="auto">
          <a:xfrm rot="16200000">
            <a:off x="3448050" y="3535363"/>
            <a:ext cx="1076325" cy="1076325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9034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4"/>
          <p:cNvGrpSpPr>
            <a:grpSpLocks noChangeAspect="1"/>
          </p:cNvGrpSpPr>
          <p:nvPr/>
        </p:nvGrpSpPr>
        <p:grpSpPr bwMode="auto">
          <a:xfrm>
            <a:off x="7010400" y="990600"/>
            <a:ext cx="1383819" cy="1340166"/>
            <a:chOff x="6570936" y="1266826"/>
            <a:chExt cx="2306364" cy="2233612"/>
          </a:xfrm>
        </p:grpSpPr>
        <p:sp>
          <p:nvSpPr>
            <p:cNvPr id="26628" name="Line 32"/>
            <p:cNvSpPr>
              <a:spLocks noChangeShapeType="1"/>
            </p:cNvSpPr>
            <p:nvPr/>
          </p:nvSpPr>
          <p:spPr bwMode="auto">
            <a:xfrm>
              <a:off x="7239000" y="1457325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Line 34"/>
            <p:cNvSpPr>
              <a:spLocks noChangeShapeType="1"/>
            </p:cNvSpPr>
            <p:nvPr/>
          </p:nvSpPr>
          <p:spPr bwMode="auto">
            <a:xfrm>
              <a:off x="7086600" y="3033713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Rectangle 35"/>
            <p:cNvSpPr>
              <a:spLocks noChangeArrowheads="1"/>
            </p:cNvSpPr>
            <p:nvPr/>
          </p:nvSpPr>
          <p:spPr bwMode="auto">
            <a:xfrm>
              <a:off x="7543800" y="2424113"/>
              <a:ext cx="1524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31" name="Rectangle 36"/>
            <p:cNvSpPr>
              <a:spLocks noChangeArrowheads="1"/>
            </p:cNvSpPr>
            <p:nvPr/>
          </p:nvSpPr>
          <p:spPr bwMode="auto">
            <a:xfrm>
              <a:off x="7543800" y="1814513"/>
              <a:ext cx="152400" cy="6096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FFCC00"/>
                </a:solidFill>
              </a:endParaRPr>
            </a:p>
          </p:txBody>
        </p:sp>
        <p:sp>
          <p:nvSpPr>
            <p:cNvPr id="26632" name="Rectangle 39"/>
            <p:cNvSpPr>
              <a:spLocks noChangeArrowheads="1"/>
            </p:cNvSpPr>
            <p:nvPr/>
          </p:nvSpPr>
          <p:spPr bwMode="auto">
            <a:xfrm>
              <a:off x="8458200" y="2424113"/>
              <a:ext cx="152400" cy="609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33" name="Rectangle 40"/>
            <p:cNvSpPr>
              <a:spLocks noChangeArrowheads="1"/>
            </p:cNvSpPr>
            <p:nvPr/>
          </p:nvSpPr>
          <p:spPr bwMode="auto">
            <a:xfrm>
              <a:off x="8458200" y="1814513"/>
              <a:ext cx="152400" cy="97631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FFCC00"/>
                </a:solidFill>
              </a:endParaRPr>
            </a:p>
          </p:txBody>
        </p:sp>
        <p:sp>
          <p:nvSpPr>
            <p:cNvPr id="26634" name="Rectangle 41"/>
            <p:cNvSpPr>
              <a:spLocks noChangeArrowheads="1"/>
            </p:cNvSpPr>
            <p:nvPr/>
          </p:nvSpPr>
          <p:spPr bwMode="auto">
            <a:xfrm rot="16200000">
              <a:off x="5874545" y="1963217"/>
              <a:ext cx="1828797" cy="43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" hangingPunct="0">
                <a:spcBef>
                  <a:spcPct val="50000"/>
                </a:spcBef>
              </a:pPr>
              <a:r>
                <a:rPr lang="en-US" sz="1100" b="1" dirty="0">
                  <a:solidFill>
                    <a:srgbClr val="000000"/>
                  </a:solidFill>
                </a:rPr>
                <a:t>Allelic Ratios</a:t>
              </a:r>
            </a:p>
          </p:txBody>
        </p:sp>
        <p:sp>
          <p:nvSpPr>
            <p:cNvPr id="26635" name="Line 43"/>
            <p:cNvSpPr>
              <a:spLocks noChangeShapeType="1"/>
            </p:cNvSpPr>
            <p:nvPr/>
          </p:nvSpPr>
          <p:spPr bwMode="auto">
            <a:xfrm>
              <a:off x="7861300" y="2447925"/>
              <a:ext cx="47466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44"/>
            <p:cNvSpPr>
              <a:spLocks noChangeArrowheads="1"/>
            </p:cNvSpPr>
            <p:nvPr/>
          </p:nvSpPr>
          <p:spPr bwMode="auto">
            <a:xfrm>
              <a:off x="7289800" y="3133725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6637" name="Rectangle 45"/>
            <p:cNvSpPr>
              <a:spLocks noChangeArrowheads="1"/>
            </p:cNvSpPr>
            <p:nvPr/>
          </p:nvSpPr>
          <p:spPr bwMode="auto">
            <a:xfrm>
              <a:off x="8191500" y="3133725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T</a:t>
              </a:r>
            </a:p>
          </p:txBody>
        </p:sp>
      </p:grpSp>
      <p:pic>
        <p:nvPicPr>
          <p:cNvPr id="26626" name="Picture 30" descr="ASE_figure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6" y="825818"/>
            <a:ext cx="3036569" cy="1853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7" name="Title 3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DINPro-Bold" charset="0"/>
                <a:ea typeface="ＭＳ Ｐゴシック" pitchFamily="1" charset="-128"/>
              </a:rPr>
              <a:t>Allelic imbalance in expression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1400" y="825818"/>
            <a:ext cx="3036569" cy="1853565"/>
            <a:chOff x="3581400" y="813435"/>
            <a:chExt cx="3036569" cy="1853565"/>
          </a:xfrm>
        </p:grpSpPr>
        <p:pic>
          <p:nvPicPr>
            <p:cNvPr id="29" name="Picture 30" descr="ASE_figure.tif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813435"/>
              <a:ext cx="3036569" cy="18535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0" name="TextBox 15"/>
            <p:cNvSpPr txBox="1">
              <a:spLocks noChangeAspect="1" noChangeArrowheads="1"/>
            </p:cNvSpPr>
            <p:nvPr/>
          </p:nvSpPr>
          <p:spPr bwMode="auto">
            <a:xfrm>
              <a:off x="3581400" y="1651635"/>
              <a:ext cx="79057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  <a:latin typeface="Calibri" pitchFamily="34" charset="0"/>
                </a:rPr>
                <a:t>DNA 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Calibri" pitchFamily="34" charset="0"/>
                </a:rPr>
                <a:t>methylation</a:t>
              </a:r>
            </a:p>
          </p:txBody>
        </p:sp>
        <p:sp>
          <p:nvSpPr>
            <p:cNvPr id="31" name="Oval 16"/>
            <p:cNvSpPr>
              <a:spLocks noChangeAspect="1" noChangeArrowheads="1"/>
            </p:cNvSpPr>
            <p:nvPr/>
          </p:nvSpPr>
          <p:spPr bwMode="auto">
            <a:xfrm>
              <a:off x="4043011" y="2032635"/>
              <a:ext cx="149542" cy="1485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10400" y="3276600"/>
            <a:ext cx="1383819" cy="1340166"/>
            <a:chOff x="7760181" y="3276600"/>
            <a:chExt cx="1383819" cy="1340166"/>
          </a:xfrm>
        </p:grpSpPr>
        <p:grpSp>
          <p:nvGrpSpPr>
            <p:cNvPr id="46" name="Group 14"/>
            <p:cNvGrpSpPr>
              <a:grpSpLocks noChangeAspect="1"/>
            </p:cNvGrpSpPr>
            <p:nvPr/>
          </p:nvGrpSpPr>
          <p:grpSpPr bwMode="auto">
            <a:xfrm>
              <a:off x="7760181" y="3276600"/>
              <a:ext cx="1383819" cy="1340166"/>
              <a:chOff x="6570936" y="1266826"/>
              <a:chExt cx="2306364" cy="2233612"/>
            </a:xfrm>
          </p:grpSpPr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7239000" y="1457325"/>
                <a:ext cx="0" cy="1752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>
                <a:off x="7086600" y="3033713"/>
                <a:ext cx="1752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7543800" y="2424113"/>
                <a:ext cx="152400" cy="609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7543800" y="1814513"/>
                <a:ext cx="152400" cy="6096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FFCC00"/>
                  </a:solidFill>
                </a:endParaRPr>
              </a:p>
            </p:txBody>
          </p:sp>
          <p:sp>
            <p:nvSpPr>
              <p:cNvPr id="51" name="Rectangle 39"/>
              <p:cNvSpPr>
                <a:spLocks noChangeArrowheads="1"/>
              </p:cNvSpPr>
              <p:nvPr/>
            </p:nvSpPr>
            <p:spPr bwMode="auto">
              <a:xfrm>
                <a:off x="8458200" y="2424113"/>
                <a:ext cx="152400" cy="609600"/>
              </a:xfrm>
              <a:prstGeom prst="rect">
                <a:avLst/>
              </a:prstGeom>
              <a:solidFill>
                <a:srgbClr val="8FC2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8458200" y="1814513"/>
                <a:ext cx="152400" cy="976312"/>
              </a:xfrm>
              <a:prstGeom prst="rect">
                <a:avLst/>
              </a:prstGeom>
              <a:solidFill>
                <a:srgbClr val="93D49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FFCC00"/>
                  </a:solidFill>
                </a:endParaRPr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 rot="16200000">
                <a:off x="5874545" y="1963217"/>
                <a:ext cx="1828797" cy="43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" hangingPunct="0">
                  <a:spcBef>
                    <a:spcPct val="50000"/>
                  </a:spcBef>
                </a:pPr>
                <a:r>
                  <a:rPr lang="en-US" sz="1100" b="1" dirty="0">
                    <a:solidFill>
                      <a:srgbClr val="000000"/>
                    </a:solidFill>
                  </a:rPr>
                  <a:t>Allelic Ratios</a:t>
                </a:r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>
                <a:off x="7861300" y="2447925"/>
                <a:ext cx="474663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7289800" y="3133725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8191500" y="3133725"/>
                <a:ext cx="685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8893242" y="3608421"/>
              <a:ext cx="83820" cy="73120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FFCC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2895600"/>
            <a:ext cx="3112769" cy="1853565"/>
            <a:chOff x="228600" y="2895600"/>
            <a:chExt cx="3112769" cy="1853565"/>
          </a:xfrm>
        </p:grpSpPr>
        <p:grpSp>
          <p:nvGrpSpPr>
            <p:cNvPr id="11" name="Group 10"/>
            <p:cNvGrpSpPr/>
            <p:nvPr/>
          </p:nvGrpSpPr>
          <p:grpSpPr>
            <a:xfrm>
              <a:off x="304800" y="2895600"/>
              <a:ext cx="3036569" cy="1853565"/>
              <a:chOff x="3505200" y="4572000"/>
              <a:chExt cx="3036569" cy="1853565"/>
            </a:xfrm>
          </p:grpSpPr>
          <p:pic>
            <p:nvPicPr>
              <p:cNvPr id="71" name="Picture 30" descr="ASE_figure.tif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5200" y="4572000"/>
                <a:ext cx="3036569" cy="18535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532221" y="4581007"/>
                <a:ext cx="2971800" cy="1828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2" name="Picture 30" descr="ASE_figure.tiff"/>
            <p:cNvPicPr>
              <a:picLocks noChangeAspect="1"/>
            </p:cNvPicPr>
            <p:nvPr/>
          </p:nvPicPr>
          <p:blipFill>
            <a:blip r:embed="rId3" cstate="print"/>
            <a:srcRect b="54031"/>
            <a:stretch>
              <a:fillRect/>
            </a:stretch>
          </p:blipFill>
          <p:spPr bwMode="auto">
            <a:xfrm>
              <a:off x="228600" y="3124201"/>
              <a:ext cx="3036570" cy="85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0" descr="ASE_figure.tiff"/>
            <p:cNvPicPr>
              <a:picLocks noChangeAspect="1"/>
            </p:cNvPicPr>
            <p:nvPr/>
          </p:nvPicPr>
          <p:blipFill rotWithShape="1">
            <a:blip r:embed="rId3" cstate="print"/>
            <a:srcRect r="35157" b="54031"/>
            <a:stretch/>
          </p:blipFill>
          <p:spPr bwMode="auto">
            <a:xfrm>
              <a:off x="228600" y="3795713"/>
              <a:ext cx="1969022" cy="85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447800" y="4056614"/>
              <a:ext cx="304800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6"/>
            <p:cNvSpPr>
              <a:spLocks noChangeAspect="1" noChangeArrowheads="1"/>
            </p:cNvSpPr>
            <p:nvPr/>
          </p:nvSpPr>
          <p:spPr bwMode="auto">
            <a:xfrm>
              <a:off x="1551021" y="4249186"/>
              <a:ext cx="76688" cy="7620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5814" y="4020586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8000"/>
                  </a:solidFill>
                </a:rPr>
                <a:t>A</a:t>
              </a:r>
              <a:endParaRPr lang="en-US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9404" y="4007435"/>
              <a:ext cx="1107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X X 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5793" y="2971800"/>
              <a:ext cx="0" cy="175260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ontent Placeholder 16"/>
          <p:cNvSpPr>
            <a:spLocks noGrp="1"/>
          </p:cNvSpPr>
          <p:nvPr>
            <p:ph idx="1"/>
          </p:nvPr>
        </p:nvSpPr>
        <p:spPr>
          <a:xfrm>
            <a:off x="381000" y="4876800"/>
            <a:ext cx="7010400" cy="1600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1" charset="-128"/>
              </a:rPr>
              <a:t>Transcribed somatic mutations are detectable</a:t>
            </a:r>
          </a:p>
          <a:p>
            <a:r>
              <a:rPr lang="en-US" sz="1800" dirty="0" smtClean="0">
                <a:ea typeface="ＭＳ Ｐゴシック" pitchFamily="1" charset="-128"/>
              </a:rPr>
              <a:t>Analogous to allelic imbalance between two samples</a:t>
            </a:r>
          </a:p>
          <a:p>
            <a:r>
              <a:rPr lang="en-US" sz="1800" dirty="0" smtClean="0">
                <a:ea typeface="ＭＳ Ｐゴシック" pitchFamily="1" charset="-128"/>
              </a:rPr>
              <a:t>Problem is to distinguish from clonally amplified library errors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 - &amp;quot;Caption Header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Caption Header&amp;quot;&quot;/&gt;&lt;property id=&quot;20307&quot; value=&quot;268&quot;/&gt;&lt;/object&gt;&lt;object type=&quot;3&quot; unique_id=&quot;17275&quot;&gt;&lt;property id=&quot;20148&quot; value=&quot;5&quot;/&gt;&lt;property id=&quot;20300&quot; value=&quot;Slide 7 - &amp;quot;Section Divider&amp;quot;&quot;/&gt;&lt;property id=&quot;20307&quot; value=&quot;270&quot;/&gt;&lt;/object&gt;&lt;object type=&quot;3&quot; unique_id=&quot;17276&quot;&gt;&lt;property id=&quot;20148&quot; value=&quot;5&quot;/&gt;&lt;property id=&quot;20300&quot; value=&quot;Slide 8&quot;/&gt;&lt;property id=&quot;20307&quot; value=&quot;26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on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9246</TotalTime>
  <Words>1591</Words>
  <Application>Microsoft Office PowerPoint</Application>
  <PresentationFormat>On-screen Show (4:3)</PresentationFormat>
  <Paragraphs>361</Paragraphs>
  <Slides>38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Ion_PowerPoint_Template</vt:lpstr>
      <vt:lpstr>HL7 Clinical Sequencing Symposium Oncology Use Cases</vt:lpstr>
      <vt:lpstr>Overview</vt:lpstr>
      <vt:lpstr>Uses</vt:lpstr>
      <vt:lpstr>Cancer mutations: overview</vt:lpstr>
      <vt:lpstr>Heterogeneity and Cellularity: Somatic mutation accumulation in life &amp; cancer</vt:lpstr>
      <vt:lpstr>Higher coverage is required for low frequency allele detection in mixtures</vt:lpstr>
      <vt:lpstr>Cancer sequencing samples</vt:lpstr>
      <vt:lpstr>Paired samples for cancer transcriptome</vt:lpstr>
      <vt:lpstr>Allelic imbalance in expression</vt:lpstr>
      <vt:lpstr>Complexities: Lessons Learned</vt:lpstr>
      <vt:lpstr>Confounding factors &amp; challenges</vt:lpstr>
      <vt:lpstr>Workflows</vt:lpstr>
      <vt:lpstr>Sample to Reads</vt:lpstr>
      <vt:lpstr>Cancer sequencing formats</vt:lpstr>
      <vt:lpstr>Pipeline for cancer genomics:  Tumor + Normal</vt:lpstr>
      <vt:lpstr>Transcriptional analysis of cancer</vt:lpstr>
      <vt:lpstr>Transcription pipeline for cancer:  Tumor and adjacent</vt:lpstr>
      <vt:lpstr>Somatic mutations in RNA</vt:lpstr>
      <vt:lpstr>Bioinformatics</vt:lpstr>
      <vt:lpstr>Analysis pipeline</vt:lpstr>
      <vt:lpstr>Breadth of transcript analysis tools</vt:lpstr>
      <vt:lpstr>Integrated analyses are more powerful … and more difficult to automate</vt:lpstr>
      <vt:lpstr>Bioinformatics – Annotation</vt:lpstr>
      <vt:lpstr>Bioinformatics – Interpretation</vt:lpstr>
      <vt:lpstr>Standards Development Needs</vt:lpstr>
      <vt:lpstr>Thank You!</vt:lpstr>
      <vt:lpstr>Slide 27</vt:lpstr>
      <vt:lpstr>Appendix</vt:lpstr>
      <vt:lpstr>Variant calling: DNA</vt:lpstr>
      <vt:lpstr>Variant calling: DNA</vt:lpstr>
      <vt:lpstr>Variant calling: DNA</vt:lpstr>
      <vt:lpstr>Variant calling: DNA</vt:lpstr>
      <vt:lpstr>Subtractive calling of somatic mutations  </vt:lpstr>
      <vt:lpstr>Variant Calling: Somatic DNA Mutations</vt:lpstr>
      <vt:lpstr>Variant Calling: Somatic DNA Mutations</vt:lpstr>
      <vt:lpstr>Variant Calling: Somatic RNA Mutations</vt:lpstr>
      <vt:lpstr>Variant Calling: Somatic RNA Mutations</vt:lpstr>
      <vt:lpstr>Gene Fusions Transcripts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Troxell</dc:creator>
  <cp:lastModifiedBy>beasleem</cp:lastModifiedBy>
  <cp:revision>127</cp:revision>
  <dcterms:created xsi:type="dcterms:W3CDTF">2010-01-19T21:36:04Z</dcterms:created>
  <dcterms:modified xsi:type="dcterms:W3CDTF">2011-09-14T15:51:27Z</dcterms:modified>
</cp:coreProperties>
</file>