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5" r:id="rId5"/>
    <p:sldId id="261" r:id="rId6"/>
    <p:sldId id="260" r:id="rId7"/>
    <p:sldId id="259" r:id="rId8"/>
    <p:sldId id="257" r:id="rId9"/>
    <p:sldId id="258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37" autoAdjust="0"/>
    <p:restoredTop sz="94660"/>
  </p:normalViewPr>
  <p:slideViewPr>
    <p:cSldViewPr snapToGrid="0">
      <p:cViewPr>
        <p:scale>
          <a:sx n="94" d="100"/>
          <a:sy n="94" d="100"/>
        </p:scale>
        <p:origin x="-173" y="-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29FB-DD60-497A-82F3-D5B2DB4EF3B0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A237-01D7-4F68-82CE-C96B103D6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6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29FB-DD60-497A-82F3-D5B2DB4EF3B0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A237-01D7-4F68-82CE-C96B103D6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03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29FB-DD60-497A-82F3-D5B2DB4EF3B0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A237-01D7-4F68-82CE-C96B103D6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0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29FB-DD60-497A-82F3-D5B2DB4EF3B0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A237-01D7-4F68-82CE-C96B103D6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6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29FB-DD60-497A-82F3-D5B2DB4EF3B0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A237-01D7-4F68-82CE-C96B103D6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6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29FB-DD60-497A-82F3-D5B2DB4EF3B0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A237-01D7-4F68-82CE-C96B103D6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29FB-DD60-497A-82F3-D5B2DB4EF3B0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A237-01D7-4F68-82CE-C96B103D6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3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29FB-DD60-497A-82F3-D5B2DB4EF3B0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A237-01D7-4F68-82CE-C96B103D6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10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29FB-DD60-497A-82F3-D5B2DB4EF3B0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A237-01D7-4F68-82CE-C96B103D6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1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29FB-DD60-497A-82F3-D5B2DB4EF3B0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A237-01D7-4F68-82CE-C96B103D6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7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29FB-DD60-497A-82F3-D5B2DB4EF3B0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A237-01D7-4F68-82CE-C96B103D6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0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529FB-DD60-497A-82F3-D5B2DB4EF3B0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1A237-01D7-4F68-82CE-C96B103D6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bridgmodel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disc.org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www.cancer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da.gov/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hyperlink" Target="http://www.hl7.org/" TargetMode="Externa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Specimen-Related Classes</a:t>
            </a:r>
            <a:br>
              <a:rPr lang="en-US" dirty="0" smtClean="0"/>
            </a:br>
            <a:r>
              <a:rPr lang="en-US" dirty="0" smtClean="0"/>
              <a:t>in BRIDG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BRIDG Overview for HL7 O&amp;O WG Conference Call</a:t>
            </a:r>
          </a:p>
          <a:p>
            <a:r>
              <a:rPr lang="en-US" dirty="0"/>
              <a:t>July 1, 2015</a:t>
            </a:r>
          </a:p>
          <a:p>
            <a:r>
              <a:rPr lang="en-US" dirty="0" smtClean="0"/>
              <a:t>Wendy Ver Hoef</a:t>
            </a:r>
          </a:p>
          <a:p>
            <a:r>
              <a:rPr lang="en-US" dirty="0" smtClean="0"/>
              <a:t>NCI Contractor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23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3461"/>
            <a:ext cx="10515600" cy="1325563"/>
          </a:xfrm>
        </p:spPr>
        <p:txBody>
          <a:bodyPr/>
          <a:lstStyle/>
          <a:p>
            <a:r>
              <a:rPr lang="en-US" dirty="0" smtClean="0"/>
              <a:t>Where to get more info on the BRIDG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408" y="900593"/>
            <a:ext cx="4265429" cy="4351338"/>
          </a:xfrm>
        </p:spPr>
        <p:txBody>
          <a:bodyPr>
            <a:normAutofit/>
          </a:bodyPr>
          <a:lstStyle/>
          <a:p>
            <a:r>
              <a:rPr lang="en-US" sz="2400" dirty="0" smtClean="0">
                <a:hlinkClick r:id="rId2"/>
              </a:rPr>
              <a:t>www.bridgmodel.org</a:t>
            </a:r>
            <a:endParaRPr lang="en-US" sz="2400" dirty="0" smtClean="0"/>
          </a:p>
          <a:p>
            <a:r>
              <a:rPr lang="en-US" sz="2400" dirty="0" smtClean="0"/>
              <a:t>The Download/View Model tab allows you to download BRIDG 4.0, the latest official release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643" t="14571" r="18642" b="14064"/>
          <a:stretch/>
        </p:blipFill>
        <p:spPr>
          <a:xfrm>
            <a:off x="4837814" y="616688"/>
            <a:ext cx="7354186" cy="470734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974957" y="1637413"/>
            <a:ext cx="1137685" cy="3296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040372" y="1584251"/>
            <a:ext cx="2892056" cy="1913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8501" t="14318" r="18429" b="18508"/>
          <a:stretch/>
        </p:blipFill>
        <p:spPr>
          <a:xfrm>
            <a:off x="0" y="3055169"/>
            <a:ext cx="6347637" cy="380283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7971" y="5117804"/>
            <a:ext cx="1261731" cy="3579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201479" y="1913860"/>
            <a:ext cx="5837274" cy="32216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8072" t="13175" r="19072" b="39587"/>
          <a:stretch/>
        </p:blipFill>
        <p:spPr>
          <a:xfrm>
            <a:off x="4772077" y="3721395"/>
            <a:ext cx="7419923" cy="313660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4876799" y="6386623"/>
            <a:ext cx="1261731" cy="3579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321982" y="5426148"/>
            <a:ext cx="3537097" cy="10809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726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10515600" cy="1325563"/>
          </a:xfrm>
        </p:spPr>
        <p:txBody>
          <a:bodyPr/>
          <a:lstStyle/>
          <a:p>
            <a:r>
              <a:rPr lang="en-US" dirty="0" smtClean="0"/>
              <a:t>The BRIDG Harmonization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7039"/>
            <a:ext cx="4354286" cy="4351338"/>
          </a:xfrm>
        </p:spPr>
        <p:txBody>
          <a:bodyPr/>
          <a:lstStyle/>
          <a:p>
            <a:r>
              <a:rPr lang="en-US" dirty="0" smtClean="0"/>
              <a:t>Follow the path:</a:t>
            </a:r>
          </a:p>
          <a:p>
            <a:r>
              <a:rPr lang="en-US" dirty="0" smtClean="0"/>
              <a:t>Contributing to BRIDG tab</a:t>
            </a:r>
          </a:p>
          <a:p>
            <a:r>
              <a:rPr lang="en-US" dirty="0" smtClean="0"/>
              <a:t>&gt; Providing Semantics</a:t>
            </a:r>
          </a:p>
          <a:p>
            <a:r>
              <a:rPr lang="en-US" dirty="0" smtClean="0"/>
              <a:t>&gt; Harmonization Package</a:t>
            </a:r>
          </a:p>
          <a:p>
            <a:endParaRPr lang="en-US" dirty="0"/>
          </a:p>
          <a:p>
            <a:r>
              <a:rPr lang="en-US" dirty="0" smtClean="0"/>
              <a:t>Contents may be useful in future discussions and </a:t>
            </a:r>
            <a:r>
              <a:rPr lang="en-US" smtClean="0"/>
              <a:t>work together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072" t="14063" r="19000" b="2889"/>
          <a:stretch/>
        </p:blipFill>
        <p:spPr>
          <a:xfrm>
            <a:off x="4170744" y="903514"/>
            <a:ext cx="8021256" cy="59544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068472" y="2780413"/>
            <a:ext cx="1896900" cy="12581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5" idx="1"/>
          </p:cNvCxnSpPr>
          <p:nvPr/>
        </p:nvCxnSpPr>
        <p:spPr>
          <a:xfrm>
            <a:off x="3363685" y="1589314"/>
            <a:ext cx="982582" cy="13753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21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Overview purpose:  to give a brief introduction of BRIDG in preparation for future, more detailed discussions between BRIDG and O&amp;O teams</a:t>
            </a:r>
          </a:p>
          <a:p>
            <a:r>
              <a:rPr lang="en-US" dirty="0" smtClean="0"/>
              <a:t>BRIDG Background</a:t>
            </a:r>
          </a:p>
          <a:p>
            <a:pPr lvl="1"/>
            <a:r>
              <a:rPr lang="en-US" dirty="0" smtClean="0"/>
              <a:t>What is BRIDG?</a:t>
            </a:r>
          </a:p>
          <a:p>
            <a:pPr lvl="1"/>
            <a:r>
              <a:rPr lang="en-US" dirty="0" smtClean="0"/>
              <a:t>Project goals</a:t>
            </a:r>
          </a:p>
          <a:p>
            <a:pPr lvl="1"/>
            <a:r>
              <a:rPr lang="en-US" dirty="0" smtClean="0"/>
              <a:t>Stakeholders</a:t>
            </a:r>
          </a:p>
          <a:p>
            <a:pPr lvl="1"/>
            <a:r>
              <a:rPr lang="en-US" dirty="0" smtClean="0"/>
              <a:t>Recent Developments</a:t>
            </a:r>
          </a:p>
          <a:p>
            <a:r>
              <a:rPr lang="en-US" dirty="0" smtClean="0"/>
              <a:t>Brief review of the range of Specimen-related classes in BRIDG</a:t>
            </a:r>
            <a:endParaRPr lang="en-US" dirty="0"/>
          </a:p>
          <a:p>
            <a:pPr lvl="1"/>
            <a:r>
              <a:rPr lang="en-US" dirty="0" smtClean="0"/>
              <a:t>Key “backbone” (high level) classes for Specimen use cases</a:t>
            </a:r>
          </a:p>
          <a:p>
            <a:pPr lvl="1"/>
            <a:r>
              <a:rPr lang="en-US" dirty="0" smtClean="0"/>
              <a:t>Entities and role classes involved in Specimen-related use cases</a:t>
            </a:r>
          </a:p>
          <a:p>
            <a:pPr lvl="1"/>
            <a:r>
              <a:rPr lang="en-US" dirty="0" smtClean="0"/>
              <a:t>Relevant Material and Product subclasses</a:t>
            </a:r>
          </a:p>
          <a:p>
            <a:pPr lvl="1"/>
            <a:r>
              <a:rPr lang="en-US" dirty="0" smtClean="0"/>
              <a:t>Subset of relevant Defined Activities</a:t>
            </a:r>
          </a:p>
          <a:p>
            <a:pPr lvl="1"/>
            <a:r>
              <a:rPr lang="en-US" dirty="0" smtClean="0"/>
              <a:t>Subset of relevant Performed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32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BRIDG</a:t>
            </a:r>
            <a:r>
              <a:rPr lang="en-US" b="1" dirty="0" smtClean="0"/>
              <a:t> </a:t>
            </a:r>
            <a:r>
              <a:rPr lang="en-US" dirty="0" smtClean="0"/>
              <a:t>stands for </a:t>
            </a:r>
            <a:r>
              <a:rPr lang="en-US" b="1" u="sng" dirty="0" smtClean="0">
                <a:solidFill>
                  <a:srgbClr val="3333CC"/>
                </a:solidFill>
              </a:rPr>
              <a:t>B</a:t>
            </a:r>
            <a:r>
              <a:rPr lang="en-US" dirty="0" smtClean="0">
                <a:solidFill>
                  <a:srgbClr val="3333CC"/>
                </a:solidFill>
              </a:rPr>
              <a:t>iomedical </a:t>
            </a:r>
            <a:r>
              <a:rPr lang="en-US" b="1" u="sng" dirty="0" smtClean="0">
                <a:solidFill>
                  <a:srgbClr val="3333CC"/>
                </a:solidFill>
              </a:rPr>
              <a:t>R</a:t>
            </a:r>
            <a:r>
              <a:rPr lang="en-US" dirty="0" smtClean="0">
                <a:solidFill>
                  <a:srgbClr val="3333CC"/>
                </a:solidFill>
              </a:rPr>
              <a:t>esearch </a:t>
            </a:r>
            <a:r>
              <a:rPr lang="en-US" b="1" u="sng" dirty="0" smtClean="0">
                <a:solidFill>
                  <a:srgbClr val="3333CC"/>
                </a:solidFill>
              </a:rPr>
              <a:t>I</a:t>
            </a:r>
            <a:r>
              <a:rPr lang="en-US" dirty="0" smtClean="0">
                <a:solidFill>
                  <a:srgbClr val="3333CC"/>
                </a:solidFill>
              </a:rPr>
              <a:t>ntegrated </a:t>
            </a:r>
            <a:r>
              <a:rPr lang="en-US" b="1" u="sng" dirty="0" smtClean="0">
                <a:solidFill>
                  <a:srgbClr val="3333CC"/>
                </a:solidFill>
              </a:rPr>
              <a:t>D</a:t>
            </a:r>
            <a:r>
              <a:rPr lang="en-US" dirty="0" smtClean="0">
                <a:solidFill>
                  <a:srgbClr val="3333CC"/>
                </a:solidFill>
              </a:rPr>
              <a:t>omain </a:t>
            </a:r>
            <a:r>
              <a:rPr lang="en-US" b="1" u="sng" dirty="0" smtClean="0">
                <a:solidFill>
                  <a:srgbClr val="3333CC"/>
                </a:solidFill>
              </a:rPr>
              <a:t>G</a:t>
            </a:r>
            <a:r>
              <a:rPr lang="en-US" dirty="0" smtClean="0">
                <a:solidFill>
                  <a:srgbClr val="3333CC"/>
                </a:solidFill>
              </a:rPr>
              <a:t>roup</a:t>
            </a:r>
            <a:r>
              <a:rPr lang="en-US" dirty="0" smtClean="0"/>
              <a:t> Model</a:t>
            </a:r>
          </a:p>
          <a:p>
            <a:endParaRPr lang="en-US" dirty="0" smtClean="0"/>
          </a:p>
          <a:p>
            <a:r>
              <a:rPr lang="en-US" dirty="0" smtClean="0"/>
              <a:t>Platform </a:t>
            </a:r>
            <a:r>
              <a:rPr lang="en-US" dirty="0"/>
              <a:t>for expressing the processes and data concepts of biomedical research in a consistent manner across all the stakeholders.</a:t>
            </a:r>
          </a:p>
          <a:p>
            <a:endParaRPr lang="en-US" dirty="0"/>
          </a:p>
          <a:p>
            <a:r>
              <a:rPr lang="en-US" dirty="0" smtClean="0"/>
              <a:t>Shared </a:t>
            </a:r>
            <a:r>
              <a:rPr lang="en-US" dirty="0"/>
              <a:t>understanding of </a:t>
            </a:r>
            <a:r>
              <a:rPr lang="en-US" dirty="0" smtClean="0"/>
              <a:t>domain </a:t>
            </a:r>
            <a:r>
              <a:rPr lang="en-US" dirty="0"/>
              <a:t>concepts </a:t>
            </a:r>
            <a:r>
              <a:rPr lang="en-US" dirty="0" smtClean="0"/>
              <a:t>represented (</a:t>
            </a:r>
            <a:r>
              <a:rPr lang="en-US" dirty="0"/>
              <a:t>at present) as a UML class diagram.  Hence, the reference to BRIDG as a </a:t>
            </a:r>
            <a:r>
              <a:rPr lang="en-US" dirty="0" smtClean="0"/>
              <a:t>model, aka a Domain Analysis Model or Domain Information Model</a:t>
            </a:r>
          </a:p>
          <a:p>
            <a:endParaRPr lang="en-US" dirty="0" smtClean="0"/>
          </a:p>
          <a:p>
            <a:r>
              <a:rPr lang="en-US" dirty="0" smtClean="0"/>
              <a:t>Goal: To </a:t>
            </a:r>
            <a:r>
              <a:rPr lang="en-US" dirty="0"/>
              <a:t>produce a shared view of the dynamic and static semantics for the domain of </a:t>
            </a:r>
            <a:r>
              <a:rPr lang="en-US" dirty="0" smtClean="0"/>
              <a:t>basic, </a:t>
            </a:r>
            <a:r>
              <a:rPr lang="en-US" dirty="0"/>
              <a:t>pre-clinical, clinical, and translational research and its associated regulatory artifacts. This domain of interest is further defined as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data, organization, resources, rules, and processes involved in the formal assessment of the utility, impact, or other pharmacological, physiological, or psychological effects of a drug, procedure, process, subject characteristic, biologic, cosmetic, food or device on a human, animal, or other subject or substance plus all associated regulatory artifacts required for or derived from this effort, including data specifically associated with post-marketing adverse event reporting.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186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 Overview –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7864"/>
            <a:ext cx="10963940" cy="5400136"/>
          </a:xfrm>
        </p:spPr>
        <p:txBody>
          <a:bodyPr>
            <a:normAutofit/>
          </a:bodyPr>
          <a:lstStyle/>
          <a:p>
            <a:r>
              <a:rPr lang="en-US" dirty="0" smtClean="0"/>
              <a:t>BRIDG is </a:t>
            </a:r>
            <a:r>
              <a:rPr lang="en-US" dirty="0"/>
              <a:t>a collaborative effort engaging stakeholders from four organizations:</a:t>
            </a:r>
          </a:p>
          <a:p>
            <a:pPr lvl="1"/>
            <a:r>
              <a:rPr lang="en-US" sz="2000" dirty="0"/>
              <a:t>Clinical Data Interchange Standards Consortium (CDISC)</a:t>
            </a:r>
          </a:p>
          <a:p>
            <a:pPr lvl="1"/>
            <a:r>
              <a:rPr lang="en-US" sz="2000" dirty="0"/>
              <a:t>US Food and Drug Administration (FDA)</a:t>
            </a:r>
          </a:p>
          <a:p>
            <a:pPr lvl="1"/>
            <a:r>
              <a:rPr lang="en-US" sz="2000" dirty="0"/>
              <a:t>HL7 BRIDG Work Group (HL7) </a:t>
            </a:r>
            <a:r>
              <a:rPr lang="en-US" sz="2000" dirty="0" smtClean="0"/>
              <a:t>				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US National Cancer Institute (NCI)</a:t>
            </a:r>
          </a:p>
          <a:p>
            <a:pPr lvl="1"/>
            <a:r>
              <a:rPr lang="en-US" sz="2000" dirty="0" smtClean="0"/>
              <a:t>International Standards Organization (ISO)</a:t>
            </a:r>
            <a:endParaRPr lang="en-US" sz="2000" dirty="0"/>
          </a:p>
          <a:p>
            <a:r>
              <a:rPr lang="en-US" dirty="0" smtClean="0"/>
              <a:t>BRIDG is a UML Model built in Sparx System’s Enterprise Architect</a:t>
            </a:r>
          </a:p>
          <a:p>
            <a:r>
              <a:rPr lang="en-US" dirty="0" smtClean="0"/>
              <a:t>Recent developments:  </a:t>
            </a:r>
          </a:p>
          <a:p>
            <a:pPr lvl="1"/>
            <a:r>
              <a:rPr lang="en-US" sz="2000" dirty="0" smtClean="0"/>
              <a:t>It is now an </a:t>
            </a:r>
            <a:r>
              <a:rPr lang="en-US" sz="2000" b="1" dirty="0" smtClean="0"/>
              <a:t>ISO standard </a:t>
            </a:r>
            <a:r>
              <a:rPr lang="en-US" sz="2000" dirty="0" smtClean="0"/>
              <a:t>(TC 215) – ISO 14199</a:t>
            </a:r>
          </a:p>
          <a:p>
            <a:pPr lvl="1"/>
            <a:r>
              <a:rPr lang="en-US" sz="2000" dirty="0" smtClean="0"/>
              <a:t>Creation of HL7 BRIDG Work Group in spring 2014</a:t>
            </a:r>
          </a:p>
          <a:p>
            <a:pPr lvl="1"/>
            <a:r>
              <a:rPr lang="en-US" sz="2000" dirty="0" smtClean="0"/>
              <a:t>Release 4.0 in March, 2015  (first release of translational research)</a:t>
            </a:r>
          </a:p>
          <a:p>
            <a:r>
              <a:rPr lang="en-US" dirty="0"/>
              <a:t>For more detailed information/downloads go to:  </a:t>
            </a:r>
            <a:r>
              <a:rPr lang="en-US" dirty="0" smtClean="0">
                <a:solidFill>
                  <a:srgbClr val="3333CC"/>
                </a:solidFill>
              </a:rPr>
              <a:t>www.bridgmodel.org</a:t>
            </a:r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6" name="Picture 5" descr="National Cancer Institute">
            <a:hlinkClick r:id="rId2" tooltip="National Cancer Institut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03586" y="3179037"/>
            <a:ext cx="767888" cy="46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ealth Level Seven">
            <a:hlinkClick r:id="rId4" tooltip="Health Level Seve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40124" y="2523869"/>
            <a:ext cx="462701" cy="43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U.S. Food and Drug Administration">
            <a:hlinkClick r:id="rId6" tooltip="U.S. Food and Drug Administration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78109" y="2552076"/>
            <a:ext cx="925403" cy="46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linical Data Interchange Standards Consortium">
            <a:hlinkClick r:id="rId8" tooltip="Clinical Data Interchange Standards Consortium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60471" y="2570911"/>
            <a:ext cx="1417638" cy="40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900" y="3245955"/>
            <a:ext cx="1133619" cy="38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3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29" t="7674" r="2277" b="7860"/>
          <a:stretch/>
        </p:blipFill>
        <p:spPr>
          <a:xfrm>
            <a:off x="1611087" y="391886"/>
            <a:ext cx="8722328" cy="617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60" t="3796" r="1766" b="7985"/>
          <a:stretch/>
        </p:blipFill>
        <p:spPr>
          <a:xfrm>
            <a:off x="239485" y="0"/>
            <a:ext cx="11615057" cy="685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87" t="8836" r="2459" b="8296"/>
          <a:stretch/>
        </p:blipFill>
        <p:spPr>
          <a:xfrm>
            <a:off x="425301" y="659219"/>
            <a:ext cx="11353770" cy="555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4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26" t="4722" r="3737" b="10605"/>
          <a:stretch/>
        </p:blipFill>
        <p:spPr>
          <a:xfrm>
            <a:off x="202019" y="329610"/>
            <a:ext cx="11789506" cy="627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4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72" t="5552" r="2773" b="6731"/>
          <a:stretch/>
        </p:blipFill>
        <p:spPr>
          <a:xfrm>
            <a:off x="1205981" y="0"/>
            <a:ext cx="9628596" cy="683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9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383</Words>
  <Application>Microsoft Office PowerPoint</Application>
  <PresentationFormat>Custom</PresentationFormat>
  <Paragraphs>50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Specimen-Related Classes in BRIDG</vt:lpstr>
      <vt:lpstr>Overview Topics</vt:lpstr>
      <vt:lpstr>BRIDG Overview</vt:lpstr>
      <vt:lpstr>BRIDG Overview –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to get more info on the BRIDG website</vt:lpstr>
      <vt:lpstr>The BRIDG Harmonization Package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Specimen-Related Classes in BRIDG</dc:title>
  <dc:creator>wverhoef</dc:creator>
  <cp:lastModifiedBy>Riki Merrick</cp:lastModifiedBy>
  <cp:revision>12</cp:revision>
  <dcterms:created xsi:type="dcterms:W3CDTF">2015-06-30T21:54:36Z</dcterms:created>
  <dcterms:modified xsi:type="dcterms:W3CDTF">2015-07-01T17:12:22Z</dcterms:modified>
</cp:coreProperties>
</file>