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81" r:id="rId3"/>
    <p:sldId id="270" r:id="rId4"/>
    <p:sldId id="279" r:id="rId5"/>
    <p:sldId id="284" r:id="rId6"/>
    <p:sldId id="282" r:id="rId7"/>
    <p:sldId id="280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78414" autoAdjust="0"/>
  </p:normalViewPr>
  <p:slideViewPr>
    <p:cSldViewPr snapToGrid="0">
      <p:cViewPr varScale="1">
        <p:scale>
          <a:sx n="71" d="100"/>
          <a:sy n="71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01CB8-CD9D-4176-8C64-7C0115A584A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57F63-96BB-43D3-B2FF-DBCD1DE37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6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Query for Procedure Note - </a:t>
            </a:r>
          </a:p>
          <a:p>
            <a:r>
              <a:rPr lang="en-US" dirty="0"/>
              <a:t>Query for Imaging Report – </a:t>
            </a:r>
          </a:p>
          <a:p>
            <a:endParaRPr lang="en-US" dirty="0"/>
          </a:p>
          <a:p>
            <a:r>
              <a:rPr lang="en-US" dirty="0"/>
              <a:t>Still will Binary ‘of report’ because in </a:t>
            </a:r>
            <a:r>
              <a:rPr lang="en-US" dirty="0" err="1"/>
              <a:t>DiagnosticReport</a:t>
            </a:r>
            <a:r>
              <a:rPr lang="en-US" dirty="0"/>
              <a:t> system just use the ‘</a:t>
            </a:r>
            <a:r>
              <a:rPr lang="en-US" dirty="0" err="1"/>
              <a:t>presentedForm</a:t>
            </a:r>
            <a:r>
              <a:rPr lang="en-US" dirty="0"/>
              <a:t>’ which is what you would </a:t>
            </a:r>
            <a:r>
              <a:rPr lang="en-US" dirty="0" err="1"/>
              <a:t>gewt</a:t>
            </a:r>
            <a:r>
              <a:rPr lang="en-US" dirty="0"/>
              <a:t> if you directly grabbed from </a:t>
            </a:r>
            <a:r>
              <a:rPr lang="en-US" dirty="0" err="1"/>
              <a:t>DiagnosticReport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57F63-96BB-43D3-B2FF-DBCD1DE379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8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C48D2-29B1-4350-ADE9-2E7742341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0013C-466E-4F97-A66E-BD13A1AF3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6CB7A-112E-4603-860F-7733BAEE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159A0-EC7E-4A4B-9630-F4D9D459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FA6DE-3A34-4DDC-AF2A-B0A30363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5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42D7-4BC5-464A-B487-6462049F5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07CF5-67F4-451F-B112-4B5142A73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E0EE-8D7D-4C78-A143-08927451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4824E-F882-4FDD-B4EA-8A1E37F7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21512-4167-4504-9217-AACD5FF0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7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A1B173-4A1A-4B78-843E-22071F8ED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BC07F-5BF6-42C4-A50E-D845371AC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908-340C-48CA-A015-84D1156FD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A46C0-4C0E-453B-AAE2-30A16148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AD510-C118-4D54-8672-2018C1B9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22891-09FB-4416-BCC3-74574871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24CEB-5551-498D-A161-D2FCC74AA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6658-DA72-4DB3-A9ED-B041C775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8005D-107E-471A-B109-BBFC1FEF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36382-F6C0-4084-AF56-88206A409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0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9994-0C03-49E6-A2B4-7E9BE2D4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4DD51-E045-4E7E-B8FF-4FC79118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0EBFA-DE7E-47AF-B073-A21D5595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83068-2A54-43BB-8B31-C29929653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CB9D9-9F75-4AAD-AF6A-40FE9742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8509-9B19-4830-9B41-1A2922A9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D3708-360E-40B2-B7B4-B51795527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D3850-88C3-4A7F-A68C-CF21416A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69A87-ABAC-43CA-91FD-2C7420BC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BE022-37BF-49B4-9908-6BB19108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2162F-8282-467C-BC70-E54F9674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7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C6512-CEF8-4F6C-939A-E68C1B5C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AF576-B727-4525-8ABB-3FFC05795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E8CA13-646E-49F5-A107-584781FFB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D10AA-6EE8-4AA6-ACBA-8230DF630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E8235B-B497-4539-BB6D-79A953F15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C1755-E47C-499A-9578-5AAA6665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F8C2C0-E1C2-46C0-AEFE-1164FE37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E800C-9D28-4084-8A11-173F40C1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1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E32D-170A-4B7B-8A67-9C9F2E1A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2838-E4F9-4925-A270-6A94B1E5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18231-4562-44E2-8EF5-9F80DF0B1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30B95-E766-43F4-972D-B64319096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5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EF6B52-8FAA-4E2C-9904-50D7A20E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98133-B5F0-4D22-A422-32D0055F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29EEC-C974-44D7-955D-DE45CF74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9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2B51D-340D-4B79-8E21-B8183CC21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FE6AC-C81F-4D70-9115-68443D7FC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CD972-B101-4184-AFA7-7B79843EF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39FFC-B90C-45C8-A150-6241A2E7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393BC-A821-4C32-AC6D-B278DA9F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4A89D-F8FA-4243-8974-B6513870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4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CE96-4046-41CC-A77B-81A315DD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D9DD0-3A90-48FF-8E6C-F9C9385C7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FC4BC-705F-4816-93AB-EDA4BF278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BB398-8BC2-42AB-B6F1-4D771A05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D4CCA-0F90-4A03-B83D-603E705A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4E076-4872-4AE0-900B-85A9DB10B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5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007B-06FC-4DA2-9833-D13F43378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C3F3-401B-48FA-805F-39BCFF476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36813-4257-49BA-8A26-E4D6A035C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59DD7-D6EF-42BE-9C90-23AB5FED8DA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9FFE0-CD65-41D6-86F4-8AA9863F2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26ED2-5185-405D-85B6-CB689AEDE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E86CA-C2CE-4EC3-A106-C159E85C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7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iki.hl7.org/index.php?title=2017-11-30_Patient_Care_FHIR_Cal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AB4D1-CC97-472F-8760-7F12A5976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Notes in FHIR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9D379F-EF1E-4B2A-981A-E74B98F97B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Brett Marquard</a:t>
            </a:r>
          </a:p>
        </p:txBody>
      </p:sp>
    </p:spTree>
    <p:extLst>
      <p:ext uri="{BB962C8B-B14F-4D97-AF65-F5344CB8AC3E}">
        <p14:creationId xmlns:p14="http://schemas.microsoft.com/office/powerpoint/2010/main" val="121864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4381-F08A-4891-A38E-78639A755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in FHIR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59247-B559-477B-AEF2-763F1678F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Minimal guidance today</a:t>
            </a:r>
          </a:p>
          <a:p>
            <a:pPr marL="0" indent="0">
              <a:buNone/>
            </a:pPr>
            <a:r>
              <a:rPr lang="en-US" dirty="0"/>
              <a:t>Full Agreement FHIR needs specific guidance to exchange notes</a:t>
            </a:r>
          </a:p>
          <a:p>
            <a:pPr marL="0" indent="0">
              <a:buNone/>
            </a:pPr>
            <a:r>
              <a:rPr lang="en-US" dirty="0"/>
              <a:t>Patient Care Work Group considered these resources: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/>
              <a:t>Observation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 err="1"/>
              <a:t>DocumentReference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/>
              <a:t>Composition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/>
              <a:t>New Notes Resource</a:t>
            </a:r>
          </a:p>
          <a:p>
            <a:pPr marL="0" indent="0">
              <a:buNone/>
            </a:pPr>
            <a:r>
              <a:rPr lang="en-US" dirty="0"/>
              <a:t>Detail of Patient Care discussion: </a:t>
            </a:r>
            <a:r>
              <a:rPr lang="en-US" dirty="0">
                <a:hlinkClick r:id="rId2"/>
              </a:rPr>
              <a:t>11/30/2017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Next Step: </a:t>
            </a:r>
            <a:r>
              <a:rPr lang="en-US" dirty="0"/>
              <a:t>Patient Care to collaborate with Structured Documents to consider Notes in  Composition.</a:t>
            </a:r>
          </a:p>
          <a:p>
            <a:pPr lvl="1">
              <a:buFont typeface="Calibri" panose="020F0502020204030204" pitchFamily="34" charset="0"/>
              <a:buChar char="−"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95C41A-0B37-48CF-8379-C1773AED2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8821" y="365125"/>
            <a:ext cx="1358031" cy="82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8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02B6-DFA3-4114-AE32-AA4C2689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Notes, Notes,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10BDB-984D-4003-B307-F2815FF7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Clinical Notes Set</a:t>
            </a:r>
          </a:p>
          <a:p>
            <a:pPr lvl="2"/>
            <a:r>
              <a:rPr lang="en-US" dirty="0"/>
              <a:t>Discharge documentation (8648-8 and/or 18842-5)</a:t>
            </a:r>
          </a:p>
          <a:p>
            <a:pPr lvl="2"/>
            <a:r>
              <a:rPr lang="en-US" dirty="0"/>
              <a:t>Consultation (11488-4)</a:t>
            </a:r>
          </a:p>
          <a:p>
            <a:pPr lvl="2"/>
            <a:r>
              <a:rPr lang="en-US" dirty="0"/>
              <a:t>Imaging narrative (18726-0)</a:t>
            </a:r>
          </a:p>
          <a:p>
            <a:pPr lvl="2"/>
            <a:r>
              <a:rPr lang="en-US" dirty="0"/>
              <a:t>Lab/path narrative </a:t>
            </a:r>
          </a:p>
          <a:p>
            <a:pPr lvl="2"/>
            <a:r>
              <a:rPr lang="en-US" dirty="0"/>
              <a:t>History &amp; Physical (34117-2)</a:t>
            </a:r>
          </a:p>
          <a:p>
            <a:pPr lvl="2"/>
            <a:r>
              <a:rPr lang="en-US" dirty="0"/>
              <a:t>Progress note </a:t>
            </a:r>
          </a:p>
          <a:p>
            <a:pPr lvl="2"/>
            <a:r>
              <a:rPr lang="en-US" dirty="0"/>
              <a:t>Procedures note (28570-0)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86491-5281-4D3C-9599-F2489ECE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03D-AFED-4261-B312-8B7BF185A91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01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D8B4-42F0-46BB-A648-C5417FB4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Note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8A937-9277-47EE-961D-F60E20247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422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ASCII or XHTML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RTF or PDF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Mixed document  - structured FHIR resources, and narrative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FCBF0AF9-6FAA-4D54-A97B-6DE537AD0ED0}"/>
              </a:ext>
            </a:extLst>
          </p:cNvPr>
          <p:cNvSpPr/>
          <p:nvPr/>
        </p:nvSpPr>
        <p:spPr>
          <a:xfrm>
            <a:off x="9169400" y="1825625"/>
            <a:ext cx="406400" cy="23860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C4A287-8756-4B9C-84E7-41C1E863BA01}"/>
              </a:ext>
            </a:extLst>
          </p:cNvPr>
          <p:cNvSpPr txBox="1"/>
          <p:nvPr/>
        </p:nvSpPr>
        <p:spPr>
          <a:xfrm>
            <a:off x="9931400" y="2833965"/>
            <a:ext cx="201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of Complexity</a:t>
            </a:r>
          </a:p>
        </p:txBody>
      </p:sp>
    </p:spTree>
    <p:extLst>
      <p:ext uri="{BB962C8B-B14F-4D97-AF65-F5344CB8AC3E}">
        <p14:creationId xmlns:p14="http://schemas.microsoft.com/office/powerpoint/2010/main" val="91190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081C7-EDE0-4896-87D5-AD744078F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B49E77-E127-41E7-9DEA-B836B7063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523" y="1439995"/>
            <a:ext cx="7428954" cy="49142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5073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73FB-8E4B-4682-BA08-018C1E12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ASCII or XHTML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ACD94-0151-46F0-8F9B-850E3C4E7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0451425" cy="2094081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DocumentReference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0300C3-9630-420A-A9FF-606A6A94B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270" y="2970413"/>
            <a:ext cx="10843730" cy="6767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1FFFDF-218B-4B52-B136-9B3285AF7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270" y="3782099"/>
            <a:ext cx="10843730" cy="28607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CC6FC70-A6EC-49DE-BE9F-12C79A4ED494}"/>
              </a:ext>
            </a:extLst>
          </p:cNvPr>
          <p:cNvSpPr txBox="1"/>
          <p:nvPr/>
        </p:nvSpPr>
        <p:spPr>
          <a:xfrm>
            <a:off x="9011478" y="1844021"/>
            <a:ext cx="413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Reference a Binary Resource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860936-BB44-40FE-B73A-58376073339C}"/>
              </a:ext>
            </a:extLst>
          </p:cNvPr>
          <p:cNvSpPr/>
          <p:nvPr/>
        </p:nvSpPr>
        <p:spPr>
          <a:xfrm>
            <a:off x="1656522" y="4916556"/>
            <a:ext cx="10442713" cy="38431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D282A8-3384-4F61-8EC9-67767948A632}"/>
              </a:ext>
            </a:extLst>
          </p:cNvPr>
          <p:cNvSpPr/>
          <p:nvPr/>
        </p:nvSpPr>
        <p:spPr>
          <a:xfrm>
            <a:off x="1656521" y="3686918"/>
            <a:ext cx="10442713" cy="38431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3C9EDF-FF03-49B4-A8D5-DEEF1A1E1B84}"/>
              </a:ext>
            </a:extLst>
          </p:cNvPr>
          <p:cNvSpPr txBox="1"/>
          <p:nvPr/>
        </p:nvSpPr>
        <p:spPr>
          <a:xfrm>
            <a:off x="10535479" y="4931537"/>
            <a:ext cx="1563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[base]/Binary</a:t>
            </a:r>
          </a:p>
        </p:txBody>
      </p:sp>
    </p:spTree>
    <p:extLst>
      <p:ext uri="{BB962C8B-B14F-4D97-AF65-F5344CB8AC3E}">
        <p14:creationId xmlns:p14="http://schemas.microsoft.com/office/powerpoint/2010/main" val="41559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73FB-8E4B-4682-BA08-018C1E12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2: RTF or PDF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ACD94-0151-46F0-8F9B-850E3C4E7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0451425" cy="2094081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DocumentReference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0300C3-9630-420A-A9FF-606A6A94B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270" y="2970413"/>
            <a:ext cx="10843730" cy="6767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1FFFDF-218B-4B52-B136-9B3285AF7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270" y="3782099"/>
            <a:ext cx="10843730" cy="286070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28DC23E-A6A6-4072-916A-EA38DB3FB18C}"/>
              </a:ext>
            </a:extLst>
          </p:cNvPr>
          <p:cNvSpPr/>
          <p:nvPr/>
        </p:nvSpPr>
        <p:spPr>
          <a:xfrm>
            <a:off x="1656522" y="4916556"/>
            <a:ext cx="10442713" cy="38431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503CB2-D131-423F-A19A-39E3929E38F0}"/>
              </a:ext>
            </a:extLst>
          </p:cNvPr>
          <p:cNvSpPr/>
          <p:nvPr/>
        </p:nvSpPr>
        <p:spPr>
          <a:xfrm>
            <a:off x="1656521" y="3686918"/>
            <a:ext cx="10442713" cy="38431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2EC453-E5E7-4988-AA5D-AEC1F8168193}"/>
              </a:ext>
            </a:extLst>
          </p:cNvPr>
          <p:cNvSpPr txBox="1"/>
          <p:nvPr/>
        </p:nvSpPr>
        <p:spPr>
          <a:xfrm>
            <a:off x="10535479" y="4931537"/>
            <a:ext cx="1563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[base]/Binary</a:t>
            </a:r>
          </a:p>
        </p:txBody>
      </p:sp>
    </p:spTree>
    <p:extLst>
      <p:ext uri="{BB962C8B-B14F-4D97-AF65-F5344CB8AC3E}">
        <p14:creationId xmlns:p14="http://schemas.microsoft.com/office/powerpoint/2010/main" val="285126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73FB-8E4B-4682-BA08-018C1E12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3: Mixed – structured FHIR resources, and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ACD94-0151-46F0-8F9B-850E3C4E7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0451425" cy="2094081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DocumentReference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0300C3-9630-420A-A9FF-606A6A94B9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270" y="2970413"/>
            <a:ext cx="10843730" cy="6767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1FFFDF-218B-4B52-B136-9B3285AF7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8270" y="3782099"/>
            <a:ext cx="10843730" cy="28607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901178-16B4-44DF-851F-16E9B5394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270" y="2970413"/>
            <a:ext cx="10843730" cy="67674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47A403A-8110-423F-B47C-D9ECA73923F0}"/>
              </a:ext>
            </a:extLst>
          </p:cNvPr>
          <p:cNvSpPr/>
          <p:nvPr/>
        </p:nvSpPr>
        <p:spPr>
          <a:xfrm>
            <a:off x="1618943" y="4791950"/>
            <a:ext cx="10442713" cy="65687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7701D7-786B-4D5D-8116-ED15878958DE}"/>
              </a:ext>
            </a:extLst>
          </p:cNvPr>
          <p:cNvSpPr txBox="1"/>
          <p:nvPr/>
        </p:nvSpPr>
        <p:spPr>
          <a:xfrm>
            <a:off x="6638795" y="1750604"/>
            <a:ext cx="4122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May have 2:</a:t>
            </a:r>
          </a:p>
          <a:p>
            <a:pPr lvl="1"/>
            <a:r>
              <a:rPr lang="en-US" dirty="0"/>
              <a:t>1 Binary Resource (e.g. C-CDA)</a:t>
            </a:r>
          </a:p>
          <a:p>
            <a:pPr lvl="1"/>
            <a:r>
              <a:rPr lang="en-US" dirty="0"/>
              <a:t>2 Composition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C8A9D-D39C-48BA-9752-04FD43D6DF57}"/>
              </a:ext>
            </a:extLst>
          </p:cNvPr>
          <p:cNvSpPr/>
          <p:nvPr/>
        </p:nvSpPr>
        <p:spPr>
          <a:xfrm>
            <a:off x="1656521" y="3686918"/>
            <a:ext cx="10442713" cy="38431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5B98A1-D890-417C-B3A7-96FCCBBC3414}"/>
              </a:ext>
            </a:extLst>
          </p:cNvPr>
          <p:cNvSpPr txBox="1"/>
          <p:nvPr/>
        </p:nvSpPr>
        <p:spPr>
          <a:xfrm>
            <a:off x="10020822" y="4803021"/>
            <a:ext cx="207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[base]/Binary</a:t>
            </a:r>
          </a:p>
          <a:p>
            <a:r>
              <a:rPr lang="en-US" dirty="0"/>
              <a:t>[base]/Composition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0EFEE19-C84F-4EDD-BC43-0BD0B6B5D425}"/>
              </a:ext>
            </a:extLst>
          </p:cNvPr>
          <p:cNvSpPr/>
          <p:nvPr/>
        </p:nvSpPr>
        <p:spPr>
          <a:xfrm>
            <a:off x="4647156" y="2279737"/>
            <a:ext cx="1991639" cy="563671"/>
          </a:xfrm>
          <a:custGeom>
            <a:avLst/>
            <a:gdLst>
              <a:gd name="connsiteX0" fmla="*/ 1991639 w 1991639"/>
              <a:gd name="connsiteY0" fmla="*/ 0 h 563671"/>
              <a:gd name="connsiteX1" fmla="*/ 0 w 1991639"/>
              <a:gd name="connsiteY1" fmla="*/ 563671 h 5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1639" h="563671">
                <a:moveTo>
                  <a:pt x="1991639" y="0"/>
                </a:moveTo>
                <a:lnTo>
                  <a:pt x="0" y="563671"/>
                </a:lnTo>
              </a:path>
            </a:pathLst>
          </a:custGeom>
          <a:noFill/>
          <a:ln>
            <a:headEnd type="none" w="lg" len="me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8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234</Words>
  <Application>Microsoft Office PowerPoint</Application>
  <PresentationFormat>Widescreen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Notes in FHIR</vt:lpstr>
      <vt:lpstr>Notes in FHIR</vt:lpstr>
      <vt:lpstr>Notes, Notes, Notes</vt:lpstr>
      <vt:lpstr>Anticipated Note Scenarios</vt:lpstr>
      <vt:lpstr>Progress Note</vt:lpstr>
      <vt:lpstr>Scenario 1: ASCII or XHTML </vt:lpstr>
      <vt:lpstr>Scenario 2: RTF or PDF</vt:lpstr>
      <vt:lpstr>Scenario 3: Mixed – structured FHIR resources, and narrative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in CDA</dc:title>
  <dc:creator>Brett Marquard</dc:creator>
  <cp:lastModifiedBy>Brett Marquard</cp:lastModifiedBy>
  <cp:revision>45</cp:revision>
  <dcterms:created xsi:type="dcterms:W3CDTF">2017-12-04T13:59:16Z</dcterms:created>
  <dcterms:modified xsi:type="dcterms:W3CDTF">2018-01-29T17:42:53Z</dcterms:modified>
</cp:coreProperties>
</file>