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836" r:id="rId2"/>
    <p:sldId id="955" r:id="rId3"/>
    <p:sldId id="1017" r:id="rId4"/>
    <p:sldId id="1016" r:id="rId5"/>
    <p:sldId id="981" r:id="rId6"/>
    <p:sldId id="982" r:id="rId7"/>
    <p:sldId id="983" r:id="rId8"/>
    <p:sldId id="984" r:id="rId9"/>
    <p:sldId id="992" r:id="rId10"/>
    <p:sldId id="993" r:id="rId11"/>
    <p:sldId id="997" r:id="rId12"/>
    <p:sldId id="1001" r:id="rId13"/>
    <p:sldId id="963" r:id="rId14"/>
    <p:sldId id="1015" r:id="rId15"/>
    <p:sldId id="1002" r:id="rId16"/>
    <p:sldId id="944" r:id="rId17"/>
    <p:sldId id="834" r:id="rId18"/>
    <p:sldId id="938" r:id="rId19"/>
    <p:sldId id="985" r:id="rId20"/>
    <p:sldId id="998" r:id="rId21"/>
    <p:sldId id="999" r:id="rId22"/>
    <p:sldId id="1000" r:id="rId23"/>
    <p:sldId id="1007" r:id="rId24"/>
    <p:sldId id="1008" r:id="rId25"/>
    <p:sldId id="1003" r:id="rId26"/>
    <p:sldId id="1009" r:id="rId27"/>
    <p:sldId id="1010" r:id="rId28"/>
    <p:sldId id="1011" r:id="rId29"/>
    <p:sldId id="1004" r:id="rId30"/>
    <p:sldId id="1005" r:id="rId31"/>
    <p:sldId id="1006" r:id="rId32"/>
    <p:sldId id="1012" r:id="rId33"/>
    <p:sldId id="1014" r:id="rId34"/>
    <p:sldId id="1013" r:id="rId35"/>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292929"/>
    <a:srgbClr val="FFFFCC"/>
    <a:srgbClr val="7AC4F2"/>
    <a:srgbClr val="ACB6AB"/>
    <a:srgbClr val="CACEC2"/>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090" autoAdjust="0"/>
    <p:restoredTop sz="97404" autoAdjust="0"/>
  </p:normalViewPr>
  <p:slideViewPr>
    <p:cSldViewPr>
      <p:cViewPr>
        <p:scale>
          <a:sx n="90" d="100"/>
          <a:sy n="90" d="100"/>
        </p:scale>
        <p:origin x="-120"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6" d="100"/>
          <a:sy n="86" d="100"/>
        </p:scale>
        <p:origin x="-2298" y="-96"/>
      </p:cViewPr>
      <p:guideLst>
        <p:guide orient="horz" pos="2928"/>
        <p:guide pos="2208"/>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US" dirty="0"/>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047A367E-F720-4A41-8100-18BDE4B298E7}" type="slidenum">
              <a:rPr lang="en-US"/>
              <a:pPr>
                <a:defRPr/>
              </a:pPr>
              <a:t>‹#›</a:t>
            </a:fld>
            <a:endParaRPr lang="en-US"/>
          </a:p>
        </p:txBody>
      </p:sp>
    </p:spTree>
    <p:extLst>
      <p:ext uri="{BB962C8B-B14F-4D97-AF65-F5344CB8AC3E}">
        <p14:creationId xmlns:p14="http://schemas.microsoft.com/office/powerpoint/2010/main" val="2846562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cs typeface="+mn-cs"/>
              </a:defRPr>
            </a:lvl1pPr>
          </a:lstStyle>
          <a:p>
            <a:pPr>
              <a:defRPr/>
            </a:pPr>
            <a:endParaRPr lang="en-CA"/>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dirty="0"/>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cs typeface="+mn-cs"/>
              </a:defRPr>
            </a:lvl1pPr>
          </a:lstStyle>
          <a:p>
            <a:pPr>
              <a:defRPr/>
            </a:pPr>
            <a:fld id="{5D40F3AC-CB73-47FA-8395-D313DBEF8281}" type="slidenum">
              <a:rPr lang="en-CA"/>
              <a:pPr>
                <a:defRPr/>
              </a:pPr>
              <a:t>‹#›</a:t>
            </a:fld>
            <a:endParaRPr lang="en-CA"/>
          </a:p>
        </p:txBody>
      </p:sp>
    </p:spTree>
    <p:extLst>
      <p:ext uri="{BB962C8B-B14F-4D97-AF65-F5344CB8AC3E}">
        <p14:creationId xmlns:p14="http://schemas.microsoft.com/office/powerpoint/2010/main" val="78498062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cs typeface="+mn-cs"/>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cs typeface="+mn-cs"/>
              </a:rPr>
              <a:t>Page </a:t>
            </a:r>
            <a:fld id="{E1E8B5EE-8532-45E6-92F0-DF9886218918}" type="slidenum">
              <a:rPr lang="en-US" sz="1200" b="0">
                <a:solidFill>
                  <a:srgbClr val="292929"/>
                </a:solidFill>
                <a:cs typeface="+mn-cs"/>
              </a:rPr>
              <a:pPr algn="r">
                <a:defRPr/>
              </a:pPr>
              <a:t>‹#›</a:t>
            </a:fld>
            <a:endParaRPr lang="en-CA" sz="1200">
              <a:solidFill>
                <a:srgbClr val="292929"/>
              </a:solidFill>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2" r:id="rId4"/>
    <p:sldLayoutId id="2147483666" r:id="rId5"/>
    <p:sldLayoutId id="2147483667" r:id="rId6"/>
    <p:sldLayoutId id="2147483668" r:id="rId7"/>
    <p:sldLayoutId id="2147483669" r:id="rId8"/>
    <p:sldLayoutId id="2147483661" r:id="rId9"/>
    <p:sldLayoutId id="2147483660" r:id="rId10"/>
    <p:sldLayoutId id="2147483659" r:id="rId11"/>
    <p:sldLayoutId id="2147483658" r:id="rId12"/>
    <p:sldLayoutId id="2147483657" r:id="rId13"/>
    <p:sldLayoutId id="2147483656"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iki.hl7.org/index.php?title=Care_Plan_Initiative_project_2011"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Activity_diagram" TargetMode="External"/><Relationship Id="rId13" Type="http://schemas.openxmlformats.org/officeDocument/2006/relationships/hyperlink" Target="http://en.wikipedia.org/wiki/Business_process_design" TargetMode="External"/><Relationship Id="rId3" Type="http://schemas.openxmlformats.org/officeDocument/2006/relationships/hyperlink" Target="http://en.wikipedia.org/wiki/Object_Management_Group" TargetMode="External"/><Relationship Id="rId7" Type="http://schemas.openxmlformats.org/officeDocument/2006/relationships/hyperlink" Target="http://en.wikipedia.org/wiki/Flowchart" TargetMode="External"/><Relationship Id="rId12" Type="http://schemas.openxmlformats.org/officeDocument/2006/relationships/hyperlink" Target="#cite_note-3"/><Relationship Id="rId2" Type="http://schemas.openxmlformats.org/officeDocument/2006/relationships/hyperlink" Target="http://en.wikipedia.org/wiki/Business_Process_Management_Initiative" TargetMode="External"/><Relationship Id="rId1" Type="http://schemas.openxmlformats.org/officeDocument/2006/relationships/slideLayout" Target="../slideLayouts/slideLayout3.xml"/><Relationship Id="rId6" Type="http://schemas.openxmlformats.org/officeDocument/2006/relationships/hyperlink" Target="#cite_note-1"/><Relationship Id="rId11" Type="http://schemas.openxmlformats.org/officeDocument/2006/relationships/hyperlink" Target="http://en.wikipedia.org/wiki/Business_Process_Execution_Language" TargetMode="External"/><Relationship Id="rId5" Type="http://schemas.openxmlformats.org/officeDocument/2006/relationships/hyperlink" Target="http://en.wikipedia.org/wiki/Business_process" TargetMode="External"/><Relationship Id="rId10" Type="http://schemas.openxmlformats.org/officeDocument/2006/relationships/hyperlink" Target="#cite_note-2"/><Relationship Id="rId4" Type="http://schemas.openxmlformats.org/officeDocument/2006/relationships/hyperlink" Target="http://en.wikipedia.org/wiki/Business_process_modeling" TargetMode="External"/><Relationship Id="rId9" Type="http://schemas.openxmlformats.org/officeDocument/2006/relationships/hyperlink" Target="http://en.wikipedia.org/wiki/Unified_Modeling_Language" TargetMode="External"/><Relationship Id="rId14" Type="http://schemas.openxmlformats.org/officeDocument/2006/relationships/hyperlink" Target="http://www.omg.org/spec/BPMN/2.0/"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hl7.org/v3ballot/html/welcome/environment/index.html"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web.up.ac.za/ecis/ECIS2010PR/ECIS2010/Content/Papers/0228.R2.pdf"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ctrTitle"/>
          </p:nvPr>
        </p:nvSpPr>
        <p:spPr>
          <a:xfrm>
            <a:off x="755650" y="2708275"/>
            <a:ext cx="7356475" cy="1152525"/>
          </a:xfrm>
        </p:spPr>
        <p:txBody>
          <a:bodyPr/>
          <a:lstStyle/>
          <a:p>
            <a:r>
              <a:rPr lang="en-CA" sz="2800" dirty="0" smtClean="0"/>
              <a:t>Care Plan (CP) Team Meeting</a:t>
            </a:r>
            <a:br>
              <a:rPr lang="en-CA" sz="2800" dirty="0" smtClean="0"/>
            </a:br>
            <a:r>
              <a:rPr lang="en-CA" sz="1800" dirty="0" smtClean="0"/>
              <a:t>(As updated during meeting)</a:t>
            </a:r>
            <a:endParaRPr lang="en-CA" sz="2800" dirty="0" smtClean="0"/>
          </a:p>
        </p:txBody>
      </p:sp>
      <p:sp>
        <p:nvSpPr>
          <p:cNvPr id="9219" name="Espace réservé du contenu 2"/>
          <p:cNvSpPr>
            <a:spLocks noGrp="1"/>
          </p:cNvSpPr>
          <p:nvPr>
            <p:ph sz="quarter" idx="11"/>
          </p:nvPr>
        </p:nvSpPr>
        <p:spPr>
          <a:xfrm>
            <a:off x="766763" y="4365130"/>
            <a:ext cx="7693025" cy="2016620"/>
          </a:xfrm>
        </p:spPr>
        <p:txBody>
          <a:bodyPr/>
          <a:lstStyle/>
          <a:p>
            <a:pPr>
              <a:defRPr/>
            </a:pPr>
            <a:r>
              <a:rPr lang="en-CA" sz="1600" dirty="0" smtClean="0"/>
              <a:t>André Boudreau </a:t>
            </a:r>
            <a:r>
              <a:rPr lang="en-CA" sz="1050" dirty="0" smtClean="0"/>
              <a:t>(a.boudreau@boroan.ca)</a:t>
            </a:r>
            <a:endParaRPr lang="en-CA" sz="1600" dirty="0" smtClean="0"/>
          </a:p>
          <a:p>
            <a:pPr>
              <a:defRPr/>
            </a:pPr>
            <a:r>
              <a:rPr lang="en-CA" sz="1600" dirty="0" smtClean="0"/>
              <a:t>Laura Heermann Langford </a:t>
            </a:r>
            <a:r>
              <a:rPr lang="en-CA" sz="1050" dirty="0" smtClean="0"/>
              <a:t>(Laura.Heermann@imail.org)</a:t>
            </a:r>
            <a:endParaRPr lang="en-CA" sz="1600" dirty="0" smtClean="0"/>
          </a:p>
          <a:p>
            <a:pPr>
              <a:defRPr/>
            </a:pPr>
            <a:r>
              <a:rPr lang="en-CA" sz="1600" dirty="0" smtClean="0"/>
              <a:t>Stephen Chu </a:t>
            </a:r>
            <a:r>
              <a:rPr lang="en-CA" sz="1100" dirty="0" smtClean="0"/>
              <a:t>(stephen.chu@nehta.gov.au)</a:t>
            </a:r>
          </a:p>
          <a:p>
            <a:pPr>
              <a:defRPr/>
            </a:pPr>
            <a:endParaRPr lang="en-CA" sz="1100" dirty="0" smtClean="0"/>
          </a:p>
          <a:p>
            <a:pPr>
              <a:defRPr/>
            </a:pPr>
            <a:r>
              <a:rPr lang="en-CA" sz="1400" dirty="0" smtClean="0"/>
              <a:t>2011-08-03 (No. 19)</a:t>
            </a:r>
          </a:p>
          <a:p>
            <a:pPr>
              <a:defRPr/>
            </a:pPr>
            <a:r>
              <a:rPr lang="en-CA" sz="1400" b="1" dirty="0" smtClean="0"/>
              <a:t>Care Plan wiki:</a:t>
            </a:r>
            <a:r>
              <a:rPr lang="en-CA" sz="1400" dirty="0" smtClean="0"/>
              <a:t> </a:t>
            </a:r>
            <a:r>
              <a:rPr lang="en-CA" sz="1100" dirty="0" smtClean="0">
                <a:hlinkClick r:id="rId2"/>
              </a:rPr>
              <a:t>http://wiki.hl7.org/index.php?title=Care_Plan_Initiative_project_2011</a:t>
            </a:r>
            <a:endParaRPr lang="en-CA" sz="1100" dirty="0" smtClean="0"/>
          </a:p>
        </p:txBody>
      </p:sp>
      <p:sp>
        <p:nvSpPr>
          <p:cNvPr id="18435" name="Espace réservé du contenu 3"/>
          <p:cNvSpPr>
            <a:spLocks noGrp="1"/>
          </p:cNvSpPr>
          <p:nvPr>
            <p:ph sz="quarter" idx="12"/>
          </p:nvPr>
        </p:nvSpPr>
        <p:spPr>
          <a:xfrm>
            <a:off x="2051050" y="6470650"/>
            <a:ext cx="5041900" cy="360363"/>
          </a:xfrm>
        </p:spPr>
        <p:txBody>
          <a:bodyPr/>
          <a:lstStyle/>
          <a:p>
            <a:r>
              <a:rPr lang="en-CA" smtClean="0"/>
              <a:t>HL7 Patient Care Work Group</a:t>
            </a:r>
          </a:p>
        </p:txBody>
      </p:sp>
      <p:pic>
        <p:nvPicPr>
          <p:cNvPr id="18436" name="Image 4" descr="HL7_International_Logo_small.jpg"/>
          <p:cNvPicPr>
            <a:picLocks noChangeAspect="1"/>
          </p:cNvPicPr>
          <p:nvPr/>
        </p:nvPicPr>
        <p:blipFill>
          <a:blip r:embed="rId3" cstate="print"/>
          <a:srcRect/>
          <a:stretch>
            <a:fillRect/>
          </a:stretch>
        </p:blipFill>
        <p:spPr bwMode="auto">
          <a:xfrm>
            <a:off x="723900" y="458788"/>
            <a:ext cx="647700" cy="665162"/>
          </a:xfrm>
          <a:prstGeom prst="rect">
            <a:avLst/>
          </a:prstGeom>
          <a:noFill/>
          <a:ln w="9525">
            <a:noFill/>
            <a:miter lim="800000"/>
            <a:headEnd/>
            <a:tailEnd/>
          </a:ln>
        </p:spPr>
      </p:pic>
      <p:sp>
        <p:nvSpPr>
          <p:cNvPr id="7" name="ZoneTexte 6"/>
          <p:cNvSpPr txBox="1"/>
          <p:nvPr/>
        </p:nvSpPr>
        <p:spPr>
          <a:xfrm>
            <a:off x="653640" y="1364551"/>
            <a:ext cx="2910220" cy="1200329"/>
          </a:xfrm>
          <a:prstGeom prst="rect">
            <a:avLst/>
          </a:prstGeom>
          <a:noFill/>
        </p:spPr>
        <p:txBody>
          <a:bodyPr wrap="none" rtlCol="0">
            <a:spAutoFit/>
          </a:bodyPr>
          <a:lstStyle/>
          <a:p>
            <a:r>
              <a:rPr lang="fr-CA" sz="1200" dirty="0" smtClean="0">
                <a:solidFill>
                  <a:schemeClr val="tx1"/>
                </a:solidFill>
              </a:rPr>
              <a:t>To </a:t>
            </a:r>
            <a:r>
              <a:rPr lang="fr-CA" sz="1200" dirty="0" err="1" smtClean="0">
                <a:solidFill>
                  <a:schemeClr val="tx1"/>
                </a:solidFill>
              </a:rPr>
              <a:t>join</a:t>
            </a:r>
            <a:r>
              <a:rPr lang="fr-CA" sz="1200" dirty="0" smtClean="0">
                <a:solidFill>
                  <a:schemeClr val="tx1"/>
                </a:solidFill>
              </a:rPr>
              <a:t> the meeting:</a:t>
            </a:r>
          </a:p>
          <a:p>
            <a:endParaRPr lang="fr-CA" sz="1200" dirty="0" smtClean="0">
              <a:solidFill>
                <a:schemeClr val="tx1"/>
              </a:solidFill>
            </a:endParaRPr>
          </a:p>
          <a:p>
            <a:r>
              <a:rPr lang="fr-CA" sz="1200" dirty="0" smtClean="0">
                <a:solidFill>
                  <a:schemeClr val="tx1"/>
                </a:solidFill>
              </a:rPr>
              <a:t>Phone </a:t>
            </a:r>
            <a:r>
              <a:rPr lang="fr-CA" sz="1200" dirty="0" err="1" smtClean="0">
                <a:solidFill>
                  <a:schemeClr val="tx1"/>
                </a:solidFill>
              </a:rPr>
              <a:t>Number</a:t>
            </a:r>
            <a:r>
              <a:rPr lang="fr-CA" sz="1200" dirty="0" smtClean="0">
                <a:solidFill>
                  <a:schemeClr val="tx1"/>
                </a:solidFill>
              </a:rPr>
              <a:t>: +1 770-657-9270</a:t>
            </a:r>
            <a:br>
              <a:rPr lang="fr-CA" sz="1200" dirty="0" smtClean="0">
                <a:solidFill>
                  <a:schemeClr val="tx1"/>
                </a:solidFill>
              </a:rPr>
            </a:br>
            <a:r>
              <a:rPr lang="fr-CA" sz="1200" dirty="0" smtClean="0">
                <a:solidFill>
                  <a:schemeClr val="tx1"/>
                </a:solidFill>
              </a:rPr>
              <a:t>Participant </a:t>
            </a:r>
            <a:r>
              <a:rPr lang="fr-CA" sz="1200" dirty="0" err="1" smtClean="0">
                <a:solidFill>
                  <a:schemeClr val="tx1"/>
                </a:solidFill>
              </a:rPr>
              <a:t>Passcode</a:t>
            </a:r>
            <a:r>
              <a:rPr lang="fr-CA" sz="1200" dirty="0" smtClean="0">
                <a:solidFill>
                  <a:schemeClr val="tx1"/>
                </a:solidFill>
              </a:rPr>
              <a:t>: 943377 </a:t>
            </a:r>
          </a:p>
          <a:p>
            <a:r>
              <a:rPr lang="fr-CA" sz="1200" dirty="0" err="1" smtClean="0">
                <a:solidFill>
                  <a:schemeClr val="tx1"/>
                </a:solidFill>
              </a:rPr>
              <a:t>WebEx</a:t>
            </a:r>
            <a:r>
              <a:rPr lang="fr-CA" sz="1200" dirty="0" smtClean="0">
                <a:solidFill>
                  <a:schemeClr val="tx1"/>
                </a:solidFill>
              </a:rPr>
              <a:t> </a:t>
            </a:r>
            <a:r>
              <a:rPr lang="fr-CA" sz="1200" dirty="0" err="1" smtClean="0">
                <a:solidFill>
                  <a:schemeClr val="tx1"/>
                </a:solidFill>
              </a:rPr>
              <a:t>link</a:t>
            </a:r>
            <a:r>
              <a:rPr lang="fr-CA" sz="1200" dirty="0" smtClean="0">
                <a:solidFill>
                  <a:schemeClr val="tx1"/>
                </a:solidFill>
              </a:rPr>
              <a:t> </a:t>
            </a:r>
            <a:r>
              <a:rPr lang="fr-CA" sz="1200" dirty="0" err="1" smtClean="0">
                <a:solidFill>
                  <a:schemeClr val="tx1"/>
                </a:solidFill>
              </a:rPr>
              <a:t>is</a:t>
            </a:r>
            <a:r>
              <a:rPr lang="fr-CA" sz="1200" dirty="0" smtClean="0">
                <a:solidFill>
                  <a:schemeClr val="tx1"/>
                </a:solidFill>
              </a:rPr>
              <a:t> on the wiki (</a:t>
            </a:r>
            <a:r>
              <a:rPr lang="fr-CA" sz="1200" dirty="0" err="1" smtClean="0">
                <a:solidFill>
                  <a:schemeClr val="tx1"/>
                </a:solidFill>
              </a:rPr>
              <a:t>link</a:t>
            </a:r>
            <a:r>
              <a:rPr lang="fr-CA" sz="1200" dirty="0" smtClean="0">
                <a:solidFill>
                  <a:schemeClr val="tx1"/>
                </a:solidFill>
              </a:rPr>
              <a:t> </a:t>
            </a:r>
            <a:r>
              <a:rPr lang="fr-CA" sz="1200" dirty="0" err="1" smtClean="0">
                <a:solidFill>
                  <a:schemeClr val="tx1"/>
                </a:solidFill>
              </a:rPr>
              <a:t>below</a:t>
            </a:r>
            <a:r>
              <a:rPr lang="fr-CA" sz="1200" dirty="0" smtClean="0">
                <a:solidFill>
                  <a:schemeClr val="tx1"/>
                </a:solidFill>
              </a:rPr>
              <a:t>)</a:t>
            </a:r>
          </a:p>
          <a:p>
            <a:endParaRPr lang="en-CA" sz="1200" b="0" i="1" u="sng" dirty="0" smtClean="0">
              <a:solidFill>
                <a:schemeClr val="tx1"/>
              </a:solidFill>
            </a:endParaRPr>
          </a:p>
        </p:txBody>
      </p:sp>
      <p:sp>
        <p:nvSpPr>
          <p:cNvPr id="9" name="ZoneTexte 8"/>
          <p:cNvSpPr txBox="1"/>
          <p:nvPr/>
        </p:nvSpPr>
        <p:spPr>
          <a:xfrm>
            <a:off x="3563860" y="260560"/>
            <a:ext cx="5219699" cy="830997"/>
          </a:xfrm>
          <a:prstGeom prst="rect">
            <a:avLst/>
          </a:prstGeom>
          <a:noFill/>
        </p:spPr>
        <p:txBody>
          <a:bodyPr wrap="none" rtlCol="0">
            <a:spAutoFit/>
          </a:bodyPr>
          <a:lstStyle/>
          <a:p>
            <a:r>
              <a:rPr lang="en-US" sz="1200" b="0" i="1" u="sng" dirty="0" smtClean="0">
                <a:solidFill>
                  <a:srgbClr val="FF0000"/>
                </a:solidFill>
              </a:rPr>
              <a:t>With meeting notes</a:t>
            </a:r>
          </a:p>
          <a:p>
            <a:endParaRPr lang="en-US" sz="1200" b="0" i="1" u="sng" dirty="0" smtClean="0">
              <a:solidFill>
                <a:srgbClr val="FF0000"/>
              </a:solidFill>
            </a:endParaRPr>
          </a:p>
          <a:p>
            <a:r>
              <a:rPr lang="en-US" sz="1200" i="1" u="sng" dirty="0" smtClean="0">
                <a:solidFill>
                  <a:srgbClr val="FF0000"/>
                </a:solidFill>
              </a:rPr>
              <a:t>NB: Comparison of BPMN and UML added in Appendix</a:t>
            </a:r>
          </a:p>
          <a:p>
            <a:r>
              <a:rPr lang="en-US" sz="1200" i="1" u="sng" dirty="0" smtClean="0">
                <a:solidFill>
                  <a:srgbClr val="FF0000"/>
                </a:solidFill>
              </a:rPr>
              <a:t>NB: definition of some HL7 terms (e.g. encounter) added in appendix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Modeling Storyboards</a:t>
            </a:r>
            <a:endParaRPr lang="en-CA" dirty="0"/>
          </a:p>
        </p:txBody>
      </p:sp>
      <p:sp>
        <p:nvSpPr>
          <p:cNvPr id="3" name="Espace réservé du contenu 2"/>
          <p:cNvSpPr>
            <a:spLocks noGrp="1"/>
          </p:cNvSpPr>
          <p:nvPr>
            <p:ph idx="1"/>
          </p:nvPr>
        </p:nvSpPr>
        <p:spPr/>
        <p:txBody>
          <a:bodyPr/>
          <a:lstStyle/>
          <a:p>
            <a:r>
              <a:rPr lang="en-US" sz="1600" dirty="0" smtClean="0"/>
              <a:t>After consultation of a few people, we are proposing that for each SB, Business Process Models (BPM) be drafted (using EA) instead of UML diagrams</a:t>
            </a:r>
          </a:p>
          <a:p>
            <a:pPr lvl="1"/>
            <a:r>
              <a:rPr lang="en-US" sz="1200" dirty="0" smtClean="0"/>
              <a:t>It is more expressive than the UML</a:t>
            </a:r>
          </a:p>
          <a:p>
            <a:pPr lvl="1"/>
            <a:r>
              <a:rPr lang="en-US" sz="1200" dirty="0" smtClean="0"/>
              <a:t>OMG has embraced BPMN. Major trend is toward BPMN</a:t>
            </a:r>
          </a:p>
          <a:p>
            <a:pPr lvl="1"/>
            <a:r>
              <a:rPr lang="en-US" sz="1200" dirty="0" smtClean="0"/>
              <a:t>Very user friendly</a:t>
            </a:r>
          </a:p>
          <a:p>
            <a:r>
              <a:rPr lang="en-US" sz="1600" dirty="0" smtClean="0"/>
              <a:t>The BPM will provide both activity and sequence information</a:t>
            </a:r>
          </a:p>
          <a:p>
            <a:r>
              <a:rPr lang="en-US" sz="1600" dirty="0" smtClean="0"/>
              <a:t>The BPM will also allow a minimum of documentation on the actions at the end of each information exchange</a:t>
            </a:r>
          </a:p>
          <a:p>
            <a:r>
              <a:rPr lang="en-US" sz="1600" u="sng" dirty="0" smtClean="0"/>
              <a:t>Modeling will be started once a SB has been validated and is considered stable and complete for our purpose</a:t>
            </a:r>
          </a:p>
          <a:p>
            <a:r>
              <a:rPr lang="en-CA" sz="1600" dirty="0" smtClean="0"/>
              <a:t>If needed, we can prepare UML diagrams.</a:t>
            </a:r>
          </a:p>
          <a:p>
            <a:endParaRPr lang="en-CA" sz="1600" dirty="0" smtClean="0"/>
          </a:p>
          <a:p>
            <a:r>
              <a:rPr lang="en-CA" sz="1600" dirty="0" smtClean="0">
                <a:solidFill>
                  <a:srgbClr val="FF0000"/>
                </a:solidFill>
              </a:rPr>
              <a:t>See Appendix for a comparison of BPMN with UML. </a:t>
            </a:r>
          </a:p>
          <a:p>
            <a:r>
              <a:rPr lang="en-CA" sz="1600" dirty="0" smtClean="0">
                <a:solidFill>
                  <a:srgbClr val="FF0000"/>
                </a:solidFill>
              </a:rPr>
              <a:t>NB: send brief explanation on notation with examples, incl. Ref and sources</a:t>
            </a:r>
          </a:p>
          <a:p>
            <a:r>
              <a:rPr lang="en-CA" sz="1600" dirty="0" smtClean="0">
                <a:solidFill>
                  <a:srgbClr val="FF0000"/>
                </a:solidFill>
              </a:rPr>
              <a:t>NB: provide links to free EA viewer on the wiki. Note: one can produce </a:t>
            </a:r>
            <a:r>
              <a:rPr lang="en-CA" sz="1600" dirty="0" err="1" smtClean="0">
                <a:solidFill>
                  <a:srgbClr val="FF0000"/>
                </a:solidFill>
              </a:rPr>
              <a:t>pdf</a:t>
            </a:r>
            <a:r>
              <a:rPr lang="en-CA" sz="1600" dirty="0" smtClean="0">
                <a:solidFill>
                  <a:srgbClr val="FF0000"/>
                </a:solidFill>
              </a:rPr>
              <a:t> files as a standard EA output</a:t>
            </a:r>
            <a:endParaRPr lang="en-CA" sz="16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Storyboards</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Proposal to Update Chronic Care Plan SB</a:t>
            </a:r>
            <a:endParaRPr lang="en-US" dirty="0"/>
          </a:p>
        </p:txBody>
      </p:sp>
      <p:sp>
        <p:nvSpPr>
          <p:cNvPr id="3" name="Espace réservé du contenu 2"/>
          <p:cNvSpPr>
            <a:spLocks noGrp="1"/>
          </p:cNvSpPr>
          <p:nvPr>
            <p:ph idx="1"/>
          </p:nvPr>
        </p:nvSpPr>
        <p:spPr/>
        <p:txBody>
          <a:bodyPr/>
          <a:lstStyle/>
          <a:p>
            <a:r>
              <a:rPr lang="en-US" dirty="0" smtClean="0"/>
              <a:t>Edits to chronic disease care plan made by Stephen</a:t>
            </a:r>
          </a:p>
          <a:p>
            <a:pPr lvl="1"/>
            <a:r>
              <a:rPr lang="en-US" dirty="0" smtClean="0"/>
              <a:t>Briefly reviewed at conference call</a:t>
            </a:r>
          </a:p>
          <a:p>
            <a:pPr lvl="1"/>
            <a:r>
              <a:rPr lang="en-US" dirty="0" smtClean="0"/>
              <a:t>Format:</a:t>
            </a:r>
          </a:p>
          <a:p>
            <a:pPr lvl="2"/>
            <a:r>
              <a:rPr lang="en-US" dirty="0" smtClean="0"/>
              <a:t>One single pre-condition (trigger)</a:t>
            </a:r>
          </a:p>
          <a:p>
            <a:pPr lvl="2"/>
            <a:r>
              <a:rPr lang="en-US" dirty="0" smtClean="0"/>
              <a:t>Multiple encounters represented as a chain of events: depicting the flow of information (including care plans) between Actors</a:t>
            </a:r>
          </a:p>
          <a:p>
            <a:pPr lvl="2"/>
            <a:r>
              <a:rPr lang="en-US" dirty="0" smtClean="0"/>
              <a:t>One single post-condition</a:t>
            </a:r>
          </a:p>
          <a:p>
            <a:pPr lvl="1"/>
            <a:r>
              <a:rPr lang="en-US" dirty="0" smtClean="0"/>
              <a:t>Advantage</a:t>
            </a:r>
          </a:p>
          <a:p>
            <a:pPr lvl="2"/>
            <a:r>
              <a:rPr lang="en-US" dirty="0" smtClean="0"/>
              <a:t>Remove “repetitiveness” feeling/appearance</a:t>
            </a:r>
          </a:p>
          <a:p>
            <a:endParaRPr lang="en-US" dirty="0" smtClean="0"/>
          </a:p>
          <a:p>
            <a:r>
              <a:rPr lang="en-US" dirty="0" smtClean="0">
                <a:solidFill>
                  <a:srgbClr val="FF0000"/>
                </a:solidFill>
              </a:rPr>
              <a:t>Decision</a:t>
            </a:r>
            <a:r>
              <a:rPr lang="en-US" dirty="0" smtClean="0"/>
              <a:t>: </a:t>
            </a:r>
          </a:p>
          <a:p>
            <a:pPr lvl="1"/>
            <a:r>
              <a:rPr lang="en-US" dirty="0" smtClean="0"/>
              <a:t>Stephen to refine SB to more clearly identify inter-related episodes and transitions between episodes</a:t>
            </a:r>
          </a:p>
          <a:p>
            <a:pPr lvl="1"/>
            <a:r>
              <a:rPr lang="en-US" dirty="0" smtClean="0"/>
              <a:t>Danny to work on UML use case modeling on revised SB</a:t>
            </a:r>
          </a:p>
          <a:p>
            <a:endParaRPr lang="en-US" dirty="0"/>
          </a:p>
        </p:txBody>
      </p:sp>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Storyboards Review</a:t>
            </a:r>
            <a:endParaRPr lang="en-CA" dirty="0"/>
          </a:p>
        </p:txBody>
      </p:sp>
      <p:sp>
        <p:nvSpPr>
          <p:cNvPr id="3" name="Espace réservé du contenu 2"/>
          <p:cNvSpPr>
            <a:spLocks noGrp="1"/>
          </p:cNvSpPr>
          <p:nvPr>
            <p:ph idx="1"/>
          </p:nvPr>
        </p:nvSpPr>
        <p:spPr/>
        <p:txBody>
          <a:bodyPr/>
          <a:lstStyle/>
          <a:p>
            <a:r>
              <a:rPr lang="en-CA" sz="2000" dirty="0" smtClean="0"/>
              <a:t>Perinatology: Laura</a:t>
            </a:r>
          </a:p>
          <a:p>
            <a:pPr lvl="1"/>
            <a:r>
              <a:rPr lang="en-CA" sz="1800" dirty="0" smtClean="0"/>
              <a:t>Quick walkthrough</a:t>
            </a:r>
          </a:p>
          <a:p>
            <a:pPr lvl="1"/>
            <a:r>
              <a:rPr lang="en-CA" sz="1800" dirty="0" smtClean="0"/>
              <a:t>Contents – pretty much done</a:t>
            </a:r>
          </a:p>
          <a:p>
            <a:pPr lvl="1"/>
            <a:r>
              <a:rPr lang="en-CA" sz="1800" dirty="0" smtClean="0"/>
              <a:t>Issue of “repetitiveness” discussed</a:t>
            </a:r>
          </a:p>
          <a:p>
            <a:pPr lvl="1"/>
            <a:r>
              <a:rPr lang="en-CA" sz="1800" dirty="0" smtClean="0"/>
              <a:t>Concerns of loss of important details if simplified to single pre-condition, chain of event/episode description, post-condition format</a:t>
            </a:r>
          </a:p>
          <a:p>
            <a:pPr lvl="1"/>
            <a:endParaRPr lang="en-CA" sz="1800" dirty="0"/>
          </a:p>
          <a:p>
            <a:pPr lvl="1"/>
            <a:r>
              <a:rPr lang="en-US" sz="1800" dirty="0">
                <a:solidFill>
                  <a:srgbClr val="FF0000"/>
                </a:solidFill>
              </a:rPr>
              <a:t>Decision</a:t>
            </a:r>
            <a:r>
              <a:rPr lang="en-US" sz="1800" dirty="0" smtClean="0"/>
              <a:t>:</a:t>
            </a:r>
          </a:p>
          <a:p>
            <a:pPr lvl="1"/>
            <a:r>
              <a:rPr lang="en-CA" sz="1800" dirty="0" smtClean="0"/>
              <a:t>Keep format but do some tidy up</a:t>
            </a:r>
          </a:p>
          <a:p>
            <a:pPr lvl="1"/>
            <a:r>
              <a:rPr lang="en-CA" sz="1800" dirty="0" smtClean="0"/>
              <a:t>Laura and Danny to work on modeling use case diagram based on the extended SB</a:t>
            </a:r>
          </a:p>
          <a:p>
            <a:pPr lvl="1"/>
            <a:r>
              <a:rPr lang="en-CA" sz="1800" dirty="0" smtClean="0"/>
              <a:t>Compare the use case modeling experiences from two different SB formats</a:t>
            </a:r>
          </a:p>
          <a:p>
            <a:pPr lvl="1"/>
            <a:r>
              <a:rPr lang="en-CA" sz="1800" dirty="0" smtClean="0"/>
              <a:t>SB formats and modeling experiences/outcomes to be discussed at next conference call (17 August)</a:t>
            </a:r>
          </a:p>
        </p:txBody>
      </p:sp>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Storyboards Review</a:t>
            </a:r>
            <a:endParaRPr lang="en-CA" dirty="0"/>
          </a:p>
        </p:txBody>
      </p:sp>
      <p:sp>
        <p:nvSpPr>
          <p:cNvPr id="3" name="Espace réservé du contenu 2"/>
          <p:cNvSpPr>
            <a:spLocks noGrp="1"/>
          </p:cNvSpPr>
          <p:nvPr>
            <p:ph idx="1"/>
          </p:nvPr>
        </p:nvSpPr>
        <p:spPr/>
        <p:txBody>
          <a:bodyPr/>
          <a:lstStyle/>
          <a:p>
            <a:r>
              <a:rPr lang="en-CA" sz="2000" dirty="0" smtClean="0"/>
              <a:t>Pending Actions:</a:t>
            </a:r>
          </a:p>
          <a:p>
            <a:endParaRPr lang="en-US" sz="2000" dirty="0" smtClean="0"/>
          </a:p>
          <a:p>
            <a:r>
              <a:rPr lang="en-US" sz="2000" dirty="0" smtClean="0"/>
              <a:t>Pediatric and Allergy/Intolerance: second draft</a:t>
            </a:r>
          </a:p>
          <a:p>
            <a:pPr lvl="1"/>
            <a:r>
              <a:rPr lang="en-CA" sz="1800" dirty="0" smtClean="0"/>
              <a:t>See updated Storyboard document</a:t>
            </a:r>
          </a:p>
          <a:p>
            <a:r>
              <a:rPr lang="en-US" sz="2000" dirty="0" smtClean="0"/>
              <a:t>Acute Care Plan Storyboard: Kevin / </a:t>
            </a:r>
            <a:r>
              <a:rPr lang="en-CA" sz="2000" dirty="0" smtClean="0"/>
              <a:t>Danny</a:t>
            </a:r>
          </a:p>
          <a:p>
            <a:endParaRPr lang="en-CA" sz="2000" dirty="0" smtClean="0"/>
          </a:p>
          <a:p>
            <a:r>
              <a:rPr lang="en-CA" sz="2000" dirty="0" smtClean="0"/>
              <a:t>Deferred to upcoming meetings</a:t>
            </a:r>
          </a:p>
          <a:p>
            <a:pPr lvl="1"/>
            <a:r>
              <a:rPr lang="en-CA" sz="1800" dirty="0" smtClean="0"/>
              <a:t>Stay healthy: Laura</a:t>
            </a:r>
          </a:p>
          <a:p>
            <a:pPr lvl="1"/>
            <a:r>
              <a:rPr lang="en-CA" sz="1800" dirty="0" smtClean="0"/>
              <a:t>Home Care:</a:t>
            </a:r>
          </a:p>
          <a:p>
            <a:pPr lvl="2"/>
            <a:r>
              <a:rPr lang="en-CA" sz="1600" dirty="0" smtClean="0"/>
              <a:t>Resolve /reconcile 2 versions</a:t>
            </a:r>
          </a:p>
          <a:p>
            <a:pPr lvl="1"/>
            <a:r>
              <a:rPr lang="en-CA" sz="1800" dirty="0" smtClean="0"/>
              <a:t>Expanded Chronic care</a:t>
            </a:r>
          </a:p>
        </p:txBody>
      </p:sp>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extLst>
      <p:ext uri="{BB962C8B-B14F-4D97-AF65-F5344CB8AC3E}">
        <p14:creationId xmlns:p14="http://schemas.microsoft.com/office/powerpoint/2010/main" val="3276716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Validation plan</a:t>
            </a:r>
            <a:endParaRPr lang="en-US" dirty="0"/>
          </a:p>
        </p:txBody>
      </p:sp>
      <p:sp>
        <p:nvSpPr>
          <p:cNvPr id="3" name="Espace réservé du contenu 2"/>
          <p:cNvSpPr>
            <a:spLocks noGrp="1"/>
          </p:cNvSpPr>
          <p:nvPr>
            <p:ph idx="1"/>
          </p:nvPr>
        </p:nvSpPr>
        <p:spPr/>
        <p:txBody>
          <a:bodyPr/>
          <a:lstStyle/>
          <a:p>
            <a:r>
              <a:rPr lang="en-US" dirty="0" smtClean="0"/>
              <a:t>Pending actions:</a:t>
            </a:r>
          </a:p>
          <a:p>
            <a:endParaRPr lang="en-US" dirty="0" smtClean="0"/>
          </a:p>
          <a:p>
            <a:r>
              <a:rPr lang="en-US" dirty="0" smtClean="0"/>
              <a:t>Have document updated with quality criteria (André)</a:t>
            </a:r>
          </a:p>
          <a:p>
            <a:r>
              <a:rPr lang="en-US" dirty="0" smtClean="0"/>
              <a:t>Clean the document / simplify (André)</a:t>
            </a:r>
          </a:p>
          <a:p>
            <a:r>
              <a:rPr lang="en-US" dirty="0" smtClean="0"/>
              <a:t>We need to have the internal review of the SB before going out</a:t>
            </a:r>
          </a:p>
          <a:p>
            <a:r>
              <a:rPr lang="en-US" dirty="0" smtClean="0"/>
              <a:t>We nee to agree on the minimal validation team</a:t>
            </a:r>
          </a:p>
          <a:p>
            <a:r>
              <a:rPr lang="en-US" dirty="0" smtClean="0"/>
              <a:t>Timing</a:t>
            </a:r>
          </a:p>
          <a:p>
            <a:pPr lvl="1"/>
            <a:r>
              <a:rPr lang="en-US" dirty="0" smtClean="0"/>
              <a:t>Use </a:t>
            </a:r>
            <a:r>
              <a:rPr lang="en-US" dirty="0" err="1" smtClean="0"/>
              <a:t>perinatology</a:t>
            </a:r>
            <a:r>
              <a:rPr lang="en-US" dirty="0" smtClean="0"/>
              <a:t> SB</a:t>
            </a:r>
          </a:p>
          <a:p>
            <a:pPr lvl="1"/>
            <a:r>
              <a:rPr lang="en-US" dirty="0" smtClean="0"/>
              <a:t>Complete a draft of one SB and intro to SB document (with criteria) reviews by the CPWT: August 17.</a:t>
            </a:r>
          </a:p>
          <a:p>
            <a:pPr lvl="1"/>
            <a:r>
              <a:rPr lang="en-US" dirty="0" smtClean="0"/>
              <a:t>Package ready for review at San Diego WGM: Sept 7</a:t>
            </a:r>
            <a:r>
              <a:rPr lang="en-US" baseline="30000" dirty="0" smtClean="0"/>
              <a:t>th</a:t>
            </a:r>
            <a:endParaRPr lang="en-US" dirty="0" smtClean="0"/>
          </a:p>
          <a:p>
            <a:pPr lvl="1"/>
            <a:endParaRPr lang="en-US" dirty="0"/>
          </a:p>
        </p:txBody>
      </p:sp>
      <p:sp>
        <p:nvSpPr>
          <p:cNvPr id="5"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dirty="0" smtClean="0"/>
              <a:t>Conclusion</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re 3"/>
          <p:cNvSpPr>
            <a:spLocks noGrp="1"/>
          </p:cNvSpPr>
          <p:nvPr>
            <p:ph type="title"/>
          </p:nvPr>
        </p:nvSpPr>
        <p:spPr>
          <a:xfrm>
            <a:off x="446088" y="115888"/>
            <a:ext cx="7769225" cy="746125"/>
          </a:xfrm>
        </p:spPr>
        <p:txBody>
          <a:bodyPr/>
          <a:lstStyle/>
          <a:p>
            <a:r>
              <a:rPr lang="en-CA" dirty="0" smtClean="0"/>
              <a:t>Action Items as of 2011-08-03</a:t>
            </a:r>
          </a:p>
        </p:txBody>
      </p:sp>
      <p:graphicFrame>
        <p:nvGraphicFramePr>
          <p:cNvPr id="5" name="Group 71"/>
          <p:cNvGraphicFramePr>
            <a:graphicFrameLocks/>
          </p:cNvGraphicFramePr>
          <p:nvPr>
            <p:extLst>
              <p:ext uri="{D42A27DB-BD31-4B8C-83A1-F6EECF244321}">
                <p14:modId xmlns:p14="http://schemas.microsoft.com/office/powerpoint/2010/main" val="2492284657"/>
              </p:ext>
            </p:extLst>
          </p:nvPr>
        </p:nvGraphicFramePr>
        <p:xfrm>
          <a:off x="252413" y="1190625"/>
          <a:ext cx="8686801" cy="4724944"/>
        </p:xfrm>
        <a:graphic>
          <a:graphicData uri="http://schemas.openxmlformats.org/drawingml/2006/table">
            <a:tbl>
              <a:tblPr/>
              <a:tblGrid>
                <a:gridCol w="719087"/>
                <a:gridCol w="4824670"/>
                <a:gridCol w="792110"/>
                <a:gridCol w="648090"/>
                <a:gridCol w="1702844"/>
              </a:tblGrid>
              <a:tr h="466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Action Items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By Whom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For When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noProof="0" dirty="0" smtClean="0">
                          <a:ln>
                            <a:noFill/>
                          </a:ln>
                          <a:solidFill>
                            <a:schemeClr val="accent4">
                              <a:lumMod val="50000"/>
                            </a:schemeClr>
                          </a:solidFill>
                          <a:effectLst/>
                          <a:latin typeface="Arial Narrow" pitchFamily="34" charset="0"/>
                        </a:rPr>
                        <a:t>Status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Revise chronic disease SB to clearly identify related episodes and episode flow/transitions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Stephen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ASAP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Tidy up perinatology SB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Laura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ASAP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UML model of use cases: chronic disease and perinatology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Danny / Laura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Before 17 Aug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Draft a new PSS and review with project group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Deferred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Complete a first draft of requirements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Started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12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chemeClr val="tx1"/>
                          </a:solidFill>
                          <a:effectLst/>
                          <a:latin typeface="Arial Narrow" pitchFamily="34" charset="0"/>
                        </a:rPr>
                        <a:t>Complete storyboards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chemeClr val="tx1"/>
                          </a:solidFill>
                          <a:effectLst/>
                          <a:latin typeface="Arial Narrow" pitchFamily="34" charset="0"/>
                        </a:rPr>
                        <a:t>Multi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Started</a:t>
                      </a: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rgbClr val="FF0000"/>
                          </a:solidFill>
                          <a:effectLst/>
                          <a:latin typeface="Arial Narrow" pitchFamily="34" charset="0"/>
                        </a:rPr>
                        <a:t>15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rgbClr val="FF0000"/>
                          </a:solidFill>
                          <a:effectLst/>
                          <a:latin typeface="Arial Narrow" pitchFamily="34" charset="0"/>
                        </a:rPr>
                        <a:t>Organise and schedule a review of the Care Plan components of the EHR-S FM R2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FF0000"/>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In process. EHR WG agreement received.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rgbClr val="FF0000"/>
                          </a:solidFill>
                          <a:effectLst/>
                          <a:latin typeface="Arial Narrow" pitchFamily="34" charset="0"/>
                        </a:rPr>
                        <a:t>16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r>
                        <a:rPr kumimoji="0" lang="en-CA" sz="1200" b="0" i="0" u="none" strike="noStrike" cap="none" normalizeH="0" baseline="0" noProof="0" dirty="0" smtClean="0">
                          <a:ln>
                            <a:noFill/>
                          </a:ln>
                          <a:solidFill>
                            <a:srgbClr val="FF0000"/>
                          </a:solidFill>
                          <a:effectLst/>
                          <a:latin typeface="Arial Narrow" pitchFamily="34" charset="0"/>
                        </a:rPr>
                        <a:t>Organise and schedule a review of the Care Plan components of ISO </a:t>
                      </a:r>
                      <a:r>
                        <a:rPr kumimoji="0" lang="en-CA" sz="1200" b="0" i="0" u="none" strike="noStrike" cap="none" normalizeH="0" baseline="0" noProof="0" dirty="0" err="1" smtClean="0">
                          <a:ln>
                            <a:noFill/>
                          </a:ln>
                          <a:solidFill>
                            <a:srgbClr val="FF0000"/>
                          </a:solidFill>
                          <a:effectLst/>
                          <a:latin typeface="Arial Narrow" pitchFamily="34" charset="0"/>
                        </a:rPr>
                        <a:t>ContSys</a:t>
                      </a:r>
                      <a:endParaRPr kumimoji="0" lang="en-CA" sz="1200" b="0" i="0" u="none" strike="noStrike" cap="none" normalizeH="0" baseline="0" noProof="0" dirty="0" smtClean="0">
                        <a:ln>
                          <a:noFill/>
                        </a:ln>
                        <a:solidFill>
                          <a:srgbClr val="FF0000"/>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noProof="0" dirty="0" smtClean="0">
                          <a:ln>
                            <a:noFill/>
                          </a:ln>
                          <a:solidFill>
                            <a:srgbClr val="FF0000"/>
                          </a:solidFill>
                          <a:effectLst/>
                          <a:latin typeface="Arial Narrow" pitchFamily="34" charset="0"/>
                        </a:rPr>
                        <a:t>André</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FF0000"/>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rgbClr val="FF0000"/>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398">
                <a:tc>
                  <a:txBody>
                    <a:bodyPr/>
                    <a:lstStyle/>
                    <a:p>
                      <a:pPr marL="228600" marR="0" lvl="0" indent="-228600" algn="ctr"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CA" sz="1200" b="0" i="0" u="none" strike="noStrike" cap="none" normalizeH="0" baseline="0" noProof="0" dirty="0" smtClean="0">
                        <a:ln>
                          <a:noFill/>
                        </a:ln>
                        <a:solidFill>
                          <a:schemeClr val="tx1"/>
                        </a:solidFill>
                        <a:effectLst/>
                        <a:latin typeface="Arial Narrow"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ZoneTexte 3"/>
          <p:cNvSpPr txBox="1"/>
          <p:nvPr/>
        </p:nvSpPr>
        <p:spPr>
          <a:xfrm>
            <a:off x="395420" y="6381410"/>
            <a:ext cx="3528530" cy="276999"/>
          </a:xfrm>
          <a:prstGeom prst="rect">
            <a:avLst/>
          </a:prstGeom>
          <a:noFill/>
        </p:spPr>
        <p:txBody>
          <a:bodyPr wrap="none" rtlCol="0">
            <a:spAutoFit/>
          </a:bodyPr>
          <a:lstStyle/>
          <a:p>
            <a:r>
              <a:rPr lang="en-CA" sz="1200" b="0" dirty="0" smtClean="0">
                <a:solidFill>
                  <a:schemeClr val="tx1"/>
                </a:solidFill>
              </a:rPr>
              <a:t>NB: Completed action items have been removed.</a:t>
            </a:r>
          </a:p>
        </p:txBody>
      </p:sp>
      <p:sp>
        <p:nvSpPr>
          <p:cNvPr id="6"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088" y="3506788"/>
            <a:ext cx="7772400" cy="1146175"/>
          </a:xfrm>
        </p:spPr>
        <p:txBody>
          <a:bodyPr/>
          <a:lstStyle/>
          <a:p>
            <a:pPr>
              <a:defRPr/>
            </a:pPr>
            <a:r>
              <a:rPr lang="en-CA" dirty="0" smtClean="0"/>
              <a:t>Appendix</a:t>
            </a:r>
            <a:endParaRPr lang="en-CA" dirty="0"/>
          </a:p>
        </p:txBody>
      </p:sp>
      <p:sp>
        <p:nvSpPr>
          <p:cNvPr id="35842" name="Espace réservé du texte 7"/>
          <p:cNvSpPr>
            <a:spLocks noGrp="1"/>
          </p:cNvSpPr>
          <p:nvPr>
            <p:ph type="body" idx="1"/>
          </p:nvPr>
        </p:nvSpPr>
        <p:spPr>
          <a:xfrm>
            <a:off x="827088" y="4724400"/>
            <a:ext cx="7772400" cy="1500188"/>
          </a:xfrm>
        </p:spPr>
        <p:txBody>
          <a:bodyPr/>
          <a:lstStyle/>
          <a:p>
            <a:pPr>
              <a:buFontTx/>
              <a:buChar char="•"/>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Storyboard Vetting Process</a:t>
            </a:r>
            <a:endParaRPr lang="en-CA" dirty="0"/>
          </a:p>
        </p:txBody>
      </p:sp>
      <p:sp>
        <p:nvSpPr>
          <p:cNvPr id="5" name="Espace réservé du texte 4"/>
          <p:cNvSpPr>
            <a:spLocks noGrp="1"/>
          </p:cNvSpPr>
          <p:nvPr>
            <p:ph type="body" idx="1"/>
          </p:nvPr>
        </p:nvSpPr>
        <p:spPr/>
        <p:txBody>
          <a:bodyPr/>
          <a:lstStyle/>
          <a:p>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August 3rd</a:t>
            </a:r>
            <a:endParaRPr lang="en-CA" dirty="0"/>
          </a:p>
        </p:txBody>
      </p:sp>
      <p:sp>
        <p:nvSpPr>
          <p:cNvPr id="3" name="Espace réservé du contenu 2"/>
          <p:cNvSpPr>
            <a:spLocks noGrp="1"/>
          </p:cNvSpPr>
          <p:nvPr>
            <p:ph idx="1"/>
          </p:nvPr>
        </p:nvSpPr>
        <p:spPr/>
        <p:txBody>
          <a:bodyPr/>
          <a:lstStyle/>
          <a:p>
            <a:r>
              <a:rPr lang="en-CA" sz="1600" i="1" dirty="0" smtClean="0"/>
              <a:t>NOTE: Our focus up to WGM (week of Sept. 12</a:t>
            </a:r>
            <a:r>
              <a:rPr lang="en-CA" sz="1600" i="1" baseline="30000" dirty="0" smtClean="0"/>
              <a:t>th</a:t>
            </a:r>
            <a:r>
              <a:rPr lang="en-CA" sz="1600" i="1" dirty="0" smtClean="0"/>
              <a:t>) will be on sharpening our definition of what our storyboards should be like, and on preparing one solid SB (perinatology) ready for review by clinical SMEs (not in the CS team). This material will be reviewed during the WGM before starting the validation process.</a:t>
            </a:r>
          </a:p>
          <a:p>
            <a:endParaRPr lang="en-CA" sz="1800" dirty="0" smtClean="0"/>
          </a:p>
          <a:p>
            <a:r>
              <a:rPr lang="en-CA" sz="1800" dirty="0" smtClean="0"/>
              <a:t>Minutes of July 20th </a:t>
            </a:r>
          </a:p>
          <a:p>
            <a:r>
              <a:rPr lang="en-CA" sz="1800" dirty="0" smtClean="0"/>
              <a:t>Storyboard document introduction</a:t>
            </a:r>
          </a:p>
          <a:p>
            <a:pPr lvl="1"/>
            <a:r>
              <a:rPr lang="en-CA" sz="1400" dirty="0" smtClean="0"/>
              <a:t>Purpose, scope, guidelines, structure, quality criteria</a:t>
            </a:r>
          </a:p>
          <a:p>
            <a:r>
              <a:rPr lang="en-CA" sz="1800" dirty="0" smtClean="0"/>
              <a:t>Perinatology SB (Laura)</a:t>
            </a:r>
          </a:p>
          <a:p>
            <a:pPr lvl="1"/>
            <a:r>
              <a:rPr lang="en-CA" sz="1400" dirty="0" smtClean="0"/>
              <a:t>New version with multiple events</a:t>
            </a:r>
          </a:p>
          <a:p>
            <a:r>
              <a:rPr lang="en-US" sz="1800" dirty="0" smtClean="0"/>
              <a:t>Next meeting agenda</a:t>
            </a:r>
          </a:p>
          <a:p>
            <a:endParaRPr lang="en-US" sz="1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smtClean="0"/>
              <a:t>Storyboard (SB) Validation &amp; Approval</a:t>
            </a:r>
            <a:endParaRPr lang="en-US" dirty="0"/>
          </a:p>
        </p:txBody>
      </p:sp>
      <p:sp>
        <p:nvSpPr>
          <p:cNvPr id="5" name="Espace réservé du contenu 4"/>
          <p:cNvSpPr>
            <a:spLocks noGrp="1"/>
          </p:cNvSpPr>
          <p:nvPr>
            <p:ph idx="1"/>
          </p:nvPr>
        </p:nvSpPr>
        <p:spPr/>
        <p:txBody>
          <a:bodyPr/>
          <a:lstStyle/>
          <a:p>
            <a:r>
              <a:rPr lang="en-US" sz="1800" dirty="0" smtClean="0"/>
              <a:t>Clarify the guidelines and quality criteria for the Care Plan Storyboard (Care Plan Work Team CPWT)</a:t>
            </a:r>
          </a:p>
          <a:p>
            <a:r>
              <a:rPr lang="en-US" sz="1800" dirty="0" smtClean="0"/>
              <a:t>Assign a PCWT ‘owner’ for each SB (CPWT)</a:t>
            </a:r>
          </a:p>
          <a:p>
            <a:r>
              <a:rPr lang="en-US" sz="1800" dirty="0" smtClean="0"/>
              <a:t>For each SB, identify a validation group (3 to 5) of SMEs that include (CPWT)</a:t>
            </a:r>
          </a:p>
          <a:p>
            <a:pPr lvl="1"/>
            <a:r>
              <a:rPr lang="en-US" sz="1600" dirty="0" smtClean="0"/>
              <a:t>At least one physician, one nurse, and one other type of clinician that is described in the SB</a:t>
            </a:r>
          </a:p>
          <a:p>
            <a:pPr lvl="1"/>
            <a:r>
              <a:rPr lang="en-US" sz="1600" dirty="0" smtClean="0"/>
              <a:t>Representation from at least 2 countries </a:t>
            </a:r>
          </a:p>
          <a:p>
            <a:pPr lvl="1"/>
            <a:r>
              <a:rPr lang="en-US" sz="1600" dirty="0" smtClean="0">
                <a:solidFill>
                  <a:srgbClr val="FF0000"/>
                </a:solidFill>
              </a:rPr>
              <a:t>Where possible and relevant, include a care coordinator/manager</a:t>
            </a:r>
          </a:p>
          <a:p>
            <a:r>
              <a:rPr lang="en-US" sz="1800" dirty="0" smtClean="0"/>
              <a:t>Obtain agreement to participate from SMEs (SB Owner)</a:t>
            </a:r>
          </a:p>
          <a:p>
            <a:r>
              <a:rPr lang="en-US" sz="1800" dirty="0" smtClean="0"/>
              <a:t>Communicate the criteria and the specific SB to the appropriate group of SMEs (SB Owner)</a:t>
            </a:r>
          </a:p>
          <a:p>
            <a:r>
              <a:rPr lang="en-US" sz="1800" dirty="0" smtClean="0"/>
              <a:t>Obtain individual feedback from the SMEs (SB Owner)</a:t>
            </a:r>
          </a:p>
          <a:p>
            <a:r>
              <a:rPr lang="en-US" sz="1800" dirty="0" smtClean="0"/>
              <a:t>Consolidate feedback and update the SB (SB Owner)</a:t>
            </a:r>
          </a:p>
          <a:p>
            <a:r>
              <a:rPr lang="en-US" sz="1800" dirty="0" smtClean="0"/>
              <a:t>Review the updated SB with the SMEs and the CPWT at a regular meeting (CPWT)</a:t>
            </a:r>
          </a:p>
          <a:p>
            <a:r>
              <a:rPr lang="en-US" sz="1800" dirty="0" smtClean="0"/>
              <a:t>Finalize the SB (SB Owner)</a:t>
            </a: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dirty="0" smtClean="0"/>
              <a:t>Care Plan Storyboard Guidelines and Quality Criteria</a:t>
            </a:r>
            <a:endParaRPr lang="en-US" sz="2400" dirty="0"/>
          </a:p>
        </p:txBody>
      </p:sp>
      <p:sp>
        <p:nvSpPr>
          <p:cNvPr id="3" name="Espace réservé du contenu 2"/>
          <p:cNvSpPr>
            <a:spLocks noGrp="1"/>
          </p:cNvSpPr>
          <p:nvPr>
            <p:ph idx="1"/>
          </p:nvPr>
        </p:nvSpPr>
        <p:spPr/>
        <p:txBody>
          <a:bodyPr/>
          <a:lstStyle/>
          <a:p>
            <a:r>
              <a:rPr lang="en-US" sz="2000" dirty="0" smtClean="0"/>
              <a:t>Focused on one typical story, not on exceptions</a:t>
            </a:r>
          </a:p>
          <a:p>
            <a:r>
              <a:rPr lang="en-US" sz="2000" dirty="0" smtClean="0"/>
              <a:t>Focused on the exchange of information about care plan</a:t>
            </a:r>
          </a:p>
          <a:p>
            <a:r>
              <a:rPr lang="en-US" sz="2000" dirty="0" smtClean="0"/>
              <a:t>Identifies what should be a best practice in the exchange of clinical information</a:t>
            </a:r>
          </a:p>
          <a:p>
            <a:r>
              <a:rPr lang="en-US" sz="2000" dirty="0" smtClean="0"/>
              <a:t>Is at the conceptual level, Is architecture, implementation and platform </a:t>
            </a:r>
            <a:r>
              <a:rPr lang="en-US" sz="2000" u="sng" dirty="0" smtClean="0"/>
              <a:t>independent</a:t>
            </a:r>
          </a:p>
          <a:p>
            <a:r>
              <a:rPr lang="en-US" sz="2000" dirty="0" smtClean="0"/>
              <a:t>Is written in common clinical term, not in technical or IT terms</a:t>
            </a:r>
          </a:p>
          <a:p>
            <a:endParaRPr lang="en-US" sz="2000" dirty="0" smtClean="0"/>
          </a:p>
          <a:p>
            <a:r>
              <a:rPr lang="en-US" sz="2000" dirty="0" smtClean="0">
                <a:solidFill>
                  <a:srgbClr val="FF0000"/>
                </a:solidFill>
              </a:rPr>
              <a:t>Notes:</a:t>
            </a:r>
          </a:p>
          <a:p>
            <a:pPr lvl="1"/>
            <a:r>
              <a:rPr lang="en-US" sz="1600" dirty="0" smtClean="0">
                <a:solidFill>
                  <a:srgbClr val="FF0000"/>
                </a:solidFill>
              </a:rPr>
              <a:t>Make explicit the state transitions?</a:t>
            </a:r>
          </a:p>
          <a:p>
            <a:pPr lvl="1"/>
            <a:r>
              <a:rPr lang="en-US" sz="1600" dirty="0" smtClean="0">
                <a:solidFill>
                  <a:srgbClr val="FF0000"/>
                </a:solidFill>
              </a:rPr>
              <a:t>We will need to clarify the criteria for what is being sent in the information exchange, especially for patients with a long history</a:t>
            </a:r>
          </a:p>
          <a:p>
            <a:pPr lvl="1"/>
            <a:r>
              <a:rPr lang="en-US" sz="1600" dirty="0" smtClean="0">
                <a:solidFill>
                  <a:srgbClr val="FF0000"/>
                </a:solidFill>
              </a:rPr>
              <a:t>Exclude patient profile, referral request</a:t>
            </a:r>
          </a:p>
          <a:p>
            <a:pPr lvl="1"/>
            <a:r>
              <a:rPr lang="en-US" sz="1600" dirty="0" smtClean="0">
                <a:solidFill>
                  <a:srgbClr val="FF0000"/>
                </a:solidFill>
              </a:rPr>
              <a:t>Do not exclude application services related to care plan information exchange</a:t>
            </a:r>
          </a:p>
          <a:p>
            <a:r>
              <a:rPr lang="en-US" sz="2000" dirty="0" smtClean="0">
                <a:solidFill>
                  <a:srgbClr val="FF0000"/>
                </a:solidFill>
              </a:rPr>
              <a:t>SB SME? </a:t>
            </a:r>
            <a:r>
              <a:rPr lang="en-US" sz="2000" dirty="0" err="1" smtClean="0">
                <a:solidFill>
                  <a:srgbClr val="FF0000"/>
                </a:solidFill>
              </a:rPr>
              <a:t>MnM</a:t>
            </a:r>
            <a:r>
              <a:rPr lang="en-US" sz="2000" dirty="0" smtClean="0">
                <a:solidFill>
                  <a:srgbClr val="FF0000"/>
                </a:solidFill>
              </a:rPr>
              <a:t>, Lloyd, Graham</a:t>
            </a:r>
            <a:endParaRPr lang="en-US" sz="20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Storyboard Owners</a:t>
            </a:r>
            <a:endParaRPr lang="en-US" dirty="0"/>
          </a:p>
        </p:txBody>
      </p:sp>
      <p:sp>
        <p:nvSpPr>
          <p:cNvPr id="3" name="Espace réservé du contenu 2"/>
          <p:cNvSpPr>
            <a:spLocks noGrp="1"/>
          </p:cNvSpPr>
          <p:nvPr>
            <p:ph idx="1"/>
          </p:nvPr>
        </p:nvSpPr>
        <p:spPr/>
        <p:txBody>
          <a:bodyPr/>
          <a:lstStyle/>
          <a:p>
            <a:r>
              <a:rPr lang="en-US" sz="2000" dirty="0" smtClean="0"/>
              <a:t>Owners are </a:t>
            </a:r>
            <a:r>
              <a:rPr lang="en-US" sz="2000" u="sng" dirty="0" smtClean="0"/>
              <a:t>coordinators</a:t>
            </a:r>
            <a:r>
              <a:rPr lang="en-US" sz="2000" dirty="0" smtClean="0"/>
              <a:t> for the preparation, review and approval of SB, not experts in the domain</a:t>
            </a:r>
          </a:p>
          <a:p>
            <a:r>
              <a:rPr lang="en-CA" sz="2000" dirty="0" smtClean="0"/>
              <a:t>Home Care: André</a:t>
            </a:r>
          </a:p>
          <a:p>
            <a:pPr lvl="1"/>
            <a:r>
              <a:rPr lang="en-CA" sz="1800" dirty="0" smtClean="0"/>
              <a:t>SMEs: </a:t>
            </a:r>
          </a:p>
          <a:p>
            <a:r>
              <a:rPr lang="en-US" sz="2000" dirty="0" smtClean="0"/>
              <a:t>Acute Care Plan Storyboard: </a:t>
            </a:r>
            <a:r>
              <a:rPr lang="en-CA" sz="2000" dirty="0" smtClean="0"/>
              <a:t>Danny/</a:t>
            </a:r>
            <a:r>
              <a:rPr lang="en-CA" sz="2000" dirty="0" smtClean="0">
                <a:solidFill>
                  <a:srgbClr val="FF0000"/>
                </a:solidFill>
              </a:rPr>
              <a:t>Kevin</a:t>
            </a:r>
          </a:p>
          <a:p>
            <a:pPr lvl="1"/>
            <a:r>
              <a:rPr lang="en-CA" sz="1800" dirty="0" smtClean="0"/>
              <a:t>SMEs: </a:t>
            </a:r>
          </a:p>
          <a:p>
            <a:r>
              <a:rPr lang="en-CA" sz="2000" dirty="0" smtClean="0"/>
              <a:t>Perinatology: Laura</a:t>
            </a:r>
          </a:p>
          <a:p>
            <a:pPr lvl="1"/>
            <a:r>
              <a:rPr lang="en-CA" sz="1800" dirty="0" smtClean="0"/>
              <a:t>SMEs: </a:t>
            </a:r>
          </a:p>
          <a:p>
            <a:r>
              <a:rPr lang="en-US" sz="2000" dirty="0" smtClean="0"/>
              <a:t>Pediatric and Allergy/Intolerance: Susan</a:t>
            </a:r>
          </a:p>
          <a:p>
            <a:pPr lvl="1"/>
            <a:r>
              <a:rPr lang="en-US" sz="1800" dirty="0" smtClean="0"/>
              <a:t>SMEs: </a:t>
            </a:r>
            <a:endParaRPr lang="en-CA" sz="1800" dirty="0" smtClean="0"/>
          </a:p>
          <a:p>
            <a:r>
              <a:rPr lang="en-CA" sz="2000" dirty="0" smtClean="0"/>
              <a:t>Stay healthy: Laura</a:t>
            </a:r>
          </a:p>
          <a:p>
            <a:pPr lvl="1"/>
            <a:r>
              <a:rPr lang="en-CA" sz="1800" dirty="0" smtClean="0"/>
              <a:t>SMEs: </a:t>
            </a:r>
          </a:p>
          <a:p>
            <a:r>
              <a:rPr lang="en-CA" sz="2000" dirty="0" smtClean="0"/>
              <a:t>Chronic disease: Stephen</a:t>
            </a:r>
            <a:endParaRPr lang="en-CA" sz="2000" dirty="0"/>
          </a:p>
          <a:p>
            <a:pPr lvl="1"/>
            <a:r>
              <a:rPr lang="en-CA" sz="1800" dirty="0"/>
              <a:t>SMEs: </a:t>
            </a:r>
            <a:r>
              <a:rPr lang="en-CA" sz="1800" dirty="0" smtClean="0"/>
              <a:t>Stephen + others</a:t>
            </a:r>
            <a:endParaRPr lang="en-CA" sz="1800" dirty="0"/>
          </a:p>
          <a:p>
            <a:endParaRPr lang="en-US" sz="2000" dirty="0"/>
          </a:p>
        </p:txBody>
      </p:sp>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827088" y="3506788"/>
            <a:ext cx="7772400" cy="1146175"/>
          </a:xfrm>
        </p:spPr>
        <p:txBody>
          <a:bodyPr/>
          <a:lstStyle/>
          <a:p>
            <a:pPr>
              <a:defRPr/>
            </a:pPr>
            <a:r>
              <a:rPr lang="en-CA" dirty="0" smtClean="0"/>
              <a:t>Appendix: BPMN and a Comparison with UML Modeling</a:t>
            </a:r>
            <a:endParaRPr lang="en-CA" dirty="0"/>
          </a:p>
        </p:txBody>
      </p:sp>
      <p:sp>
        <p:nvSpPr>
          <p:cNvPr id="35842" name="Espace réservé du texte 7"/>
          <p:cNvSpPr>
            <a:spLocks noGrp="1"/>
          </p:cNvSpPr>
          <p:nvPr>
            <p:ph type="body" idx="1"/>
          </p:nvPr>
        </p:nvSpPr>
        <p:spPr>
          <a:xfrm>
            <a:off x="827088" y="4724400"/>
            <a:ext cx="7772400" cy="1500188"/>
          </a:xfrm>
        </p:spPr>
        <p:txBody>
          <a:bodyPr/>
          <a:lstStyle/>
          <a:p>
            <a:pPr>
              <a:buFontTx/>
              <a:buChar char="•"/>
            </a:pP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Highlights of findings, BPMN </a:t>
            </a:r>
            <a:r>
              <a:rPr lang="en-US" dirty="0" err="1" smtClean="0"/>
              <a:t>vs</a:t>
            </a:r>
            <a:r>
              <a:rPr lang="en-US" dirty="0" smtClean="0"/>
              <a:t> UML</a:t>
            </a:r>
            <a:endParaRPr lang="en-US" dirty="0"/>
          </a:p>
        </p:txBody>
      </p:sp>
      <p:sp>
        <p:nvSpPr>
          <p:cNvPr id="3" name="Espace réservé du contenu 2"/>
          <p:cNvSpPr>
            <a:spLocks noGrp="1"/>
          </p:cNvSpPr>
          <p:nvPr>
            <p:ph idx="1"/>
          </p:nvPr>
        </p:nvSpPr>
        <p:spPr/>
        <p:txBody>
          <a:bodyPr/>
          <a:lstStyle/>
          <a:p>
            <a:r>
              <a:rPr lang="en-US" dirty="0" smtClean="0"/>
              <a:t>This is very preliminary and based on the attached material, the result of a quick search</a:t>
            </a:r>
          </a:p>
          <a:p>
            <a:pPr lvl="1"/>
            <a:r>
              <a:rPr lang="en-US" dirty="0" smtClean="0"/>
              <a:t>There might better material out there</a:t>
            </a:r>
          </a:p>
          <a:p>
            <a:endParaRPr lang="en-US" dirty="0" smtClean="0"/>
          </a:p>
          <a:p>
            <a:r>
              <a:rPr lang="en-US" dirty="0" smtClean="0"/>
              <a:t>Conclusion 1: BPMN is valuable for business users in terms of modeling business processes</a:t>
            </a:r>
          </a:p>
          <a:p>
            <a:r>
              <a:rPr lang="en-US" dirty="0" smtClean="0"/>
              <a:t>Conclusion 2: BPMN will not replace UML for the additional modeling needed for specifying system needs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What is BPMN </a:t>
            </a:r>
            <a:r>
              <a:rPr lang="en-US" sz="900" dirty="0" smtClean="0"/>
              <a:t>(http://en.wikipedia.org/wiki/Business_Process_Model_and_Notation)</a:t>
            </a:r>
            <a:endParaRPr lang="en-US" dirty="0"/>
          </a:p>
        </p:txBody>
      </p:sp>
      <p:sp>
        <p:nvSpPr>
          <p:cNvPr id="3" name="Espace réservé du contenu 2"/>
          <p:cNvSpPr>
            <a:spLocks noGrp="1"/>
          </p:cNvSpPr>
          <p:nvPr>
            <p:ph idx="1"/>
          </p:nvPr>
        </p:nvSpPr>
        <p:spPr/>
        <p:txBody>
          <a:bodyPr/>
          <a:lstStyle/>
          <a:p>
            <a:r>
              <a:rPr lang="en-US" sz="1400" dirty="0" smtClean="0"/>
              <a:t>BPMN was developed by </a:t>
            </a:r>
            <a:r>
              <a:rPr lang="en-US" sz="1400" dirty="0" smtClean="0">
                <a:hlinkClick r:id="rId2" action="ppaction://hlinkfile" tooltip="Business Process Management Initiative"/>
              </a:rPr>
              <a:t>Business Process Management Initiative</a:t>
            </a:r>
            <a:r>
              <a:rPr lang="en-US" sz="1400" dirty="0" smtClean="0"/>
              <a:t> (BPMI), and is currently maintained by the </a:t>
            </a:r>
            <a:r>
              <a:rPr lang="en-US" sz="1400" dirty="0" smtClean="0">
                <a:hlinkClick r:id="rId3" action="ppaction://hlinkfile" tooltip="Object Management Group"/>
              </a:rPr>
              <a:t>Object Management Group</a:t>
            </a:r>
            <a:r>
              <a:rPr lang="en-US" sz="1400" dirty="0" smtClean="0"/>
              <a:t> since the two organizations merged in 2005. As of March 2011, the current version of BPMN is 2.0</a:t>
            </a:r>
          </a:p>
          <a:p>
            <a:r>
              <a:rPr lang="en-US" sz="1400" dirty="0" smtClean="0"/>
              <a:t>Business Process Model and Notation (BPMN) is a standard for </a:t>
            </a:r>
            <a:r>
              <a:rPr lang="en-US" sz="1400" dirty="0" smtClean="0">
                <a:hlinkClick r:id="rId4" action="ppaction://hlinkfile" tooltip="Business process modeling"/>
              </a:rPr>
              <a:t>business process modeling</a:t>
            </a:r>
            <a:r>
              <a:rPr lang="en-US" sz="1400" dirty="0" smtClean="0"/>
              <a:t>, and provides a graphical notation for specifying </a:t>
            </a:r>
            <a:r>
              <a:rPr lang="en-US" sz="1400" dirty="0" smtClean="0">
                <a:hlinkClick r:id="rId5" action="ppaction://hlinkfile" tooltip="Business process"/>
              </a:rPr>
              <a:t>business processes</a:t>
            </a:r>
            <a:r>
              <a:rPr lang="en-US" sz="1400" dirty="0" smtClean="0"/>
              <a:t> in a </a:t>
            </a:r>
            <a:r>
              <a:rPr lang="en-US" sz="1400" i="1" dirty="0" smtClean="0"/>
              <a:t>Business Process Diagram</a:t>
            </a:r>
            <a:r>
              <a:rPr lang="en-US" sz="1400" dirty="0" smtClean="0"/>
              <a:t> (BPD),</a:t>
            </a:r>
            <a:r>
              <a:rPr lang="en-US" sz="1400" baseline="30000" dirty="0" smtClean="0">
                <a:hlinkClick r:id="rId6" action="ppaction://hlinkfile"/>
              </a:rPr>
              <a:t>[2]</a:t>
            </a:r>
            <a:r>
              <a:rPr lang="en-US" sz="1400" dirty="0" smtClean="0"/>
              <a:t> based on a </a:t>
            </a:r>
            <a:r>
              <a:rPr lang="en-US" sz="1400" dirty="0" smtClean="0">
                <a:hlinkClick r:id="rId7" action="ppaction://hlinkfile" tooltip="Flowchart"/>
              </a:rPr>
              <a:t>flowcharting</a:t>
            </a:r>
            <a:r>
              <a:rPr lang="en-US" sz="1400" dirty="0" smtClean="0"/>
              <a:t> technique very similar to </a:t>
            </a:r>
            <a:r>
              <a:rPr lang="en-US" sz="1400" dirty="0" smtClean="0">
                <a:hlinkClick r:id="rId8" action="ppaction://hlinkfile" tooltip="Activity diagram"/>
              </a:rPr>
              <a:t>activity diagrams</a:t>
            </a:r>
            <a:r>
              <a:rPr lang="en-US" sz="1400" dirty="0" smtClean="0"/>
              <a:t> from </a:t>
            </a:r>
            <a:r>
              <a:rPr lang="en-US" sz="1400" dirty="0" smtClean="0">
                <a:hlinkClick r:id="rId9" action="ppaction://hlinkfile" tooltip="Unified Modeling Language"/>
              </a:rPr>
              <a:t>Unified Modeling Language</a:t>
            </a:r>
            <a:r>
              <a:rPr lang="en-US" sz="1400" dirty="0" smtClean="0"/>
              <a:t> (UML).</a:t>
            </a:r>
            <a:r>
              <a:rPr lang="en-US" sz="1400" baseline="30000" dirty="0" smtClean="0">
                <a:hlinkClick r:id="rId10" action="ppaction://hlinkfile"/>
              </a:rPr>
              <a:t>[3]</a:t>
            </a:r>
            <a:r>
              <a:rPr lang="en-US" sz="1400" dirty="0" smtClean="0"/>
              <a:t> The objective of BPMN is to support business process management for both technical users and business users by providing a notation that is intuitive to business users yet able to represent complex process semantics. The BPMN specification also provides a mapping between the graphics of the notation to the underlying constructs of execution languages, particularly </a:t>
            </a:r>
            <a:r>
              <a:rPr lang="en-US" sz="1400" dirty="0" smtClean="0">
                <a:hlinkClick r:id="rId11" action="ppaction://hlinkfile" tooltip="Business Process Execution Language"/>
              </a:rPr>
              <a:t>Business Process Execution Language</a:t>
            </a:r>
            <a:r>
              <a:rPr lang="en-US" sz="1400" dirty="0" smtClean="0"/>
              <a:t>.</a:t>
            </a:r>
            <a:r>
              <a:rPr lang="en-US" sz="1400" baseline="30000" dirty="0" smtClean="0">
                <a:hlinkClick r:id="rId12" action="ppaction://hlinkfile"/>
              </a:rPr>
              <a:t>[4]</a:t>
            </a:r>
            <a:endParaRPr lang="en-US" sz="1400" dirty="0" smtClean="0"/>
          </a:p>
          <a:p>
            <a:r>
              <a:rPr lang="en-US" sz="1400" dirty="0" smtClean="0"/>
              <a:t>The primary goal of BPMN is to provide a standard notation that is readily understandable by all business stakeholders. These business stakeholders include the business analysts who create and refine the processes, the technical developers responsible for implementing the processes, and the business managers who monitor and manage the processes. Consequently, BPMN is intended to serve as common language to bridge the communication gap that frequently occurs between </a:t>
            </a:r>
            <a:r>
              <a:rPr lang="en-US" sz="1400" dirty="0" smtClean="0">
                <a:hlinkClick r:id="rId13" action="ppaction://hlinkfile" tooltip="Business process design"/>
              </a:rPr>
              <a:t>business process design</a:t>
            </a:r>
            <a:r>
              <a:rPr lang="en-US" sz="1400" dirty="0" smtClean="0"/>
              <a:t> and implementation.</a:t>
            </a:r>
          </a:p>
          <a:p>
            <a:endParaRPr lang="en-US" sz="1400" dirty="0" smtClean="0"/>
          </a:p>
          <a:p>
            <a:r>
              <a:rPr lang="en-US" sz="1400" dirty="0" smtClean="0"/>
              <a:t>Note: specification is available on OMG site:</a:t>
            </a:r>
          </a:p>
          <a:p>
            <a:pPr lvl="1"/>
            <a:r>
              <a:rPr lang="en-US" sz="1000" dirty="0" smtClean="0">
                <a:hlinkClick r:id="rId14"/>
              </a:rPr>
              <a:t>http://www.omg.org/spec/BPMN/2.0/</a:t>
            </a:r>
            <a:endParaRPr lang="en-US" sz="1000" dirty="0"/>
          </a:p>
        </p:txBody>
      </p:sp>
      <p:sp>
        <p:nvSpPr>
          <p:cNvPr id="4" name="ZoneTexte 3"/>
          <p:cNvSpPr txBox="1"/>
          <p:nvPr/>
        </p:nvSpPr>
        <p:spPr>
          <a:xfrm>
            <a:off x="7524410" y="0"/>
            <a:ext cx="873957" cy="276999"/>
          </a:xfrm>
          <a:prstGeom prst="rect">
            <a:avLst/>
          </a:prstGeom>
          <a:noFill/>
        </p:spPr>
        <p:txBody>
          <a:bodyPr wrap="none" rtlCol="0">
            <a:spAutoFit/>
          </a:bodyPr>
          <a:lstStyle/>
          <a:p>
            <a:r>
              <a:rPr lang="en-US" sz="1200" b="0" i="1" u="sng" dirty="0" smtClean="0">
                <a:solidFill>
                  <a:srgbClr val="FF0000"/>
                </a:solidFill>
              </a:rPr>
              <a:t>New page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Examples of BPMN (2007)</a:t>
            </a:r>
            <a:endParaRPr lang="en-US" dirty="0"/>
          </a:p>
        </p:txBody>
      </p:sp>
      <p:sp>
        <p:nvSpPr>
          <p:cNvPr id="4" name="ZoneTexte 3"/>
          <p:cNvSpPr txBox="1"/>
          <p:nvPr/>
        </p:nvSpPr>
        <p:spPr>
          <a:xfrm>
            <a:off x="611450" y="6525430"/>
            <a:ext cx="4322017" cy="253916"/>
          </a:xfrm>
          <a:prstGeom prst="rect">
            <a:avLst/>
          </a:prstGeom>
          <a:noFill/>
        </p:spPr>
        <p:txBody>
          <a:bodyPr wrap="none" rtlCol="0">
            <a:spAutoFit/>
          </a:bodyPr>
          <a:lstStyle/>
          <a:p>
            <a:r>
              <a:rPr lang="en-US" sz="1050" b="0" i="1" dirty="0" smtClean="0">
                <a:solidFill>
                  <a:schemeClr val="tx1"/>
                </a:solidFill>
              </a:rPr>
              <a:t>Source: http://www.sparxsystems.com/business_process_model.html</a:t>
            </a:r>
          </a:p>
        </p:txBody>
      </p:sp>
      <p:pic>
        <p:nvPicPr>
          <p:cNvPr id="1026" name="Picture 2" descr="Example 1"/>
          <p:cNvPicPr>
            <a:picLocks noChangeAspect="1" noChangeArrowheads="1"/>
          </p:cNvPicPr>
          <p:nvPr/>
        </p:nvPicPr>
        <p:blipFill>
          <a:blip r:embed="rId2" cstate="print"/>
          <a:srcRect/>
          <a:stretch>
            <a:fillRect/>
          </a:stretch>
        </p:blipFill>
        <p:spPr bwMode="auto">
          <a:xfrm>
            <a:off x="3563860" y="1196690"/>
            <a:ext cx="4546445" cy="1768429"/>
          </a:xfrm>
          <a:prstGeom prst="rect">
            <a:avLst/>
          </a:prstGeom>
          <a:noFill/>
        </p:spPr>
      </p:pic>
      <p:pic>
        <p:nvPicPr>
          <p:cNvPr id="1028" name="Picture 4" descr="Example 3"/>
          <p:cNvPicPr>
            <a:picLocks noChangeAspect="1" noChangeArrowheads="1"/>
          </p:cNvPicPr>
          <p:nvPr/>
        </p:nvPicPr>
        <p:blipFill>
          <a:blip r:embed="rId3" cstate="print"/>
          <a:srcRect/>
          <a:stretch>
            <a:fillRect/>
          </a:stretch>
        </p:blipFill>
        <p:spPr bwMode="auto">
          <a:xfrm>
            <a:off x="4211950" y="3284980"/>
            <a:ext cx="3714750" cy="3200401"/>
          </a:xfrm>
          <a:prstGeom prst="rect">
            <a:avLst/>
          </a:prstGeom>
          <a:noFill/>
        </p:spPr>
      </p:pic>
      <p:sp>
        <p:nvSpPr>
          <p:cNvPr id="8" name="ZoneTexte 7"/>
          <p:cNvSpPr txBox="1"/>
          <p:nvPr/>
        </p:nvSpPr>
        <p:spPr>
          <a:xfrm>
            <a:off x="1043510" y="3861060"/>
            <a:ext cx="3168440" cy="1152160"/>
          </a:xfrm>
          <a:prstGeom prst="rect">
            <a:avLst/>
          </a:prstGeom>
          <a:noFill/>
        </p:spPr>
        <p:txBody>
          <a:bodyPr wrap="square" rtlCol="0">
            <a:noAutofit/>
          </a:bodyPr>
          <a:lstStyle/>
          <a:p>
            <a:r>
              <a:rPr lang="en-US" sz="1200" dirty="0" smtClean="0">
                <a:solidFill>
                  <a:schemeClr val="tx1"/>
                </a:solidFill>
              </a:rPr>
              <a:t>This diagram illustrates the use of pools to show interacting processes and the way that messages are passed between pools using message flow connectors. </a:t>
            </a:r>
          </a:p>
          <a:p>
            <a:endParaRPr lang="en-US" sz="1200" b="0" i="1" u="sng" dirty="0" smtClean="0">
              <a:solidFill>
                <a:schemeClr val="tx1"/>
              </a:solidFill>
            </a:endParaRPr>
          </a:p>
        </p:txBody>
      </p:sp>
      <p:sp>
        <p:nvSpPr>
          <p:cNvPr id="9" name="ZoneTexte 8"/>
          <p:cNvSpPr txBox="1"/>
          <p:nvPr/>
        </p:nvSpPr>
        <p:spPr>
          <a:xfrm>
            <a:off x="395420" y="1196690"/>
            <a:ext cx="3168440" cy="1584220"/>
          </a:xfrm>
          <a:prstGeom prst="rect">
            <a:avLst/>
          </a:prstGeom>
          <a:noFill/>
        </p:spPr>
        <p:txBody>
          <a:bodyPr wrap="square" rtlCol="0">
            <a:noAutofit/>
          </a:bodyPr>
          <a:lstStyle/>
          <a:p>
            <a:r>
              <a:rPr lang="en-US" sz="1100" dirty="0" smtClean="0">
                <a:solidFill>
                  <a:schemeClr val="tx1"/>
                </a:solidFill>
              </a:rPr>
              <a:t>This diagram illustrates a number of key features of BPMN, specifically the ability to create hierarchical decomposition of processes into smaller tasks, the ability to represent looping constructs and the ability to have external events interrupt the normal process flow. </a:t>
            </a:r>
          </a:p>
          <a:p>
            <a:r>
              <a:rPr lang="en-US" sz="1100" dirty="0" smtClean="0">
                <a:solidFill>
                  <a:schemeClr val="tx1"/>
                </a:solidFill>
              </a:rPr>
              <a:t> </a:t>
            </a:r>
          </a:p>
          <a:p>
            <a:endParaRPr lang="en-US" sz="1100" b="0" i="1" u="sng" dirty="0" smtClean="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BPMN 2.0 Notation Poster</a:t>
            </a:r>
            <a:endParaRPr lang="en-US" dirty="0"/>
          </a:p>
        </p:txBody>
      </p:sp>
      <p:pic>
        <p:nvPicPr>
          <p:cNvPr id="4" name="Image 3" descr="Poster_en.png"/>
          <p:cNvPicPr>
            <a:picLocks noChangeAspect="1"/>
          </p:cNvPicPr>
          <p:nvPr/>
        </p:nvPicPr>
        <p:blipFill>
          <a:blip r:embed="rId2" cstate="print"/>
          <a:stretch>
            <a:fillRect/>
          </a:stretch>
        </p:blipFill>
        <p:spPr>
          <a:xfrm>
            <a:off x="971500" y="1082626"/>
            <a:ext cx="7685948" cy="5441652"/>
          </a:xfrm>
          <a:prstGeom prst="rect">
            <a:avLst/>
          </a:prstGeom>
        </p:spPr>
      </p:pic>
      <p:sp>
        <p:nvSpPr>
          <p:cNvPr id="5" name="ZoneTexte 4"/>
          <p:cNvSpPr txBox="1"/>
          <p:nvPr/>
        </p:nvSpPr>
        <p:spPr>
          <a:xfrm>
            <a:off x="971500" y="6525430"/>
            <a:ext cx="3744487" cy="276999"/>
          </a:xfrm>
          <a:prstGeom prst="rect">
            <a:avLst/>
          </a:prstGeom>
          <a:noFill/>
        </p:spPr>
        <p:txBody>
          <a:bodyPr wrap="none" rtlCol="0">
            <a:spAutoFit/>
          </a:bodyPr>
          <a:lstStyle/>
          <a:p>
            <a:r>
              <a:rPr lang="en-US" sz="1200" b="0" i="1" dirty="0" smtClean="0">
                <a:solidFill>
                  <a:schemeClr val="tx1"/>
                </a:solidFill>
              </a:rPr>
              <a:t>Source: http://www.bpmb.de/index.php/BPMNPoster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Core Elements of BPMN</a:t>
            </a:r>
            <a:endParaRPr lang="en-US" dirty="0"/>
          </a:p>
        </p:txBody>
      </p:sp>
      <p:graphicFrame>
        <p:nvGraphicFramePr>
          <p:cNvPr id="6" name="Tableau 5"/>
          <p:cNvGraphicFramePr>
            <a:graphicFrameLocks noGrp="1"/>
          </p:cNvGraphicFramePr>
          <p:nvPr/>
        </p:nvGraphicFramePr>
        <p:xfrm>
          <a:off x="1524000" y="2628900"/>
          <a:ext cx="6096000" cy="1600200"/>
        </p:xfrm>
        <a:graphic>
          <a:graphicData uri="http://schemas.openxmlformats.org/drawingml/2006/table">
            <a:tbl>
              <a:tblPr/>
              <a:tblGrid>
                <a:gridCol w="6096000"/>
              </a:tblGrid>
              <a:tr h="0">
                <a:tc>
                  <a:txBody>
                    <a:bodyPr/>
                    <a:lstStyle/>
                    <a:p>
                      <a:endParaRPr lang="en-US"/>
                    </a:p>
                  </a:txBody>
                  <a:tcPr marL="0" marR="0" marT="0" marB="0">
                    <a:lnL>
                      <a:noFill/>
                    </a:lnL>
                    <a:lnR>
                      <a:noFill/>
                    </a:lnR>
                    <a:lnT>
                      <a:noFill/>
                    </a:lnT>
                    <a:lnB>
                      <a:noFill/>
                    </a:lnB>
                  </a:tcPr>
                </a:tc>
              </a:tr>
              <a:tr h="0">
                <a:tc>
                  <a:txBody>
                    <a:bodyPr/>
                    <a:lstStyle/>
                    <a:p>
                      <a:pPr marL="0" marR="0" algn="l">
                        <a:spcBef>
                          <a:spcPts val="300"/>
                        </a:spcBef>
                        <a:spcAft>
                          <a:spcPts val="300"/>
                        </a:spcAft>
                      </a:pPr>
                      <a:endParaRPr lang="fr-CA" sz="1100" dirty="0">
                        <a:latin typeface="Verdana"/>
                        <a:ea typeface="Verdana"/>
                      </a:endParaRPr>
                    </a:p>
                    <a:p>
                      <a:pPr marL="0" marR="0" algn="l">
                        <a:spcBef>
                          <a:spcPts val="600"/>
                        </a:spcBef>
                        <a:spcAft>
                          <a:spcPts val="600"/>
                        </a:spcAft>
                        <a:tabLst>
                          <a:tab pos="685800" algn="l"/>
                        </a:tabLst>
                      </a:pPr>
                      <a:r>
                        <a:rPr lang="fr-CA" sz="1400" b="1" i="0" dirty="0">
                          <a:latin typeface="Verdana"/>
                        </a:rPr>
                        <a:t> </a:t>
                      </a:r>
                    </a:p>
                    <a:p>
                      <a:pPr marL="0" marR="0" algn="l">
                        <a:spcBef>
                          <a:spcPts val="600"/>
                        </a:spcBef>
                        <a:spcAft>
                          <a:spcPts val="600"/>
                        </a:spcAft>
                        <a:tabLst>
                          <a:tab pos="685800" algn="l"/>
                        </a:tabLst>
                      </a:pPr>
                      <a:r>
                        <a:rPr lang="fr-CA" sz="1400" b="1" i="0" dirty="0">
                          <a:latin typeface="Verdana"/>
                        </a:rPr>
                        <a:t> </a:t>
                      </a:r>
                    </a:p>
                    <a:p>
                      <a:pPr rtl="0"/>
                      <a:r>
                        <a:rPr lang="fr-CA" dirty="0"/>
                        <a:t>   </a:t>
                      </a:r>
                    </a:p>
                  </a:txBody>
                  <a:tcPr marL="57150" marR="57150" marT="57150" marB="57150">
                    <a:lnL>
                      <a:noFill/>
                    </a:lnL>
                    <a:lnR>
                      <a:noFill/>
                    </a:lnR>
                    <a:lnT>
                      <a:noFill/>
                    </a:lnT>
                    <a:lnB>
                      <a:noFill/>
                    </a:lnB>
                  </a:tcPr>
                </a:tc>
              </a:tr>
            </a:tbl>
          </a:graphicData>
        </a:graphic>
      </p:graphicFrame>
      <p:pic>
        <p:nvPicPr>
          <p:cNvPr id="46081" name="Picture 1" descr="http://www.bpmn.org/Samples/Elements/BPMN_E1.gif"/>
          <p:cNvPicPr>
            <a:picLocks noChangeAspect="1" noChangeArrowheads="1"/>
          </p:cNvPicPr>
          <p:nvPr/>
        </p:nvPicPr>
        <p:blipFill>
          <a:blip r:embed="rId2" cstate="print"/>
          <a:srcRect/>
          <a:stretch>
            <a:fillRect/>
          </a:stretch>
        </p:blipFill>
        <p:spPr bwMode="auto">
          <a:xfrm>
            <a:off x="539440" y="1844780"/>
            <a:ext cx="8066505" cy="3576585"/>
          </a:xfrm>
          <a:prstGeom prst="rect">
            <a:avLst/>
          </a:prstGeom>
          <a:noFill/>
        </p:spPr>
      </p:pic>
      <p:sp>
        <p:nvSpPr>
          <p:cNvPr id="8" name="ZoneTexte 7"/>
          <p:cNvSpPr txBox="1"/>
          <p:nvPr/>
        </p:nvSpPr>
        <p:spPr>
          <a:xfrm>
            <a:off x="683460" y="6525430"/>
            <a:ext cx="5408404" cy="276999"/>
          </a:xfrm>
          <a:prstGeom prst="rect">
            <a:avLst/>
          </a:prstGeom>
          <a:noFill/>
        </p:spPr>
        <p:txBody>
          <a:bodyPr wrap="none" rtlCol="0">
            <a:spAutoFit/>
          </a:bodyPr>
          <a:lstStyle/>
          <a:p>
            <a:r>
              <a:rPr lang="en-US" sz="1200" b="0" i="1" dirty="0" smtClean="0">
                <a:solidFill>
                  <a:schemeClr val="tx1"/>
                </a:solidFill>
              </a:rPr>
              <a:t>Source: http://www.bpmn.org/Samples/Elements/Core_BPMN_Elements.htm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BPMN </a:t>
            </a:r>
            <a:r>
              <a:rPr lang="en-US" dirty="0" err="1" smtClean="0"/>
              <a:t>vs</a:t>
            </a:r>
            <a:r>
              <a:rPr lang="en-US" dirty="0" smtClean="0"/>
              <a:t> UML</a:t>
            </a:r>
            <a:endParaRPr lang="en-US" dirty="0"/>
          </a:p>
        </p:txBody>
      </p:sp>
      <p:sp>
        <p:nvSpPr>
          <p:cNvPr id="3" name="Espace réservé du contenu 2"/>
          <p:cNvSpPr>
            <a:spLocks noGrp="1"/>
          </p:cNvSpPr>
          <p:nvPr>
            <p:ph idx="1"/>
          </p:nvPr>
        </p:nvSpPr>
        <p:spPr/>
        <p:txBody>
          <a:bodyPr/>
          <a:lstStyle/>
          <a:p>
            <a:r>
              <a:rPr lang="en-US" sz="1600" dirty="0" smtClean="0"/>
              <a:t>BPMN provides a number of advantages to modeling business processes over the Unified Modeling Language (UML). First, it offers a process flow modeling technique that is more conducive to the way business analysts model. Second, its solid mathematical foundation is expressly designed to map to business execution languages, whereas UML is not. </a:t>
            </a:r>
            <a:r>
              <a:rPr lang="en-US" sz="1600" u="sng" dirty="0" smtClean="0"/>
              <a:t>BPMN can map to UML, and provide a solid business modeling front end to systems design with UML.</a:t>
            </a:r>
          </a:p>
          <a:p>
            <a:pPr lvl="1"/>
            <a:r>
              <a:rPr lang="en-US" sz="1200" dirty="0" smtClean="0"/>
              <a:t>BPMN and Business Process Management, Owen and Raj, 2003</a:t>
            </a:r>
          </a:p>
          <a:p>
            <a:r>
              <a:rPr lang="en-US" sz="1600" dirty="0" smtClean="0"/>
              <a:t>The examination of how the 21 workflow patterns can be modeled with a Business Process Diagram and an Activity Diagram demonstrated that </a:t>
            </a:r>
            <a:r>
              <a:rPr lang="en-US" sz="1600" u="sng" dirty="0" smtClean="0"/>
              <a:t>both notations could adequately model most of the patterns</a:t>
            </a:r>
            <a:r>
              <a:rPr lang="en-US" sz="1600" dirty="0" smtClean="0"/>
              <a:t>.</a:t>
            </a:r>
          </a:p>
          <a:p>
            <a:pPr lvl="1"/>
            <a:r>
              <a:rPr lang="en-US" sz="1200" dirty="0" smtClean="0"/>
              <a:t>Process Modeling Notations and Workflow Patterns-White (IBM)-BP trends 2004</a:t>
            </a:r>
          </a:p>
          <a:p>
            <a:r>
              <a:rPr lang="en-US" sz="1600" dirty="0" smtClean="0"/>
              <a:t>Process modeling should be undertaken in the context of a process framework that defines a number of views that are used to realize different structural and </a:t>
            </a:r>
            <a:r>
              <a:rPr lang="en-US" sz="1600" dirty="0" err="1" smtClean="0"/>
              <a:t>behavioural</a:t>
            </a:r>
            <a:r>
              <a:rPr lang="en-US" sz="1600" dirty="0" smtClean="0"/>
              <a:t> aspects of the process. One possible approach is the 7-view framework* adopted by the UK. </a:t>
            </a:r>
            <a:r>
              <a:rPr lang="en-US" sz="1600" u="sng" dirty="0" smtClean="0"/>
              <a:t>UML can represent all of the seven views considered. BPMN has no direct support for structural views and no concept of </a:t>
            </a:r>
            <a:r>
              <a:rPr lang="en-US" sz="1600" u="sng" dirty="0" err="1" smtClean="0"/>
              <a:t>modelling</a:t>
            </a:r>
            <a:r>
              <a:rPr lang="en-US" sz="1600" u="sng" dirty="0" smtClean="0"/>
              <a:t> requirements.</a:t>
            </a:r>
            <a:endParaRPr lang="fr-CA" sz="1600" u="sng" dirty="0" smtClean="0"/>
          </a:p>
          <a:p>
            <a:pPr lvl="1"/>
            <a:r>
              <a:rPr lang="fr-CA" sz="1200" dirty="0" err="1" smtClean="0"/>
              <a:t>Process</a:t>
            </a:r>
            <a:r>
              <a:rPr lang="fr-CA" sz="1200" dirty="0" smtClean="0"/>
              <a:t> </a:t>
            </a:r>
            <a:r>
              <a:rPr lang="fr-CA" sz="1200" dirty="0" err="1" smtClean="0"/>
              <a:t>modelling</a:t>
            </a:r>
            <a:r>
              <a:rPr lang="fr-CA" sz="1200" dirty="0" smtClean="0"/>
              <a:t> </a:t>
            </a:r>
            <a:r>
              <a:rPr lang="fr-CA" sz="1200" dirty="0" err="1" smtClean="0"/>
              <a:t>comparison</a:t>
            </a:r>
            <a:r>
              <a:rPr lang="fr-CA" sz="1200" dirty="0" smtClean="0"/>
              <a:t>, Simon Perry, BCS- The </a:t>
            </a:r>
            <a:r>
              <a:rPr lang="fr-CA" sz="1200" dirty="0" err="1" smtClean="0"/>
              <a:t>Chartered</a:t>
            </a:r>
            <a:r>
              <a:rPr lang="fr-CA" sz="1200" dirty="0" smtClean="0"/>
              <a:t> Institute for IT , Sept. 2006</a:t>
            </a:r>
          </a:p>
          <a:p>
            <a:pPr lvl="1"/>
            <a:r>
              <a:rPr lang="en-US" sz="1200" dirty="0" smtClean="0"/>
              <a:t>* see next page</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HL7 v3 September 2011 ballot </a:t>
            </a:r>
            <a:endParaRPr lang="en-AU" dirty="0"/>
          </a:p>
        </p:txBody>
      </p:sp>
      <p:sp>
        <p:nvSpPr>
          <p:cNvPr id="3" name="Content Placeholder 2"/>
          <p:cNvSpPr>
            <a:spLocks noGrp="1"/>
          </p:cNvSpPr>
          <p:nvPr>
            <p:ph idx="1"/>
          </p:nvPr>
        </p:nvSpPr>
        <p:spPr/>
        <p:txBody>
          <a:bodyPr/>
          <a:lstStyle/>
          <a:p>
            <a:r>
              <a:rPr lang="en-AU" dirty="0" smtClean="0"/>
              <a:t>The September 2011 ballot is available at this link:</a:t>
            </a:r>
          </a:p>
          <a:p>
            <a:pPr lvl="3"/>
            <a:r>
              <a:rPr lang="en-US" u="sng" dirty="0">
                <a:hlinkClick r:id="rId2" tooltip="blocked::http://www.hl7.org/v3ballot/html/welcome/environment/index.html"/>
              </a:rPr>
              <a:t>http://www.hl7.org/v3ballot/html/welcome/environment/index.html</a:t>
            </a:r>
            <a:r>
              <a:rPr lang="en-US" dirty="0"/>
              <a:t> </a:t>
            </a:r>
            <a:endParaRPr lang="en-AU" dirty="0"/>
          </a:p>
          <a:p>
            <a:endParaRPr lang="en-AU" dirty="0"/>
          </a:p>
        </p:txBody>
      </p:sp>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extLst>
      <p:ext uri="{BB962C8B-B14F-4D97-AF65-F5344CB8AC3E}">
        <p14:creationId xmlns:p14="http://schemas.microsoft.com/office/powerpoint/2010/main" val="1088342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smtClean="0"/>
              <a:t>Process</a:t>
            </a:r>
            <a:r>
              <a:rPr lang="fr-CA" dirty="0" smtClean="0"/>
              <a:t> </a:t>
            </a:r>
            <a:r>
              <a:rPr lang="fr-CA" dirty="0" err="1" smtClean="0"/>
              <a:t>Modelling</a:t>
            </a:r>
            <a:r>
              <a:rPr lang="fr-CA" dirty="0" smtClean="0"/>
              <a:t> Framework</a:t>
            </a:r>
            <a:endParaRPr lang="en-US" dirty="0"/>
          </a:p>
        </p:txBody>
      </p:sp>
      <p:sp>
        <p:nvSpPr>
          <p:cNvPr id="3" name="Espace réservé du contenu 2"/>
          <p:cNvSpPr>
            <a:spLocks noGrp="1"/>
          </p:cNvSpPr>
          <p:nvPr>
            <p:ph idx="1"/>
          </p:nvPr>
        </p:nvSpPr>
        <p:spPr/>
        <p:txBody>
          <a:bodyPr/>
          <a:lstStyle/>
          <a:p>
            <a:r>
              <a:rPr lang="en-US" sz="1400" dirty="0" smtClean="0"/>
              <a:t>One such approach (for process modeling) is a 7-view framework that has been adopted by the </a:t>
            </a:r>
            <a:r>
              <a:rPr lang="en-US" sz="1400" dirty="0" err="1" smtClean="0"/>
              <a:t>BSi</a:t>
            </a:r>
            <a:r>
              <a:rPr lang="en-US" sz="1400" dirty="0" smtClean="0"/>
              <a:t> – the national standards body for the UK. (Full details of the framework be found in Jon Holt's </a:t>
            </a:r>
            <a:r>
              <a:rPr lang="en-US" sz="1400" i="1" dirty="0" smtClean="0"/>
              <a:t>A Pragmatic Guide to Business Process </a:t>
            </a:r>
            <a:r>
              <a:rPr lang="en-US" sz="1400" i="1" dirty="0" err="1" smtClean="0"/>
              <a:t>Modelling</a:t>
            </a:r>
            <a:r>
              <a:rPr lang="en-US" sz="1400" dirty="0" smtClean="0"/>
              <a:t>.)</a:t>
            </a:r>
          </a:p>
          <a:p>
            <a:pPr marL="342900" indent="-342900">
              <a:buFont typeface="+mj-lt"/>
              <a:buAutoNum type="arabicPeriod"/>
            </a:pPr>
            <a:r>
              <a:rPr lang="en-US" sz="1400" dirty="0" smtClean="0"/>
              <a:t>Requirements view – captures the requirements of the process and the stakeholders involved</a:t>
            </a:r>
          </a:p>
          <a:p>
            <a:pPr marL="342900" indent="-342900">
              <a:buFont typeface="+mj-lt"/>
              <a:buAutoNum type="arabicPeriod"/>
            </a:pPr>
            <a:r>
              <a:rPr lang="en-US" sz="1400" dirty="0" smtClean="0"/>
              <a:t>Information view – captures the </a:t>
            </a:r>
            <a:r>
              <a:rPr lang="en-US" sz="1400" dirty="0" err="1" smtClean="0"/>
              <a:t>artefacts</a:t>
            </a:r>
            <a:r>
              <a:rPr lang="en-US" sz="1400" dirty="0" smtClean="0"/>
              <a:t> (deliverables) that are produced and consumed by the process, and also shows the relationships between the </a:t>
            </a:r>
            <a:r>
              <a:rPr lang="en-US" sz="1400" dirty="0" err="1" smtClean="0"/>
              <a:t>artefacts</a:t>
            </a:r>
            <a:endParaRPr lang="en-US" sz="1400" dirty="0" smtClean="0"/>
          </a:p>
          <a:p>
            <a:pPr marL="342900" indent="-342900">
              <a:buFont typeface="+mj-lt"/>
              <a:buAutoNum type="arabicPeriod"/>
            </a:pPr>
            <a:r>
              <a:rPr lang="en-US" sz="1400" dirty="0" smtClean="0"/>
              <a:t>Stakeholder view – captures the stakeholders involved in the process </a:t>
            </a:r>
          </a:p>
          <a:p>
            <a:pPr marL="342900" indent="-342900">
              <a:buFont typeface="+mj-lt"/>
              <a:buAutoNum type="arabicPeriod"/>
            </a:pPr>
            <a:r>
              <a:rPr lang="en-US" sz="1400" dirty="0" smtClean="0"/>
              <a:t>Process structure view – captures the structure and terminology of the process; forms the basis for any kind of mapping between different processes and standards, which is important when performing audits and assessments</a:t>
            </a:r>
          </a:p>
          <a:p>
            <a:pPr marL="342900" indent="-342900">
              <a:buFont typeface="+mj-lt"/>
              <a:buAutoNum type="arabicPeriod"/>
            </a:pPr>
            <a:r>
              <a:rPr lang="en-US" sz="1400" dirty="0" smtClean="0"/>
              <a:t>Process content view – defines the content of a process in terms of the </a:t>
            </a:r>
            <a:r>
              <a:rPr lang="en-US" sz="1400" dirty="0" err="1" smtClean="0"/>
              <a:t>artefacts</a:t>
            </a:r>
            <a:r>
              <a:rPr lang="en-US" sz="1400" dirty="0" smtClean="0"/>
              <a:t> and activities that make up that process</a:t>
            </a:r>
          </a:p>
          <a:p>
            <a:pPr marL="342900" indent="-342900">
              <a:buFont typeface="+mj-lt"/>
              <a:buAutoNum type="arabicPeriod"/>
            </a:pPr>
            <a:r>
              <a:rPr lang="en-US" sz="1400" dirty="0" smtClean="0"/>
              <a:t>Process </a:t>
            </a:r>
            <a:r>
              <a:rPr lang="en-US" sz="1400" dirty="0" err="1" smtClean="0"/>
              <a:t>behavioural</a:t>
            </a:r>
            <a:r>
              <a:rPr lang="en-US" sz="1400" dirty="0" smtClean="0"/>
              <a:t> view – defines the </a:t>
            </a:r>
            <a:r>
              <a:rPr lang="en-US" sz="1400" dirty="0" err="1" smtClean="0"/>
              <a:t>behaviour</a:t>
            </a:r>
            <a:r>
              <a:rPr lang="en-US" sz="1400" dirty="0" smtClean="0"/>
              <a:t> of the process: how the activities are sequenced, the </a:t>
            </a:r>
            <a:r>
              <a:rPr lang="en-US" sz="1400" dirty="0" err="1" smtClean="0"/>
              <a:t>artefacts</a:t>
            </a:r>
            <a:r>
              <a:rPr lang="en-US" sz="1400" dirty="0" smtClean="0"/>
              <a:t> entering and leaving the activities and the stakeholders involved in the process</a:t>
            </a:r>
          </a:p>
          <a:p>
            <a:pPr marL="342900" indent="-342900">
              <a:buFont typeface="+mj-lt"/>
              <a:buAutoNum type="arabicPeriod"/>
            </a:pPr>
            <a:r>
              <a:rPr lang="en-US" sz="1400" dirty="0" smtClean="0"/>
              <a:t>Process instance view – captures a sequence of processes and defines a scenario that can be used to verify the requirements of the process.</a:t>
            </a:r>
          </a:p>
          <a:p>
            <a:endParaRPr lang="en-US" sz="1400" dirty="0"/>
          </a:p>
        </p:txBody>
      </p:sp>
      <p:sp>
        <p:nvSpPr>
          <p:cNvPr id="4" name="ZoneTexte 3"/>
          <p:cNvSpPr txBox="1"/>
          <p:nvPr/>
        </p:nvSpPr>
        <p:spPr>
          <a:xfrm>
            <a:off x="323410" y="6309400"/>
            <a:ext cx="6266459" cy="415498"/>
          </a:xfrm>
          <a:prstGeom prst="rect">
            <a:avLst/>
          </a:prstGeom>
          <a:noFill/>
        </p:spPr>
        <p:txBody>
          <a:bodyPr wrap="none" rtlCol="0">
            <a:spAutoFit/>
          </a:bodyPr>
          <a:lstStyle/>
          <a:p>
            <a:pPr marL="0" lvl="1"/>
            <a:r>
              <a:rPr lang="en-US" sz="1050" b="0" i="1" u="sng" dirty="0" smtClean="0">
                <a:solidFill>
                  <a:schemeClr val="tx1"/>
                </a:solidFill>
              </a:rPr>
              <a:t>Source: </a:t>
            </a:r>
            <a:r>
              <a:rPr lang="fr-CA" sz="1050" b="0" dirty="0" err="1" smtClean="0">
                <a:solidFill>
                  <a:schemeClr val="tx1"/>
                </a:solidFill>
              </a:rPr>
              <a:t>Process</a:t>
            </a:r>
            <a:r>
              <a:rPr lang="fr-CA" sz="1050" b="0" dirty="0" smtClean="0">
                <a:solidFill>
                  <a:schemeClr val="tx1"/>
                </a:solidFill>
              </a:rPr>
              <a:t> </a:t>
            </a:r>
            <a:r>
              <a:rPr lang="fr-CA" sz="1050" b="0" dirty="0" err="1" smtClean="0">
                <a:solidFill>
                  <a:schemeClr val="tx1"/>
                </a:solidFill>
              </a:rPr>
              <a:t>modelling</a:t>
            </a:r>
            <a:r>
              <a:rPr lang="fr-CA" sz="1050" b="0" dirty="0" smtClean="0">
                <a:solidFill>
                  <a:schemeClr val="tx1"/>
                </a:solidFill>
              </a:rPr>
              <a:t> </a:t>
            </a:r>
            <a:r>
              <a:rPr lang="fr-CA" sz="1050" b="0" dirty="0" err="1" smtClean="0">
                <a:solidFill>
                  <a:schemeClr val="tx1"/>
                </a:solidFill>
              </a:rPr>
              <a:t>comparison</a:t>
            </a:r>
            <a:r>
              <a:rPr lang="fr-CA" sz="1050" b="0" dirty="0" smtClean="0">
                <a:solidFill>
                  <a:schemeClr val="tx1"/>
                </a:solidFill>
              </a:rPr>
              <a:t>, Simon Perry, BCS- The </a:t>
            </a:r>
            <a:r>
              <a:rPr lang="fr-CA" sz="1050" b="0" dirty="0" err="1" smtClean="0">
                <a:solidFill>
                  <a:schemeClr val="tx1"/>
                </a:solidFill>
              </a:rPr>
              <a:t>Chartered</a:t>
            </a:r>
            <a:r>
              <a:rPr lang="fr-CA" sz="1050" b="0" dirty="0" smtClean="0">
                <a:solidFill>
                  <a:schemeClr val="tx1"/>
                </a:solidFill>
              </a:rPr>
              <a:t> Institute for IT , Sept. 2006</a:t>
            </a:r>
          </a:p>
          <a:p>
            <a:r>
              <a:rPr lang="en-US" sz="1050" b="0" i="1" u="sng" dirty="0" smtClean="0">
                <a:solidFill>
                  <a:schemeClr val="tx1"/>
                </a:solidFill>
              </a:rPr>
              <a:t>http://www.bcs.org/content/conwebdoc/6862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000" dirty="0" smtClean="0"/>
              <a:t>Empirical Comparison of the Usability of BPMN and UML Activity Diagrams (ADs)</a:t>
            </a:r>
            <a:endParaRPr lang="en-US" sz="2000" dirty="0"/>
          </a:p>
        </p:txBody>
      </p:sp>
      <p:sp>
        <p:nvSpPr>
          <p:cNvPr id="3" name="Espace réservé du contenu 2"/>
          <p:cNvSpPr>
            <a:spLocks noGrp="1"/>
          </p:cNvSpPr>
          <p:nvPr>
            <p:ph idx="1"/>
          </p:nvPr>
        </p:nvSpPr>
        <p:spPr/>
        <p:txBody>
          <a:bodyPr/>
          <a:lstStyle/>
          <a:p>
            <a:r>
              <a:rPr lang="en-US" sz="1600" dirty="0" smtClean="0"/>
              <a:t>Some of the findings from the research</a:t>
            </a:r>
          </a:p>
          <a:p>
            <a:pPr lvl="1"/>
            <a:r>
              <a:rPr lang="en-US" sz="1400" dirty="0" smtClean="0"/>
              <a:t>UML AD was significantly more effective in the criteria data handling and adequacy</a:t>
            </a:r>
          </a:p>
          <a:p>
            <a:pPr lvl="1"/>
            <a:r>
              <a:rPr lang="en-US" sz="1400" dirty="0" smtClean="0"/>
              <a:t>With respect to the modeling of flexible processes, in which self-contained activities should preferably be allowed to run in parallel, UML AD turned out to be superior. The usage of BPMN instead promoted a rather sequential modeling style in which unrelated activities run one after the other.</a:t>
            </a:r>
          </a:p>
          <a:p>
            <a:pPr lvl="1"/>
            <a:r>
              <a:rPr lang="en-US" sz="1400" dirty="0" smtClean="0"/>
              <a:t>Another remarkable observation concerns the separation of control and data flow in BPMN, which apparently mislead participants to leave out parts of the data flow. Originally being introduced as a means to separate concerns and reduce the modeling complexity (</a:t>
            </a:r>
            <a:r>
              <a:rPr lang="en-US" sz="1400" dirty="0" err="1" smtClean="0"/>
              <a:t>Weske</a:t>
            </a:r>
            <a:r>
              <a:rPr lang="en-US" sz="1400" dirty="0" smtClean="0"/>
              <a:t> 2007), this concept turned out to be inferior to a combined flow modeling as present in UML AD.</a:t>
            </a:r>
          </a:p>
          <a:p>
            <a:pPr lvl="1"/>
            <a:r>
              <a:rPr lang="en-US" sz="1400" dirty="0" smtClean="0"/>
              <a:t>For practice, the results showed that for business users a higher usability of BPMN compared to UML AD cannot be empirically supported. Although, in literature BPMN is currently often claimed to be more useable (</a:t>
            </a:r>
            <a:r>
              <a:rPr lang="en-US" sz="1400" dirty="0" err="1" smtClean="0"/>
              <a:t>Nysetvold</a:t>
            </a:r>
            <a:r>
              <a:rPr lang="en-US" sz="1400" dirty="0" smtClean="0"/>
              <a:t> &amp; </a:t>
            </a:r>
            <a:r>
              <a:rPr lang="en-US" sz="1400" dirty="0" err="1" smtClean="0"/>
              <a:t>Krogstie</a:t>
            </a:r>
            <a:r>
              <a:rPr lang="en-US" sz="1400" dirty="0" smtClean="0"/>
              <a:t> 2005, </a:t>
            </a:r>
            <a:r>
              <a:rPr lang="en-US" sz="1400" dirty="0" err="1" smtClean="0"/>
              <a:t>Weske</a:t>
            </a:r>
            <a:r>
              <a:rPr lang="en-US" sz="1400" dirty="0" smtClean="0"/>
              <a:t> 2007, White 2004) and even standardization organizations such as the OMG seem to have followed that conclusion, there are indications that BPMN still has shortcomings, which are likely to hinder its efficient adoption by business users in practice. And where business users are unable to use a modeling language adequately, the communication between the various stakeholders is compromised.</a:t>
            </a:r>
          </a:p>
          <a:p>
            <a:r>
              <a:rPr lang="en-US" sz="1600" dirty="0" smtClean="0"/>
              <a:t>Source: An Empirical Comparison of the Usability of BPMN and UML Activity Diagrams for Business Users -ECIS 2010.pdf</a:t>
            </a:r>
          </a:p>
          <a:p>
            <a:pPr lvl="1"/>
            <a:r>
              <a:rPr lang="en-US" sz="1200" dirty="0" smtClean="0"/>
              <a:t>Research paper, 18th European Conference on Information Systems: </a:t>
            </a:r>
            <a:r>
              <a:rPr lang="en-US" sz="700" dirty="0" smtClean="0">
                <a:hlinkClick r:id="rId2"/>
              </a:rPr>
              <a:t>http://web.up.ac.za/ecis/ECIS2010PR/ECIS2010/Content/Papers/0228.R2.pdf</a:t>
            </a:r>
            <a:endParaRPr lang="en-US" sz="1200" dirty="0" smtClean="0"/>
          </a:p>
          <a:p>
            <a:endParaRPr lang="en-US"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Appendix- HL7 Key terms</a:t>
            </a:r>
            <a:endParaRPr lang="en-US" dirty="0"/>
          </a:p>
        </p:txBody>
      </p:sp>
      <p:sp>
        <p:nvSpPr>
          <p:cNvPr id="5" name="Espace réservé du texte 4"/>
          <p:cNvSpPr>
            <a:spLocks noGrp="1"/>
          </p:cNvSpPr>
          <p:nvPr>
            <p:ph type="body" idx="1"/>
          </p:nvPr>
        </p:nvSpPr>
        <p:spPr/>
        <p:txBody>
          <a:bodyPr/>
          <a:lstStyle/>
          <a:p>
            <a:r>
              <a:rPr lang="en-US" dirty="0" smtClean="0"/>
              <a:t>This needs to be augmented for our Care Plan needs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Term: Patient encounter</a:t>
            </a:r>
            <a:endParaRPr lang="en-US" dirty="0"/>
          </a:p>
        </p:txBody>
      </p:sp>
      <p:sp>
        <p:nvSpPr>
          <p:cNvPr id="3" name="Espace réservé du contenu 2"/>
          <p:cNvSpPr>
            <a:spLocks noGrp="1"/>
          </p:cNvSpPr>
          <p:nvPr>
            <p:ph idx="1"/>
          </p:nvPr>
        </p:nvSpPr>
        <p:spPr/>
        <p:txBody>
          <a:bodyPr/>
          <a:lstStyle/>
          <a:p>
            <a:r>
              <a:rPr lang="en-US" sz="1200" dirty="0" smtClean="0"/>
              <a:t>Patient encounter is defined as an interaction between a patient and one or more healthcare practitioners for the purpose of providing patient services or assessing the health status of the patient. A patient encounter is further characterized by the setting in which it takes place; currently HL7 recognizes seven unique patient encounter types: </a:t>
            </a:r>
          </a:p>
          <a:p>
            <a:pPr lvl="1"/>
            <a:r>
              <a:rPr lang="en-US" sz="1050" b="1" dirty="0" smtClean="0"/>
              <a:t>Ambulatory Encounter</a:t>
            </a:r>
            <a:r>
              <a:rPr lang="en-US" sz="1050" dirty="0" smtClean="0"/>
              <a:t> - A comprehensive term for health care provided in a facility or setting that provides diagnostic, therapeutic and health maintenance services for persons not requiring stays that exceed 24 hours (e.g. a practitioner's office, clinic setting, or hospital) on a nonresident and non-emergency basis. The term ambulatory implies that the patient has come to the location and is not assigned to a bed. Sometimes referred to as an outpatient encounter. </a:t>
            </a:r>
          </a:p>
          <a:p>
            <a:pPr lvl="1"/>
            <a:r>
              <a:rPr lang="en-US" sz="1050" b="1" dirty="0" smtClean="0"/>
              <a:t>Emergency Encounter</a:t>
            </a:r>
            <a:r>
              <a:rPr lang="en-US" sz="1050" dirty="0" smtClean="0"/>
              <a:t> - A patient encounter that takes place at a dedicated healthcare service delivery location where the patient receives immediate evaluation and treatment, provided until the patient can be discharged or responsibility for the patient's care is transferred elsewhere (for example, the patient could be admitted as an inpatient or transferred to another facility.) </a:t>
            </a:r>
          </a:p>
          <a:p>
            <a:pPr lvl="1"/>
            <a:r>
              <a:rPr lang="en-US" sz="1050" b="1" dirty="0" smtClean="0"/>
              <a:t>Field Encounter</a:t>
            </a:r>
            <a:r>
              <a:rPr lang="en-US" sz="1050" dirty="0" smtClean="0"/>
              <a:t> - A patient encounter that takes place both outside a dedicated service delivery location and outside a patient's residence. Example locations might include an accident site or at a supermarket. </a:t>
            </a:r>
          </a:p>
          <a:p>
            <a:pPr lvl="1"/>
            <a:r>
              <a:rPr lang="en-US" sz="1050" b="1" dirty="0" smtClean="0"/>
              <a:t>Home Health Encounter</a:t>
            </a:r>
            <a:r>
              <a:rPr lang="en-US" sz="1050" dirty="0" smtClean="0"/>
              <a:t> - A patient encounter where services are provided or supervised by a practitioner at the patient's residence. Services may include recurring visits for chronic or terminal conditions or visits facilitating recuperation. </a:t>
            </a:r>
          </a:p>
          <a:p>
            <a:pPr lvl="1"/>
            <a:r>
              <a:rPr lang="en-US" sz="1050" b="1" dirty="0" smtClean="0"/>
              <a:t>Inpatient Encounter</a:t>
            </a:r>
            <a:r>
              <a:rPr lang="en-US" sz="1050" dirty="0" smtClean="0"/>
              <a:t> - A patient encounter where a patient is admitted by a hospital or equivalent facility, assigned to a location where patients generally stay at least overnight and provided with room, board, and continuous nursing service. </a:t>
            </a:r>
          </a:p>
          <a:p>
            <a:pPr lvl="1"/>
            <a:r>
              <a:rPr lang="en-US" sz="1050" b="1" dirty="0" smtClean="0"/>
              <a:t>Short Stay Encounter</a:t>
            </a:r>
            <a:r>
              <a:rPr lang="en-US" sz="1050" dirty="0" smtClean="0"/>
              <a:t> - A patient encounter where the patient is admitted to a health care facility for a predetermined length of time, usually less than 24 hours. </a:t>
            </a:r>
          </a:p>
          <a:p>
            <a:pPr lvl="1"/>
            <a:r>
              <a:rPr lang="en-US" sz="1050" b="1" dirty="0" smtClean="0"/>
              <a:t>Virtual Encounter</a:t>
            </a:r>
            <a:r>
              <a:rPr lang="en-US" sz="1050" dirty="0" smtClean="0"/>
              <a:t> - A patient encounter where the patient and the practitioner are not in the same physical location. Examples include telephone conference, email exchange, robotic surgery, and </a:t>
            </a:r>
            <a:r>
              <a:rPr lang="en-US" sz="1050" dirty="0" err="1" smtClean="0"/>
              <a:t>televideo</a:t>
            </a:r>
            <a:r>
              <a:rPr lang="en-US" sz="1050" dirty="0" smtClean="0"/>
              <a:t> conference. </a:t>
            </a:r>
          </a:p>
          <a:p>
            <a:endParaRPr lang="en-US" sz="1200" dirty="0"/>
          </a:p>
        </p:txBody>
      </p:sp>
      <p:sp>
        <p:nvSpPr>
          <p:cNvPr id="4" name="ZoneTexte 3"/>
          <p:cNvSpPr txBox="1"/>
          <p:nvPr/>
        </p:nvSpPr>
        <p:spPr>
          <a:xfrm>
            <a:off x="827480" y="6396335"/>
            <a:ext cx="7163949" cy="461665"/>
          </a:xfrm>
          <a:prstGeom prst="rect">
            <a:avLst/>
          </a:prstGeom>
          <a:noFill/>
        </p:spPr>
        <p:txBody>
          <a:bodyPr wrap="none" rtlCol="0">
            <a:spAutoFit/>
          </a:bodyPr>
          <a:lstStyle/>
          <a:p>
            <a:r>
              <a:rPr lang="en-US" sz="1200" b="0" i="1" u="sng" dirty="0" smtClean="0">
                <a:solidFill>
                  <a:srgbClr val="FF0000"/>
                </a:solidFill>
              </a:rPr>
              <a:t>Source: </a:t>
            </a:r>
            <a:r>
              <a:rPr lang="en-US" sz="1200" dirty="0" smtClean="0">
                <a:solidFill>
                  <a:srgbClr val="FF0000"/>
                </a:solidFill>
              </a:rPr>
              <a:t>HL7 Version 3 Standard: Patient Administration Release 2; Patient Encounter, Release 1</a:t>
            </a:r>
            <a:br>
              <a:rPr lang="en-US" sz="1200" dirty="0" smtClean="0">
                <a:solidFill>
                  <a:srgbClr val="FF0000"/>
                </a:solidFill>
              </a:rPr>
            </a:br>
            <a:r>
              <a:rPr lang="en-US" sz="1200" dirty="0" smtClean="0">
                <a:solidFill>
                  <a:srgbClr val="FF0000"/>
                </a:solidFill>
              </a:rPr>
              <a:t>DSTU Ballot 1 - May 2011 </a:t>
            </a:r>
            <a:endParaRPr lang="en-US" sz="1200" b="0" i="1" u="sng" dirty="0" smtClean="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Term: Encounter</a:t>
            </a:r>
            <a:endParaRPr lang="en-US" dirty="0"/>
          </a:p>
        </p:txBody>
      </p:sp>
      <p:sp>
        <p:nvSpPr>
          <p:cNvPr id="5" name="Espace réservé du contenu 4"/>
          <p:cNvSpPr>
            <a:spLocks noGrp="1"/>
          </p:cNvSpPr>
          <p:nvPr>
            <p:ph idx="1"/>
          </p:nvPr>
        </p:nvSpPr>
        <p:spPr>
          <a:xfrm>
            <a:off x="455613" y="1175657"/>
            <a:ext cx="8364537" cy="4917714"/>
          </a:xfrm>
        </p:spPr>
        <p:txBody>
          <a:bodyPr/>
          <a:lstStyle/>
          <a:p>
            <a:r>
              <a:rPr lang="en-US" sz="1600" dirty="0" smtClean="0"/>
              <a:t>Encounter</a:t>
            </a:r>
          </a:p>
          <a:p>
            <a:pPr lvl="1"/>
            <a:r>
              <a:rPr lang="en-US" sz="1400" dirty="0" smtClean="0"/>
              <a:t>An Encounter (ENC) choice is an interaction between a patient and care provider(s) for the purpose of providing healthcare-related service(s). Healthcare-related services include health assessment. </a:t>
            </a:r>
          </a:p>
          <a:p>
            <a:pPr lvl="1"/>
            <a:r>
              <a:rPr lang="en-US" sz="1400" dirty="0" smtClean="0"/>
              <a:t>Note this type of statement covers admissions, discharges and transfers of care, as well as the more usual understanding of a single discrete office visit. </a:t>
            </a:r>
          </a:p>
          <a:p>
            <a:pPr lvl="1"/>
            <a:r>
              <a:rPr lang="en-US" sz="1400" dirty="0" smtClean="0"/>
              <a:t>It further deals with a plan for regular visits, such as preventive care during pregnancy, or monitoring of chronic ill patients. </a:t>
            </a:r>
          </a:p>
          <a:p>
            <a:pPr lvl="1"/>
            <a:r>
              <a:rPr lang="en-US" sz="1400" dirty="0" smtClean="0"/>
              <a:t>Includes requesting, proposing, promising, prohibiting or refusing an encounter as well as an actual encounter event.</a:t>
            </a:r>
          </a:p>
          <a:p>
            <a:pPr lvl="1"/>
            <a:r>
              <a:rPr lang="en-US" sz="1400" dirty="0" smtClean="0"/>
              <a:t>The encounter is a derivative of the RIM </a:t>
            </a:r>
            <a:r>
              <a:rPr lang="en-US" sz="1400" dirty="0" err="1" smtClean="0"/>
              <a:t>PatientEncounter</a:t>
            </a:r>
            <a:r>
              <a:rPr lang="en-US" sz="1400" dirty="0" smtClean="0"/>
              <a:t> class, used to represent related encounters, such as follow-up visits or referenced past encounters. </a:t>
            </a:r>
            <a:endParaRPr lang="en-US" sz="1600" dirty="0" smtClean="0"/>
          </a:p>
          <a:p>
            <a:pPr lvl="1"/>
            <a:r>
              <a:rPr lang="en-US" sz="1400" dirty="0" smtClean="0"/>
              <a:t/>
            </a:r>
            <a:br>
              <a:rPr lang="en-US" sz="1400" dirty="0" smtClean="0"/>
            </a:br>
            <a:endParaRPr lang="en-US" sz="1400" dirty="0"/>
          </a:p>
        </p:txBody>
      </p:sp>
      <p:sp>
        <p:nvSpPr>
          <p:cNvPr id="8" name="ZoneTexte 7"/>
          <p:cNvSpPr txBox="1"/>
          <p:nvPr/>
        </p:nvSpPr>
        <p:spPr>
          <a:xfrm>
            <a:off x="611450" y="6165380"/>
            <a:ext cx="8209140" cy="461665"/>
          </a:xfrm>
          <a:prstGeom prst="rect">
            <a:avLst/>
          </a:prstGeom>
          <a:noFill/>
        </p:spPr>
        <p:txBody>
          <a:bodyPr wrap="square" rtlCol="0">
            <a:spAutoFit/>
          </a:bodyPr>
          <a:lstStyle/>
          <a:p>
            <a:pPr marL="0" lvl="2"/>
            <a:r>
              <a:rPr lang="en-US" sz="1200" dirty="0" smtClean="0">
                <a:solidFill>
                  <a:srgbClr val="FF0000"/>
                </a:solidFill>
              </a:rPr>
              <a:t>Source: HL7 Draft Standard for Trial Use - HL7 Version 3 Standard: Clinical Statement Pattern, Release 1 - Last Published: 12/06/2007 10:24 AM</a:t>
            </a:r>
            <a:endParaRPr lang="en-US" sz="1200" b="0" i="1" u="sng" dirty="0"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August 17th</a:t>
            </a:r>
            <a:endParaRPr lang="en-CA" dirty="0"/>
          </a:p>
        </p:txBody>
      </p:sp>
      <p:sp>
        <p:nvSpPr>
          <p:cNvPr id="3" name="Espace réservé du contenu 2"/>
          <p:cNvSpPr>
            <a:spLocks noGrp="1"/>
          </p:cNvSpPr>
          <p:nvPr>
            <p:ph idx="1"/>
          </p:nvPr>
        </p:nvSpPr>
        <p:spPr/>
        <p:txBody>
          <a:bodyPr/>
          <a:lstStyle/>
          <a:p>
            <a:r>
              <a:rPr lang="en-CA" sz="1600" i="1" dirty="0" smtClean="0"/>
              <a:t>NOTE: Our focus up to WGM (week of Sept. 12</a:t>
            </a:r>
            <a:r>
              <a:rPr lang="en-CA" sz="1600" i="1" baseline="30000" dirty="0" smtClean="0"/>
              <a:t>th</a:t>
            </a:r>
            <a:r>
              <a:rPr lang="en-CA" sz="1600" i="1" dirty="0" smtClean="0"/>
              <a:t>) will be on sharpening our definition of what our storyboards should be like, and on preparing one solid SB (perinatology) ready for review by clinical SMEs (not in the CS team). This material will be reviewed during the WGM before starting the validation process.</a:t>
            </a:r>
          </a:p>
          <a:p>
            <a:endParaRPr lang="en-CA" sz="1800" dirty="0" smtClean="0"/>
          </a:p>
          <a:p>
            <a:r>
              <a:rPr lang="en-CA" sz="1800" dirty="0" smtClean="0"/>
              <a:t>Minutes of August 3rd </a:t>
            </a:r>
          </a:p>
          <a:p>
            <a:r>
              <a:rPr lang="en-CA" sz="1800" dirty="0" smtClean="0"/>
              <a:t>Storyboard document introduction (Andre)</a:t>
            </a:r>
          </a:p>
          <a:p>
            <a:pPr lvl="1"/>
            <a:r>
              <a:rPr lang="en-CA" sz="1400" dirty="0" smtClean="0"/>
              <a:t>Purpose, scope, guidelines, structure, quality criteria</a:t>
            </a:r>
          </a:p>
          <a:p>
            <a:r>
              <a:rPr lang="en-CA" sz="1800" dirty="0" smtClean="0"/>
              <a:t>UML use case models (Danny + Laura)</a:t>
            </a:r>
          </a:p>
          <a:p>
            <a:pPr lvl="1"/>
            <a:r>
              <a:rPr lang="en-CA" sz="1400" dirty="0" smtClean="0"/>
              <a:t>Chronic disease (diabetes)</a:t>
            </a:r>
          </a:p>
          <a:p>
            <a:pPr lvl="1"/>
            <a:r>
              <a:rPr lang="en-CA" sz="1400" dirty="0" smtClean="0"/>
              <a:t>perinatology</a:t>
            </a:r>
          </a:p>
          <a:p>
            <a:r>
              <a:rPr lang="en-US" sz="1800" dirty="0" smtClean="0"/>
              <a:t>SB formats</a:t>
            </a:r>
          </a:p>
          <a:p>
            <a:pPr lvl="1"/>
            <a:r>
              <a:rPr lang="en-US" sz="1400" dirty="0" smtClean="0"/>
              <a:t>Single pre-condition, chain of episodes, post condition</a:t>
            </a:r>
          </a:p>
          <a:p>
            <a:pPr lvl="1"/>
            <a:r>
              <a:rPr lang="en-US" sz="1400" dirty="0" smtClean="0"/>
              <a:t>Multiple pre-conditions, chain of episodes, post condition</a:t>
            </a:r>
          </a:p>
          <a:p>
            <a:r>
              <a:rPr lang="en-US" sz="1800" dirty="0" smtClean="0"/>
              <a:t>Next meeting agenda</a:t>
            </a:r>
          </a:p>
          <a:p>
            <a:endParaRPr lang="en-US" sz="1800" dirty="0" smtClean="0"/>
          </a:p>
        </p:txBody>
      </p:sp>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extLst>
      <p:ext uri="{BB962C8B-B14F-4D97-AF65-F5344CB8AC3E}">
        <p14:creationId xmlns:p14="http://schemas.microsoft.com/office/powerpoint/2010/main" val="7116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CA" smtClean="0"/>
              <a:t>Meetings During the Summer Period</a:t>
            </a:r>
            <a:endParaRPr lang="en-CA" dirty="0"/>
          </a:p>
        </p:txBody>
      </p:sp>
      <p:sp>
        <p:nvSpPr>
          <p:cNvPr id="5" name="Espace réservé du contenu 4"/>
          <p:cNvSpPr>
            <a:spLocks noGrp="1"/>
          </p:cNvSpPr>
          <p:nvPr>
            <p:ph idx="1"/>
          </p:nvPr>
        </p:nvSpPr>
        <p:spPr/>
        <p:txBody>
          <a:bodyPr/>
          <a:lstStyle/>
          <a:p>
            <a:r>
              <a:rPr lang="en-CA" sz="1800" dirty="0" smtClean="0"/>
              <a:t>We will move to a meeting every second week until the end of August. Schedule is:</a:t>
            </a:r>
          </a:p>
          <a:p>
            <a:pPr lvl="1"/>
            <a:r>
              <a:rPr lang="en-CA" sz="1600" dirty="0" smtClean="0"/>
              <a:t>August 3</a:t>
            </a:r>
          </a:p>
          <a:p>
            <a:pPr lvl="1"/>
            <a:r>
              <a:rPr lang="en-CA" sz="1600" dirty="0" smtClean="0"/>
              <a:t>August 17</a:t>
            </a:r>
          </a:p>
          <a:p>
            <a:pPr lvl="2"/>
            <a:r>
              <a:rPr lang="en-CA" sz="1400" dirty="0" smtClean="0"/>
              <a:t>Review of Care plan functionalities in EHR-S FM R2 work by the HL7 EHR WG?</a:t>
            </a:r>
          </a:p>
          <a:p>
            <a:pPr lvl="1"/>
            <a:r>
              <a:rPr lang="en-CA" sz="1600" dirty="0" smtClean="0">
                <a:solidFill>
                  <a:srgbClr val="FF0000"/>
                </a:solidFill>
              </a:rPr>
              <a:t>August 31st</a:t>
            </a:r>
          </a:p>
          <a:p>
            <a:pPr lvl="2"/>
            <a:r>
              <a:rPr lang="en-CA" sz="1400" dirty="0" smtClean="0">
                <a:solidFill>
                  <a:srgbClr val="FF0000"/>
                </a:solidFill>
              </a:rPr>
              <a:t>Decide if we continue with a 2-week schedule</a:t>
            </a:r>
          </a:p>
          <a:p>
            <a:pPr lvl="1"/>
            <a:r>
              <a:rPr lang="en-CA" sz="1600" dirty="0" smtClean="0">
                <a:solidFill>
                  <a:srgbClr val="FF0000"/>
                </a:solidFill>
              </a:rPr>
              <a:t>Sept. 7th </a:t>
            </a:r>
          </a:p>
          <a:p>
            <a:pPr lvl="2"/>
            <a:r>
              <a:rPr lang="en-CA" sz="1400" dirty="0" smtClean="0">
                <a:solidFill>
                  <a:srgbClr val="FF0000"/>
                </a:solidFill>
              </a:rPr>
              <a:t>Final material for WGM on Sept. 12th</a:t>
            </a:r>
          </a:p>
        </p:txBody>
      </p:sp>
      <p:sp>
        <p:nvSpPr>
          <p:cNvPr id="8" name="ZoneTexte 7"/>
          <p:cNvSpPr txBox="1"/>
          <p:nvPr/>
        </p:nvSpPr>
        <p:spPr>
          <a:xfrm>
            <a:off x="7020340" y="0"/>
            <a:ext cx="1577483" cy="276999"/>
          </a:xfrm>
          <a:prstGeom prst="rect">
            <a:avLst/>
          </a:prstGeom>
          <a:noFill/>
        </p:spPr>
        <p:txBody>
          <a:bodyPr wrap="none" rtlCol="0">
            <a:spAutoFit/>
          </a:bodyPr>
          <a:lstStyle/>
          <a:p>
            <a:r>
              <a:rPr lang="en-US" sz="1200" b="0" i="1" u="sng" dirty="0" smtClean="0">
                <a:solidFill>
                  <a:schemeClr val="tx1"/>
                </a:solidFill>
              </a:rPr>
              <a:t>Updated 2011-07-20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mtClean="0"/>
              <a:t>Future Topics</a:t>
            </a:r>
            <a:endParaRPr lang="en-CA" dirty="0"/>
          </a:p>
        </p:txBody>
      </p:sp>
      <p:sp>
        <p:nvSpPr>
          <p:cNvPr id="3" name="Espace réservé du contenu 2"/>
          <p:cNvSpPr>
            <a:spLocks noGrp="1"/>
          </p:cNvSpPr>
          <p:nvPr>
            <p:ph idx="1"/>
          </p:nvPr>
        </p:nvSpPr>
        <p:spPr/>
        <p:txBody>
          <a:bodyPr/>
          <a:lstStyle/>
          <a:p>
            <a:r>
              <a:rPr lang="en-CA" sz="1800" dirty="0" smtClean="0"/>
              <a:t>Review of EHR-S FM R2 work by the HL7 EHR WG: </a:t>
            </a:r>
            <a:r>
              <a:rPr lang="en-CA" sz="1800" u="sng" dirty="0" smtClean="0">
                <a:solidFill>
                  <a:schemeClr val="tx1"/>
                </a:solidFill>
              </a:rPr>
              <a:t>Aug. 17, tentatively</a:t>
            </a:r>
          </a:p>
          <a:p>
            <a:pPr lvl="1"/>
            <a:r>
              <a:rPr lang="en-CA" sz="1400" dirty="0" smtClean="0"/>
              <a:t>John Ritter, </a:t>
            </a:r>
            <a:r>
              <a:rPr lang="en-US" sz="1400" dirty="0" smtClean="0"/>
              <a:t>Sue Mitchell, Pat Van Dyke, </a:t>
            </a:r>
            <a:r>
              <a:rPr lang="en-US" sz="1400" dirty="0" err="1" smtClean="0"/>
              <a:t>Lenel</a:t>
            </a:r>
            <a:r>
              <a:rPr lang="en-US" sz="1400" dirty="0" smtClean="0"/>
              <a:t> James</a:t>
            </a:r>
            <a:endParaRPr lang="en-CA" sz="1400" u="sng" dirty="0" smtClean="0">
              <a:solidFill>
                <a:srgbClr val="FF0000"/>
              </a:solidFill>
            </a:endParaRPr>
          </a:p>
          <a:p>
            <a:r>
              <a:rPr lang="en-CA" sz="1800" dirty="0" smtClean="0">
                <a:solidFill>
                  <a:srgbClr val="FF0000"/>
                </a:solidFill>
              </a:rPr>
              <a:t>BPMN Models for the SB (after SB validation and updates)</a:t>
            </a:r>
          </a:p>
          <a:p>
            <a:r>
              <a:rPr lang="en-CA" sz="1800" dirty="0" smtClean="0"/>
              <a:t>Review of the ISO CONTSYS work on care plan aspects</a:t>
            </a:r>
          </a:p>
          <a:p>
            <a:pPr lvl="1"/>
            <a:r>
              <a:rPr lang="en-CA" sz="1400" dirty="0" smtClean="0">
                <a:solidFill>
                  <a:schemeClr val="tx1"/>
                </a:solidFill>
              </a:rPr>
              <a:t>André to contact ISO Lead</a:t>
            </a:r>
          </a:p>
          <a:p>
            <a:r>
              <a:rPr lang="en-CA" sz="1800" dirty="0" smtClean="0"/>
              <a:t>Care Plan elements from KP, Intermountain, VA, etc. (Laura)</a:t>
            </a:r>
          </a:p>
          <a:p>
            <a:r>
              <a:rPr lang="en-CA" sz="1800" dirty="0" smtClean="0"/>
              <a:t>Requirements (André)</a:t>
            </a:r>
          </a:p>
          <a:p>
            <a:r>
              <a:rPr lang="en-CA" sz="1800" dirty="0" smtClean="0"/>
              <a:t>Care Management Concept Matrix update (Susan)</a:t>
            </a:r>
          </a:p>
          <a:p>
            <a:r>
              <a:rPr lang="en-US" sz="1800" dirty="0" smtClean="0"/>
              <a:t>Comparison of care plan contents (Ian, Laura)</a:t>
            </a:r>
          </a:p>
          <a:p>
            <a:pPr lvl="1"/>
            <a:r>
              <a:rPr lang="en-US" sz="1600" dirty="0" smtClean="0"/>
              <a:t>To inform the information model</a:t>
            </a:r>
          </a:p>
          <a:p>
            <a:pPr lvl="1"/>
            <a:r>
              <a:rPr lang="en-US" sz="1600" dirty="0" smtClean="0"/>
              <a:t>Start of spreadsheet (Laura…)</a:t>
            </a:r>
          </a:p>
          <a:p>
            <a:r>
              <a:rPr lang="en-US" sz="1800" dirty="0" smtClean="0"/>
              <a:t>Overarching term to use (Ian M.)</a:t>
            </a:r>
          </a:p>
          <a:p>
            <a:r>
              <a:rPr lang="en-US" sz="1800" dirty="0" smtClean="0"/>
              <a:t>Care Plan Glossary</a:t>
            </a:r>
          </a:p>
          <a:p>
            <a:r>
              <a:rPr lang="en-US" sz="1800" dirty="0" smtClean="0"/>
              <a:t>Forward plan- first cut</a:t>
            </a:r>
          </a:p>
          <a:p>
            <a:endParaRPr lang="en-US" sz="1800" dirty="0" smtClean="0"/>
          </a:p>
          <a:p>
            <a:endParaRPr lang="en-CA" sz="1800" dirty="0"/>
          </a:p>
        </p:txBody>
      </p:sp>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chemeClr val="tx1"/>
                </a:solidFill>
              </a:rPr>
              <a:t>Updated 2011-07-20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sz="2400" dirty="0" smtClean="0"/>
              <a:t>Participants- WGM </a:t>
            </a:r>
            <a:r>
              <a:rPr lang="en-CA" sz="2400" dirty="0" err="1" smtClean="0"/>
              <a:t>Meetg</a:t>
            </a:r>
            <a:r>
              <a:rPr lang="en-CA" sz="2400" dirty="0" smtClean="0"/>
              <a:t> of 2011-08-03 p1</a:t>
            </a:r>
          </a:p>
        </p:txBody>
      </p:sp>
      <p:graphicFrame>
        <p:nvGraphicFramePr>
          <p:cNvPr id="7" name="Tableau 6"/>
          <p:cNvGraphicFramePr>
            <a:graphicFrameLocks noGrp="1"/>
          </p:cNvGraphicFramePr>
          <p:nvPr>
            <p:extLst>
              <p:ext uri="{D42A27DB-BD31-4B8C-83A1-F6EECF244321}">
                <p14:modId xmlns:p14="http://schemas.microsoft.com/office/powerpoint/2010/main" val="1739290070"/>
              </p:ext>
            </p:extLst>
          </p:nvPr>
        </p:nvGraphicFramePr>
        <p:xfrm>
          <a:off x="250825" y="836613"/>
          <a:ext cx="8713785" cy="5709918"/>
        </p:xfrm>
        <a:graphic>
          <a:graphicData uri="http://schemas.openxmlformats.org/drawingml/2006/table">
            <a:tbl>
              <a:tblPr firstRow="1" bandRow="1">
                <a:tableStyleId>{5C22544A-7EE6-4342-B048-85BDC9FD1C3A}</a:tableStyleId>
              </a:tblPr>
              <a:tblGrid>
                <a:gridCol w="1512785"/>
                <a:gridCol w="2088290"/>
                <a:gridCol w="504070"/>
                <a:gridCol w="432060"/>
                <a:gridCol w="4176580"/>
              </a:tblGrid>
              <a:tr h="222127">
                <a:tc>
                  <a:txBody>
                    <a:bodyPr/>
                    <a:lstStyle/>
                    <a:p>
                      <a:pPr algn="ctr"/>
                      <a:r>
                        <a:rPr lang="en-CA" sz="900" dirty="0" smtClean="0">
                          <a:solidFill>
                            <a:schemeClr val="tx1"/>
                          </a:solidFill>
                        </a:rPr>
                        <a:t>Name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email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Notes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66552">
                <a:tc>
                  <a:txBody>
                    <a:bodyPr/>
                    <a:lstStyle/>
                    <a:p>
                      <a:r>
                        <a:rPr lang="en-CA" sz="900" dirty="0" smtClean="0">
                          <a:solidFill>
                            <a:schemeClr val="tx1"/>
                          </a:solidFill>
                        </a:rPr>
                        <a:t>André Boudreau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Co-Lead- Care Plan initiative/HL7 Patient Care WG. B.Sc.(Physics), MBA. Owner Boroan Inc.  Management </a:t>
                      </a:r>
                      <a:r>
                        <a:rPr lang="en-CA" sz="600" dirty="0" err="1" smtClean="0">
                          <a:solidFill>
                            <a:schemeClr val="tx1"/>
                          </a:solidFill>
                        </a:rPr>
                        <a:t>Consultin</a:t>
                      </a:r>
                      <a:r>
                        <a:rPr lang="en-CA" sz="600" dirty="0" smtClean="0">
                          <a:solidFill>
                            <a:schemeClr val="tx1"/>
                          </a:solidFill>
                        </a:rPr>
                        <a:t>. </a:t>
                      </a:r>
                      <a:r>
                        <a:rPr lang="en-CA" sz="600" kern="1200" dirty="0" smtClean="0">
                          <a:solidFill>
                            <a:schemeClr val="tx1"/>
                          </a:solidFill>
                          <a:latin typeface="+mn-lt"/>
                          <a:ea typeface="+mn-ea"/>
                          <a:cs typeface="+mn-cs"/>
                        </a:rPr>
                        <a:t>Chair,  Individual Care pan Canadian Standards Collaborative Working Group (SCWG). </a:t>
                      </a:r>
                      <a:r>
                        <a:rPr lang="en-CA" sz="600" kern="1200" dirty="0" err="1" smtClean="0">
                          <a:solidFill>
                            <a:schemeClr val="tx1"/>
                          </a:solidFill>
                          <a:latin typeface="+mn-lt"/>
                          <a:ea typeface="+mn-ea"/>
                          <a:cs typeface="+mn-cs"/>
                        </a:rPr>
                        <a:t>Sr</a:t>
                      </a:r>
                      <a:r>
                        <a:rPr lang="en-CA" sz="600" kern="1200" dirty="0" smtClean="0">
                          <a:solidFill>
                            <a:schemeClr val="tx1"/>
                          </a:solidFill>
                          <a:latin typeface="+mn-lt"/>
                          <a:ea typeface="+mn-ea"/>
                          <a:cs typeface="+mn-cs"/>
                        </a:rPr>
                        <a:t> project manager. HL7</a:t>
                      </a:r>
                      <a:r>
                        <a:rPr lang="en-CA" sz="600" kern="1200" baseline="0" dirty="0" smtClean="0">
                          <a:solidFill>
                            <a:schemeClr val="tx1"/>
                          </a:solidFill>
                          <a:latin typeface="+mn-lt"/>
                          <a:ea typeface="+mn-ea"/>
                          <a:cs typeface="+mn-cs"/>
                        </a:rPr>
                        <a:t> EHR WG.</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Laura Heermann Langford</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Co-Lead- Care Plan initiative/HL7 Patient Care WG. Intermountain Healthcare. </a:t>
                      </a:r>
                      <a:r>
                        <a:rPr lang="fr-CA" sz="600" kern="1200" dirty="0" smtClean="0">
                          <a:solidFill>
                            <a:schemeClr val="tx1"/>
                          </a:solidFill>
                          <a:latin typeface="+mn-lt"/>
                          <a:ea typeface="+mn-ea"/>
                          <a:cs typeface="+mn-cs"/>
                        </a:rPr>
                        <a:t>RN </a:t>
                      </a:r>
                      <a:r>
                        <a:rPr lang="fr-CA" sz="600" kern="1200" dirty="0" err="1" smtClean="0">
                          <a:solidFill>
                            <a:schemeClr val="tx1"/>
                          </a:solidFill>
                          <a:latin typeface="+mn-lt"/>
                          <a:ea typeface="+mn-ea"/>
                          <a:cs typeface="+mn-cs"/>
                        </a:rPr>
                        <a:t>PhD</a:t>
                      </a:r>
                      <a:r>
                        <a:rPr lang="en-CA" sz="600" kern="1200" dirty="0" smtClean="0">
                          <a:solidFill>
                            <a:schemeClr val="tx1"/>
                          </a:solidFill>
                          <a:latin typeface="+mn-lt"/>
                          <a:ea typeface="+mn-ea"/>
                          <a:cs typeface="+mn-cs"/>
                        </a:rPr>
                        <a:t>,: Nursing Informatics; </a:t>
                      </a:r>
                      <a:r>
                        <a:rPr lang="fr-CA" sz="600" kern="1200" dirty="0" smtClean="0">
                          <a:solidFill>
                            <a:schemeClr val="tx1"/>
                          </a:solidFill>
                          <a:latin typeface="+mn-lt"/>
                          <a:ea typeface="+mn-ea"/>
                          <a:cs typeface="+mn-cs"/>
                        </a:rPr>
                        <a:t>Emergency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 American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a:t>
                      </a:r>
                      <a:r>
                        <a:rPr lang="fr-CA" sz="600" kern="1200" baseline="0" dirty="0" smtClean="0">
                          <a:solidFill>
                            <a:schemeClr val="tx1"/>
                          </a:solidFill>
                          <a:latin typeface="+mn-lt"/>
                          <a:ea typeface="+mn-ea"/>
                          <a:cs typeface="+mn-cs"/>
                        </a:rPr>
                        <a:t> IHE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NEHTA-National eHealth Transition Authority .</a:t>
                      </a:r>
                      <a:r>
                        <a:rPr lang="en-CA" sz="600" baseline="0" dirty="0" smtClean="0">
                          <a:solidFill>
                            <a:schemeClr val="tx1"/>
                          </a:solidFill>
                        </a:rPr>
                        <a:t> </a:t>
                      </a:r>
                      <a:r>
                        <a:rPr lang="fr-CA" sz="600" kern="1200" dirty="0" smtClean="0">
                          <a:solidFill>
                            <a:schemeClr val="tx1"/>
                          </a:solidFill>
                          <a:latin typeface="+mn-lt"/>
                          <a:ea typeface="+mn-ea"/>
                          <a:cs typeface="+mn-cs"/>
                        </a:rPr>
                        <a:t>RN, 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lead</a:t>
                      </a:r>
                      <a:r>
                        <a:rPr lang="fr-CA" sz="600" kern="1200" dirty="0" smtClean="0">
                          <a:solidFill>
                            <a:schemeClr val="tx1"/>
                          </a:solidFill>
                          <a:latin typeface="+mn-lt"/>
                          <a:ea typeface="+mn-ea"/>
                          <a:cs typeface="+mn-cs"/>
                        </a:rPr>
                        <a:t> and </a:t>
                      </a:r>
                      <a:r>
                        <a:rPr lang="en-CA" sz="600" kern="1200" dirty="0" smtClean="0">
                          <a:solidFill>
                            <a:schemeClr val="tx1"/>
                          </a:solidFill>
                          <a:latin typeface="+mn-lt"/>
                          <a:ea typeface="+mn-ea"/>
                          <a:cs typeface="+mn-cs"/>
                        </a:rPr>
                        <a:t>L</a:t>
                      </a:r>
                      <a:r>
                        <a:rPr lang="en-CA" sz="600" dirty="0" smtClean="0">
                          <a:solidFill>
                            <a:schemeClr val="tx1"/>
                          </a:solidFill>
                        </a:rPr>
                        <a:t>ead Clinical Information Architecture; co-chair HL7 Patient care WG; vice-chai</a:t>
                      </a:r>
                      <a:r>
                        <a:rPr lang="en-CA" sz="600" kern="1200" dirty="0" smtClean="0">
                          <a:solidFill>
                            <a:schemeClr val="tx1"/>
                          </a:solidFill>
                          <a:latin typeface="+mn-lt"/>
                          <a:ea typeface="+mn-ea"/>
                          <a:cs typeface="+mn-cs"/>
                        </a:rPr>
                        <a:t>r HL7 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Peter </a:t>
                      </a:r>
                      <a:r>
                        <a:rPr lang="fr-CA" sz="900" kern="1200" dirty="0" err="1" smtClean="0">
                          <a:solidFill>
                            <a:schemeClr val="tx1"/>
                          </a:solidFill>
                          <a:latin typeface="+mn-lt"/>
                          <a:ea typeface="+mn-ea"/>
                          <a:cs typeface="+mn-cs"/>
                        </a:rPr>
                        <a:t>MacIsaac</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HP Enterprise Services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a:t>
                      </a:r>
                      <a:r>
                        <a:rPr lang="en-CA" sz="600" kern="1200" dirty="0" smtClean="0">
                          <a:solidFill>
                            <a:schemeClr val="tx1"/>
                          </a:solidFill>
                          <a:latin typeface="+mn-lt"/>
                          <a:ea typeface="+mn-ea"/>
                          <a:cs typeface="+mn-cs"/>
                        </a:rPr>
                        <a:t>IHE Australia;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 General Practice</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166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Adel Ghlamallah</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aghlamallah@infoway-inforoute.ca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Canada Health Infoway.</a:t>
                      </a:r>
                      <a:r>
                        <a:rPr lang="en-CA" sz="600" baseline="0" dirty="0" smtClean="0">
                          <a:solidFill>
                            <a:schemeClr val="tx1"/>
                          </a:solidFill>
                        </a:rPr>
                        <a:t> </a:t>
                      </a:r>
                      <a:r>
                        <a:rPr lang="en-CA" sz="600" dirty="0" smtClean="0">
                          <a:solidFill>
                            <a:schemeClr val="tx1"/>
                          </a:solidFill>
                        </a:rPr>
                        <a:t>SME at Infoway (shared health record);</a:t>
                      </a:r>
                      <a:r>
                        <a:rPr lang="en-CA" sz="600" baseline="0" dirty="0" smtClean="0">
                          <a:solidFill>
                            <a:schemeClr val="tx1"/>
                          </a:solidFill>
                        </a:rPr>
                        <a:t> past architect on EMR projects</a:t>
                      </a:r>
                      <a:endParaRPr lang="en-CA" sz="6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William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PhD; -chair HL7 Patient Care WG at HL7; Detailed Clinical Models ISO TC 215 WG1 and HL7 ; nursing </a:t>
                      </a:r>
                      <a:r>
                        <a:rPr lang="en-CA" sz="600" kern="1200" dirty="0" err="1" smtClean="0">
                          <a:solidFill>
                            <a:schemeClr val="tx1"/>
                          </a:solidFill>
                          <a:latin typeface="+mn-lt"/>
                          <a:ea typeface="+mn-ea"/>
                          <a:cs typeface="+mn-cs"/>
                        </a:rPr>
                        <a:t>practicioner</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err="1" smtClean="0">
                          <a:solidFill>
                            <a:schemeClr val="tx1"/>
                          </a:solidFill>
                          <a:latin typeface="+mn-lt"/>
                          <a:ea typeface="+mn-ea"/>
                          <a:cs typeface="+mn-cs"/>
                        </a:rPr>
                        <a:t>Anneke</a:t>
                      </a:r>
                      <a:r>
                        <a:rPr lang="fr-CA" sz="900" kern="1200" dirty="0" smtClean="0">
                          <a:solidFill>
                            <a:schemeClr val="tx1"/>
                          </a:solidFill>
                          <a:latin typeface="+mn-lt"/>
                          <a:ea typeface="+mn-ea"/>
                          <a:cs typeface="+mn-cs"/>
                        </a:rPr>
                        <a:t>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Consultant; Co-Chair Technical Committee EHR at HL7 Netherlands;</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at IMIA NI;</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of the Patient Care Working Group at HL7 International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NHS Connecting for Health.</a:t>
                      </a:r>
                      <a:r>
                        <a:rPr lang="en-CA" sz="600" baseline="0" dirty="0" smtClean="0">
                          <a:solidFill>
                            <a:schemeClr val="tx1"/>
                          </a:solidFill>
                        </a:rPr>
                        <a:t> </a:t>
                      </a:r>
                      <a:r>
                        <a:rPr lang="en-CA" sz="600" kern="1200" dirty="0" smtClean="0">
                          <a:solidFill>
                            <a:schemeClr val="tx1"/>
                          </a:solidFill>
                          <a:latin typeface="+mn-lt"/>
                          <a:ea typeface="+mn-ea"/>
                          <a:cs typeface="+mn-cs"/>
                        </a:rPr>
                        <a:t>Health Informatics; </a:t>
                      </a:r>
                      <a:r>
                        <a:rPr lang="en-US" sz="600" kern="1200" dirty="0" smtClean="0">
                          <a:solidFill>
                            <a:schemeClr val="tx1"/>
                          </a:solidFill>
                          <a:latin typeface="+mn-lt"/>
                          <a:ea typeface="+mn-ea"/>
                          <a:cs typeface="+mn-cs"/>
                        </a:rPr>
                        <a:t>Senior Interoperability Developer, Data Standards and Products; HL7 </a:t>
                      </a:r>
                      <a:r>
                        <a:rPr lang="en-GB" sz="600" kern="1200" dirty="0" smtClean="0">
                          <a:solidFill>
                            <a:schemeClr val="tx1"/>
                          </a:solidFill>
                          <a:latin typeface="+mn-lt"/>
                          <a:ea typeface="+mn-ea"/>
                          <a:cs typeface="+mn-cs"/>
                        </a:rPr>
                        <a:t>Patient Care Co-Chair </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4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Thomas Jefferson University School of Nursing </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RN; Informatics; </a:t>
                      </a:r>
                      <a:r>
                        <a:rPr lang="en-US" sz="600" kern="1200" dirty="0" smtClean="0">
                          <a:solidFill>
                            <a:schemeClr val="tx1"/>
                          </a:solidFill>
                          <a:latin typeface="+mn-lt"/>
                          <a:ea typeface="+mn-ea"/>
                          <a:cs typeface="+mn-cs"/>
                        </a:rPr>
                        <a:t>Associate Professor; HL7 EHR WG; HL7 Patient care WG; terminology engine for Plan of care;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49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Jay Lyle</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jaylyle@gmail.com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JP Systems.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Business Consultant &amp; Sr. Project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42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Margaret </a:t>
                      </a:r>
                      <a:r>
                        <a:rPr lang="en-CA" sz="900" kern="1200" dirty="0" err="1" smtClean="0">
                          <a:solidFill>
                            <a:schemeClr val="tx1"/>
                          </a:solidFill>
                          <a:latin typeface="+mn-lt"/>
                          <a:ea typeface="+mn-ea"/>
                          <a:cs typeface="+mn-cs"/>
                        </a:rPr>
                        <a:t>Dittloff</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mkd@cbord.com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The CBORD Group, Inc..</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RD (</a:t>
                      </a:r>
                      <a:r>
                        <a:rPr lang="fr-CA" sz="600" kern="1200" dirty="0" err="1" smtClean="0">
                          <a:solidFill>
                            <a:schemeClr val="tx1"/>
                          </a:solidFill>
                          <a:latin typeface="+mn-lt"/>
                          <a:ea typeface="+mn-ea"/>
                          <a:cs typeface="+mn-cs"/>
                        </a:rPr>
                        <a:t>Registered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Dietitian</a:t>
                      </a:r>
                      <a:r>
                        <a:rPr lang="fr-CA" sz="600" kern="1200" dirty="0" smtClean="0">
                          <a:solidFill>
                            <a:schemeClr val="tx1"/>
                          </a:solidFill>
                          <a:latin typeface="+mn-lt"/>
                          <a:ea typeface="+mn-ea"/>
                          <a:cs typeface="+mn-cs"/>
                        </a:rPr>
                        <a:t>); Product Manager, Nutrition Service Suite; </a:t>
                      </a:r>
                      <a:r>
                        <a:rPr lang="en-US" sz="600" kern="1200" dirty="0" smtClean="0">
                          <a:solidFill>
                            <a:schemeClr val="tx1"/>
                          </a:solidFill>
                          <a:latin typeface="+mn-lt"/>
                          <a:ea typeface="+mn-ea"/>
                          <a:cs typeface="+mn-cs"/>
                        </a:rPr>
                        <a:t>HL7  DAM project for diet/nutrition orders; American Dietetic Association</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Audrey Dickerson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adickerson@himss.org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HIMSS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RN, MS; Standards Initiatives at HIMSS; ISO/TC 215 Health Informatics, Secretary; US TAG for ISO/TC 215 Health Informatics, Administrator; Co-Chair of Nursing Sub-committee to IHE-Patient Care Coordination Domain.</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6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Ian McNicoll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Ian.McNicoll@oceaninformatics.com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UK</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Ocean Informatics .</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Health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specialist</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Formal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general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a:t>
                      </a:r>
                      <a:r>
                        <a:rPr lang="en-CA" sz="600" kern="1200" dirty="0" err="1" smtClean="0">
                          <a:solidFill>
                            <a:schemeClr val="tx1"/>
                          </a:solidFill>
                          <a:latin typeface="+mn-lt"/>
                          <a:ea typeface="+mn-ea"/>
                          <a:cs typeface="+mn-cs"/>
                        </a:rPr>
                        <a:t>OpenEHR</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Slovakia </a:t>
                      </a:r>
                      <a:r>
                        <a:rPr lang="en-CA" sz="600" kern="1200" dirty="0" err="1" smtClean="0">
                          <a:solidFill>
                            <a:schemeClr val="tx1"/>
                          </a:solidFill>
                          <a:latin typeface="+mn-lt"/>
                          <a:ea typeface="+mn-ea"/>
                          <a:cs typeface="+mn-cs"/>
                        </a:rPr>
                        <a:t>Pediatrics</a:t>
                      </a:r>
                      <a:r>
                        <a:rPr lang="en-CA" sz="600" kern="1200" dirty="0" smtClean="0">
                          <a:solidFill>
                            <a:schemeClr val="tx1"/>
                          </a:solidFill>
                          <a:latin typeface="+mn-lt"/>
                          <a:ea typeface="+mn-ea"/>
                          <a:cs typeface="+mn-cs"/>
                        </a:rPr>
                        <a:t> EMR; Sweden</a:t>
                      </a:r>
                      <a:r>
                        <a:rPr lang="en-CA" sz="600" kern="1200" baseline="0" dirty="0" smtClean="0">
                          <a:solidFill>
                            <a:schemeClr val="tx1"/>
                          </a:solidFill>
                          <a:latin typeface="+mn-lt"/>
                          <a:ea typeface="+mn-ea"/>
                          <a:cs typeface="+mn-cs"/>
                        </a:rPr>
                        <a:t> distributed care approach</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935">
                <a:tc>
                  <a:txBody>
                    <a:bodyPr/>
                    <a:lstStyle/>
                    <a:p>
                      <a:r>
                        <a:rPr lang="en-US" sz="900" kern="1200" baseline="0" dirty="0" smtClean="0">
                          <a:solidFill>
                            <a:schemeClr val="tx1"/>
                          </a:solidFill>
                          <a:latin typeface="+mn-lt"/>
                          <a:ea typeface="+mn-ea"/>
                          <a:cs typeface="+mn-cs"/>
                        </a:rPr>
                        <a:t>Danny </a:t>
                      </a:r>
                      <a:r>
                        <a:rPr lang="en-US" sz="900" kern="1200" baseline="0" dirty="0" err="1" smtClean="0">
                          <a:solidFill>
                            <a:schemeClr val="tx1"/>
                          </a:solidFill>
                          <a:latin typeface="+mn-lt"/>
                          <a:ea typeface="+mn-ea"/>
                          <a:cs typeface="+mn-cs"/>
                        </a:rPr>
                        <a:t>Probst</a:t>
                      </a:r>
                      <a:endParaRPr lang="fr-CA" sz="900" kern="1200" baseline="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800" kern="1200" dirty="0" smtClean="0">
                          <a:solidFill>
                            <a:schemeClr val="tx1"/>
                          </a:solidFill>
                          <a:latin typeface="+mn-lt"/>
                          <a:ea typeface="+mn-ea"/>
                          <a:cs typeface="+mn-cs"/>
                        </a:rPr>
                        <a:t>Daniel.Probst@imail.org</a:t>
                      </a:r>
                      <a:endParaRPr lang="fr-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Yes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kern="1200" dirty="0" smtClean="0">
                          <a:solidFill>
                            <a:schemeClr val="tx1"/>
                          </a:solidFill>
                          <a:latin typeface="+mn-lt"/>
                          <a:ea typeface="+mn-ea"/>
                          <a:cs typeface="+mn-cs"/>
                        </a:rPr>
                        <a:t>Intermountain Healthcare. </a:t>
                      </a:r>
                      <a:r>
                        <a:rPr lang="fr-CA" sz="600" kern="1200" dirty="0" smtClean="0">
                          <a:solidFill>
                            <a:schemeClr val="tx1"/>
                          </a:solidFill>
                          <a:latin typeface="+mn-lt"/>
                          <a:ea typeface="+mn-ea"/>
                          <a:cs typeface="+mn-cs"/>
                        </a:rPr>
                        <a:t>Data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9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Kevin.coonan@gmail.com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MD. Emergency medicine. HL7 Emergency care WG. </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2127">
                <a:tc>
                  <a:txBody>
                    <a:bodyPr/>
                    <a:lstStyle/>
                    <a:p>
                      <a:r>
                        <a:rPr lang="en-CA" sz="900" dirty="0" smtClean="0">
                          <a:solidFill>
                            <a:schemeClr val="tx1"/>
                          </a:solidFill>
                        </a:rPr>
                        <a:t>Gordon </a:t>
                      </a:r>
                      <a:r>
                        <a:rPr lang="en-CA" sz="900" dirty="0" err="1" smtClean="0">
                          <a:solidFill>
                            <a:schemeClr val="tx1"/>
                          </a:solidFill>
                        </a:rPr>
                        <a:t>Raup</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graup@datuit.com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CTO, </a:t>
                      </a:r>
                      <a:r>
                        <a:rPr lang="en-CA" sz="600" kern="1200" dirty="0" err="1" smtClean="0">
                          <a:solidFill>
                            <a:schemeClr val="tx1"/>
                          </a:solidFill>
                          <a:latin typeface="+mn-lt"/>
                          <a:ea typeface="+mn-ea"/>
                          <a:cs typeface="+mn-cs"/>
                        </a:rPr>
                        <a:t>Datuit</a:t>
                      </a:r>
                      <a:r>
                        <a:rPr lang="en-CA" sz="600" kern="1200" dirty="0" smtClean="0">
                          <a:solidFill>
                            <a:schemeClr val="tx1"/>
                          </a:solidFill>
                          <a:latin typeface="+mn-lt"/>
                          <a:ea typeface="+mn-ea"/>
                          <a:cs typeface="+mn-cs"/>
                        </a:rPr>
                        <a:t>  LLC (software industry).</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22127">
                <a:tc>
                  <a:txBody>
                    <a:bodyPr/>
                    <a:lstStyle/>
                    <a:p>
                      <a:r>
                        <a:rPr lang="en-CA" sz="900" kern="1200" dirty="0" smtClean="0">
                          <a:solidFill>
                            <a:schemeClr val="tx1"/>
                          </a:solidFill>
                          <a:latin typeface="+mn-lt"/>
                          <a:ea typeface="+mn-ea"/>
                          <a:cs typeface="+mn-cs"/>
                        </a:rPr>
                        <a:t>Susan Campbell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bostoncampbell@mindspring.com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PhD microbiologist. Principal at Care Management Professionals. HL7 Dynamic Care Plan Co-developer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err="1" smtClean="0">
                          <a:solidFill>
                            <a:schemeClr val="tx1"/>
                          </a:solidFill>
                          <a:latin typeface="+mn-lt"/>
                          <a:ea typeface="+mn-ea"/>
                          <a:cs typeface="+mn-cs"/>
                        </a:rPr>
                        <a:t>Elayne</a:t>
                      </a:r>
                      <a:r>
                        <a:rPr lang="en-CA" sz="900" kern="1200" dirty="0" smtClean="0">
                          <a:solidFill>
                            <a:schemeClr val="tx1"/>
                          </a:solidFill>
                          <a:latin typeface="+mn-lt"/>
                          <a:ea typeface="+mn-ea"/>
                          <a:cs typeface="+mn-cs"/>
                        </a:rPr>
                        <a:t> Ayres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EAyres@cc.nih.gov</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solidFill>
                            <a:schemeClr val="tx1"/>
                          </a:solidFill>
                        </a:rPr>
                        <a:t>NIH National Institutes of Health</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MS, RD; Deputy Chief, Laboratory for Informatics Development, NIH Clinical Center ; Project manager for BTRIS (</a:t>
                      </a:r>
                      <a:r>
                        <a:rPr lang="fr-CA" sz="600" kern="1200" dirty="0" err="1" smtClean="0">
                          <a:solidFill>
                            <a:schemeClr val="tx1"/>
                          </a:solidFill>
                          <a:latin typeface="+mn-lt"/>
                          <a:ea typeface="+mn-ea"/>
                          <a:cs typeface="+mn-cs"/>
                        </a:rPr>
                        <a:t>Biomedical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Translational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Information System), a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Data </a:t>
                      </a:r>
                      <a:r>
                        <a:rPr lang="fr-CA" sz="600" kern="1200" dirty="0" err="1" smtClean="0">
                          <a:solidFill>
                            <a:schemeClr val="tx1"/>
                          </a:solidFill>
                          <a:latin typeface="+mn-lt"/>
                          <a:ea typeface="+mn-ea"/>
                          <a:cs typeface="+mn-cs"/>
                        </a:rPr>
                        <a:t>Repository</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554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Gaby Jewell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gjewell@cerner.com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Cerner </a:t>
                      </a:r>
                      <a:r>
                        <a:rPr lang="fr-CA" sz="600" kern="1200" dirty="0" err="1" smtClean="0">
                          <a:solidFill>
                            <a:schemeClr val="tx1"/>
                          </a:solidFill>
                          <a:latin typeface="+mn-lt"/>
                          <a:ea typeface="+mn-ea"/>
                          <a:cs typeface="+mn-cs"/>
                        </a:rPr>
                        <a:t>Corp</a:t>
                      </a:r>
                      <a:r>
                        <a:rPr lang="fr-CA" sz="600" kern="1200" dirty="0" smtClean="0">
                          <a:solidFill>
                            <a:schemeClr val="tx1"/>
                          </a:solidFill>
                          <a:latin typeface="+mn-lt"/>
                          <a:ea typeface="+mn-ea"/>
                          <a:cs typeface="+mn-cs"/>
                        </a:rPr>
                        <a:t>,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455613" y="120650"/>
            <a:ext cx="8359775" cy="723900"/>
          </a:xfrm>
        </p:spPr>
        <p:txBody>
          <a:bodyPr/>
          <a:lstStyle/>
          <a:p>
            <a:r>
              <a:rPr lang="en-CA" sz="2400" dirty="0" smtClean="0"/>
              <a:t>Participants- WGM </a:t>
            </a:r>
            <a:r>
              <a:rPr lang="en-CA" sz="2400" dirty="0" err="1" smtClean="0"/>
              <a:t>Meetg</a:t>
            </a:r>
            <a:r>
              <a:rPr lang="en-CA" sz="2400" dirty="0" smtClean="0"/>
              <a:t> of 2011-08-03 p2</a:t>
            </a:r>
          </a:p>
        </p:txBody>
      </p:sp>
      <p:graphicFrame>
        <p:nvGraphicFramePr>
          <p:cNvPr id="7" name="Tableau 6"/>
          <p:cNvGraphicFramePr>
            <a:graphicFrameLocks noGrp="1"/>
          </p:cNvGraphicFramePr>
          <p:nvPr>
            <p:extLst>
              <p:ext uri="{D42A27DB-BD31-4B8C-83A1-F6EECF244321}">
                <p14:modId xmlns:p14="http://schemas.microsoft.com/office/powerpoint/2010/main" val="4059649716"/>
              </p:ext>
            </p:extLst>
          </p:nvPr>
        </p:nvGraphicFramePr>
        <p:xfrm>
          <a:off x="323410" y="1052670"/>
          <a:ext cx="8569765" cy="5522313"/>
        </p:xfrm>
        <a:graphic>
          <a:graphicData uri="http://schemas.openxmlformats.org/drawingml/2006/table">
            <a:tbl>
              <a:tblPr firstRow="1" bandRow="1">
                <a:tableStyleId>{5C22544A-7EE6-4342-B048-85BDC9FD1C3A}</a:tableStyleId>
              </a:tblPr>
              <a:tblGrid>
                <a:gridCol w="1512210"/>
                <a:gridCol w="2088290"/>
                <a:gridCol w="504070"/>
                <a:gridCol w="504070"/>
                <a:gridCol w="3961125"/>
              </a:tblGrid>
              <a:tr h="230477">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23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david.rowed@gmail.com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7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Charlie Bishop</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charlie.bishop@isofthealth.com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Walter Suarez</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walter.g.suarez@kp.org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Peter </a:t>
                      </a:r>
                      <a:r>
                        <a:rPr lang="en-CA" sz="1000" kern="1200" dirty="0" err="1" smtClean="0">
                          <a:solidFill>
                            <a:schemeClr val="tx1"/>
                          </a:solidFill>
                          <a:latin typeface="+mn-lt"/>
                          <a:ea typeface="+mn-ea"/>
                          <a:cs typeface="+mn-cs"/>
                        </a:rPr>
                        <a:t>Hendler</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err="1" smtClean="0">
                          <a:solidFill>
                            <a:schemeClr val="tx1"/>
                          </a:solidFill>
                          <a:latin typeface="+mn-lt"/>
                          <a:ea typeface="+mn-ea"/>
                          <a:cs typeface="+mn-cs"/>
                        </a:rPr>
                        <a:t>Peter.Hendler@kp.org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Ray Simkus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ray@wmt.ca</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Lloyd</a:t>
                      </a:r>
                      <a:r>
                        <a:rPr lang="en-CA" sz="1000" kern="1200" baseline="0" dirty="0" smtClean="0">
                          <a:solidFill>
                            <a:schemeClr val="tx1"/>
                          </a:solidFill>
                          <a:latin typeface="+mn-lt"/>
                          <a:ea typeface="+mn-ea"/>
                          <a:cs typeface="+mn-cs"/>
                        </a:rPr>
                        <a:t> Mackenzie</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lloyd@lmckenzie.com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LM&amp;A Consulting Ltd.</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477">
                <a:tc>
                  <a:txBody>
                    <a:bodyPr/>
                    <a:lstStyle/>
                    <a:p>
                      <a:r>
                        <a:rPr lang="en-CA" sz="900" dirty="0" err="1" smtClean="0">
                          <a:solidFill>
                            <a:schemeClr val="tx1"/>
                          </a:solidFill>
                        </a:rPr>
                        <a:t>Serafina</a:t>
                      </a:r>
                      <a:r>
                        <a:rPr lang="en-CA" sz="900" dirty="0" smtClean="0">
                          <a:solidFill>
                            <a:schemeClr val="tx1"/>
                          </a:solidFill>
                        </a:rPr>
                        <a:t> </a:t>
                      </a:r>
                      <a:r>
                        <a:rPr lang="en-CA" sz="900" dirty="0" err="1" smtClean="0">
                          <a:solidFill>
                            <a:schemeClr val="tx1"/>
                          </a:solidFill>
                        </a:rPr>
                        <a:t>Versaggi</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serafina.versaggi@gmail.com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Clinical Systems Consultant </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dirty="0" smtClean="0">
                          <a:solidFill>
                            <a:schemeClr val="tx1"/>
                          </a:solidFill>
                        </a:rPr>
                        <a:t>Sasha Bojicic</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SBojicic@infoway-inforoute.ca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Lead architect,</a:t>
                      </a:r>
                      <a:r>
                        <a:rPr lang="en-CA" sz="900" baseline="0" dirty="0" smtClean="0">
                          <a:solidFill>
                            <a:schemeClr val="tx1"/>
                          </a:solidFill>
                        </a:rPr>
                        <a:t> Blueprint 2015, </a:t>
                      </a:r>
                      <a:r>
                        <a:rPr lang="en-CA" sz="900" kern="1200" dirty="0" smtClean="0">
                          <a:solidFill>
                            <a:schemeClr val="tx1"/>
                          </a:solidFill>
                          <a:latin typeface="+mn-lt"/>
                          <a:ea typeface="+mn-ea"/>
                          <a:cs typeface="+mn-cs"/>
                        </a:rPr>
                        <a:t>Canada Health Infoway</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475359">
                <a:tc>
                  <a:txBody>
                    <a:bodyPr/>
                    <a:lstStyle/>
                    <a:p>
                      <a:r>
                        <a:rPr lang="en-CA" sz="900" dirty="0" smtClean="0">
                          <a:solidFill>
                            <a:schemeClr val="tx1"/>
                          </a:solidFill>
                        </a:rPr>
                        <a:t>Agnes Wong</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awong@infoway-inforoute.ca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RN, </a:t>
                      </a:r>
                      <a:r>
                        <a:rPr lang="en-CA" sz="900" kern="1200" dirty="0" err="1" smtClean="0">
                          <a:solidFill>
                            <a:schemeClr val="tx1"/>
                          </a:solidFill>
                          <a:latin typeface="+mn-lt"/>
                          <a:ea typeface="+mn-ea"/>
                          <a:cs typeface="+mn-cs"/>
                        </a:rPr>
                        <a:t>BScN</a:t>
                      </a:r>
                      <a:r>
                        <a:rPr lang="en-CA" sz="900" kern="1200" dirty="0" smtClean="0">
                          <a:solidFill>
                            <a:schemeClr val="tx1"/>
                          </a:solidFill>
                          <a:latin typeface="+mn-lt"/>
                          <a:ea typeface="+mn-ea"/>
                          <a:cs typeface="+mn-cs"/>
                        </a:rPr>
                        <a:t>, MN, CHE. </a:t>
                      </a:r>
                      <a:endParaRPr lang="fr-CA" sz="9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Clinical Adoption - Director, Professional Practice &amp; Clinical Informatics,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716">
                <a:tc>
                  <a:txBody>
                    <a:bodyPr/>
                    <a:lstStyle/>
                    <a:p>
                      <a:r>
                        <a:rPr lang="en-CA" sz="900" dirty="0" smtClean="0">
                          <a:solidFill>
                            <a:schemeClr val="tx1"/>
                          </a:solidFill>
                        </a:rPr>
                        <a:t>Cindy Hollister</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chollister@infoway-inforoute.ca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RN, </a:t>
                      </a:r>
                      <a:r>
                        <a:rPr lang="en-CA" sz="900" kern="1200" dirty="0" err="1" smtClean="0">
                          <a:solidFill>
                            <a:schemeClr val="tx1"/>
                          </a:solidFill>
                          <a:latin typeface="+mn-lt"/>
                          <a:ea typeface="+mn-ea"/>
                          <a:cs typeface="+mn-cs"/>
                        </a:rPr>
                        <a:t>BHSc</a:t>
                      </a:r>
                      <a:r>
                        <a:rPr lang="en-CA" sz="900" kern="1200" dirty="0" smtClean="0">
                          <a:solidFill>
                            <a:schemeClr val="tx1"/>
                          </a:solidFill>
                          <a:latin typeface="+mn-lt"/>
                          <a:ea typeface="+mn-ea"/>
                          <a:cs typeface="+mn-cs"/>
                        </a:rPr>
                        <a:t>(N), Clinical Adoption -Clinical Leader,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dirty="0" smtClean="0">
                          <a:solidFill>
                            <a:schemeClr val="tx1"/>
                          </a:solidFill>
                        </a:rPr>
                        <a:t>Valeri</a:t>
                      </a:r>
                      <a:r>
                        <a:rPr lang="en-CA" sz="900" kern="1200" dirty="0" smtClean="0">
                          <a:solidFill>
                            <a:schemeClr val="tx1"/>
                          </a:solidFill>
                          <a:latin typeface="+mn-lt"/>
                          <a:ea typeface="+mn-ea"/>
                          <a:cs typeface="+mn-cs"/>
                        </a:rPr>
                        <a:t>e Leung </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vleung@infoway-inforoute.ca</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CA</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Pharmacist. Clinical Leader, Canada Health Infoway</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605003">
                <a:tc>
                  <a:txBody>
                    <a:bodyPr/>
                    <a:lstStyle/>
                    <a:p>
                      <a:r>
                        <a:rPr lang="en-CA" sz="900" kern="1200" dirty="0" smtClean="0">
                          <a:solidFill>
                            <a:schemeClr val="tx1"/>
                          </a:solidFill>
                          <a:latin typeface="+mn-lt"/>
                          <a:ea typeface="+mn-ea"/>
                          <a:cs typeface="+mn-cs"/>
                        </a:rPr>
                        <a:t>Luigi Sison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lsison@yahoo.com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Information Architect at LOINC  and at HL7. Enterprise Data Architect at VA. </a:t>
                      </a:r>
                      <a:r>
                        <a:rPr lang="fr-CA" sz="900" kern="1200" dirty="0" err="1" smtClean="0">
                          <a:solidFill>
                            <a:schemeClr val="tx1"/>
                          </a:solidFill>
                          <a:latin typeface="+mn-lt"/>
                          <a:ea typeface="+mn-ea"/>
                          <a:cs typeface="+mn-cs"/>
                        </a:rPr>
                        <a:t>Developing</a:t>
                      </a:r>
                      <a:r>
                        <a:rPr lang="fr-CA" sz="900" kern="1200" dirty="0" smtClean="0">
                          <a:solidFill>
                            <a:schemeClr val="tx1"/>
                          </a:solidFill>
                          <a:latin typeface="+mn-lt"/>
                          <a:ea typeface="+mn-ea"/>
                          <a:cs typeface="+mn-cs"/>
                        </a:rPr>
                        <a:t> standard for </a:t>
                      </a:r>
                      <a:r>
                        <a:rPr lang="fr-CA" sz="900" kern="1200" dirty="0" err="1" smtClean="0">
                          <a:solidFill>
                            <a:schemeClr val="tx1"/>
                          </a:solidFill>
                          <a:latin typeface="+mn-lt"/>
                          <a:ea typeface="+mn-ea"/>
                          <a:cs typeface="+mn-cs"/>
                        </a:rPr>
                        <a:t>Detailed</a:t>
                      </a:r>
                      <a:r>
                        <a:rPr lang="fr-CA" sz="900" kern="1200" dirty="0" smtClean="0">
                          <a:solidFill>
                            <a:schemeClr val="tx1"/>
                          </a:solidFill>
                          <a:latin typeface="+mn-lt"/>
                          <a:ea typeface="+mn-ea"/>
                          <a:cs typeface="+mn-cs"/>
                        </a:rPr>
                        <a:t> </a:t>
                      </a:r>
                      <a:r>
                        <a:rPr lang="fr-CA" sz="900" kern="1200" dirty="0" err="1" smtClean="0">
                          <a:solidFill>
                            <a:schemeClr val="tx1"/>
                          </a:solidFill>
                          <a:latin typeface="+mn-lt"/>
                          <a:ea typeface="+mn-ea"/>
                          <a:cs typeface="+mn-cs"/>
                        </a:rPr>
                        <a:t>Clinical</a:t>
                      </a:r>
                      <a:r>
                        <a:rPr lang="fr-CA" sz="900" kern="1200" dirty="0" smtClean="0">
                          <a:solidFill>
                            <a:schemeClr val="tx1"/>
                          </a:solidFill>
                          <a:latin typeface="+mn-lt"/>
                          <a:ea typeface="+mn-ea"/>
                          <a:cs typeface="+mn-cs"/>
                        </a:rPr>
                        <a:t> </a:t>
                      </a:r>
                      <a:r>
                        <a:rPr lang="fr-CA" sz="900" kern="1200" dirty="0" err="1" smtClean="0">
                          <a:solidFill>
                            <a:schemeClr val="tx1"/>
                          </a:solidFill>
                          <a:latin typeface="+mn-lt"/>
                          <a:ea typeface="+mn-ea"/>
                          <a:cs typeface="+mn-cs"/>
                        </a:rPr>
                        <a:t>Models</a:t>
                      </a:r>
                      <a:r>
                        <a:rPr lang="fr-CA" sz="900" kern="1200" dirty="0" smtClean="0">
                          <a:solidFill>
                            <a:schemeClr val="tx1"/>
                          </a:solidFill>
                          <a:latin typeface="+mn-lt"/>
                          <a:ea typeface="+mn-ea"/>
                          <a:cs typeface="+mn-cs"/>
                        </a:rPr>
                        <a:t> (DCM), information </a:t>
                      </a:r>
                      <a:r>
                        <a:rPr lang="fr-CA" sz="900" kern="1200" dirty="0" err="1" smtClean="0">
                          <a:solidFill>
                            <a:schemeClr val="tx1"/>
                          </a:solidFill>
                          <a:latin typeface="+mn-lt"/>
                          <a:ea typeface="+mn-ea"/>
                          <a:cs typeface="+mn-cs"/>
                        </a:rPr>
                        <a:t>models</a:t>
                      </a:r>
                      <a:r>
                        <a:rPr lang="fr-CA" sz="900" kern="1200" dirty="0" smtClean="0">
                          <a:solidFill>
                            <a:schemeClr val="tx1"/>
                          </a:solidFill>
                          <a:latin typeface="+mn-lt"/>
                          <a:ea typeface="+mn-ea"/>
                          <a:cs typeface="+mn-cs"/>
                        </a:rPr>
                        <a:t> for </a:t>
                      </a:r>
                      <a:r>
                        <a:rPr lang="fr-CA" sz="900" kern="1200" dirty="0" err="1" smtClean="0">
                          <a:solidFill>
                            <a:schemeClr val="tx1"/>
                          </a:solidFill>
                          <a:latin typeface="+mn-lt"/>
                          <a:ea typeface="+mn-ea"/>
                          <a:cs typeface="+mn-cs"/>
                        </a:rPr>
                        <a:t>Electronic</a:t>
                      </a:r>
                      <a:r>
                        <a:rPr lang="fr-CA" sz="900" kern="1200" dirty="0" smtClean="0">
                          <a:solidFill>
                            <a:schemeClr val="tx1"/>
                          </a:solidFill>
                          <a:latin typeface="+mn-lt"/>
                          <a:ea typeface="+mn-ea"/>
                          <a:cs typeface="+mn-cs"/>
                        </a:rPr>
                        <a:t> Health Record (EHR) </a:t>
                      </a:r>
                      <a:r>
                        <a:rPr lang="fr-CA" sz="900" kern="1200" dirty="0" err="1" smtClean="0">
                          <a:solidFill>
                            <a:schemeClr val="tx1"/>
                          </a:solidFill>
                          <a:latin typeface="+mn-lt"/>
                          <a:ea typeface="+mn-ea"/>
                          <a:cs typeface="+mn-cs"/>
                        </a:rPr>
                        <a:t>Diabetes</a:t>
                      </a:r>
                      <a:r>
                        <a:rPr lang="fr-CA" sz="900" kern="1200" dirty="0" smtClean="0">
                          <a:solidFill>
                            <a:schemeClr val="tx1"/>
                          </a:solidFill>
                          <a:latin typeface="+mn-lt"/>
                          <a:ea typeface="+mn-ea"/>
                          <a:cs typeface="+mn-cs"/>
                        </a:rPr>
                        <a:t> Project, etc.</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kern="1200" dirty="0" smtClean="0">
                          <a:solidFill>
                            <a:schemeClr val="tx1"/>
                          </a:solidFill>
                          <a:latin typeface="+mn-lt"/>
                          <a:ea typeface="+mn-ea"/>
                          <a:cs typeface="+mn-cs"/>
                        </a:rPr>
                        <a:t>Brett</a:t>
                      </a:r>
                      <a:r>
                        <a:rPr lang="en-CA" sz="900" kern="1200" baseline="0" dirty="0" smtClean="0">
                          <a:solidFill>
                            <a:schemeClr val="tx1"/>
                          </a:solidFill>
                          <a:latin typeface="+mn-lt"/>
                          <a:ea typeface="+mn-ea"/>
                          <a:cs typeface="+mn-cs"/>
                        </a:rPr>
                        <a:t> </a:t>
                      </a:r>
                      <a:r>
                        <a:rPr lang="en-CA" sz="900" kern="1200" baseline="0" dirty="0" err="1" smtClean="0">
                          <a:solidFill>
                            <a:schemeClr val="tx1"/>
                          </a:solidFill>
                          <a:latin typeface="+mn-lt"/>
                          <a:ea typeface="+mn-ea"/>
                          <a:cs typeface="+mn-cs"/>
                        </a:rPr>
                        <a:t>Esler</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brett.esler@pencs.com.au</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Pen Computer Sys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716">
                <a:tc>
                  <a:txBody>
                    <a:bodyPr/>
                    <a:lstStyle/>
                    <a:p>
                      <a:r>
                        <a:rPr lang="fr-CA" sz="900" kern="1200" dirty="0" smtClean="0">
                          <a:solidFill>
                            <a:schemeClr val="tx1"/>
                          </a:solidFill>
                          <a:latin typeface="+mn-lt"/>
                          <a:ea typeface="+mn-ea"/>
                          <a:cs typeface="+mn-cs"/>
                        </a:rPr>
                        <a:t>Catherine Hoang</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catherine.hoang2@va.gov</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VA</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kern="1200" dirty="0" smtClean="0">
                          <a:solidFill>
                            <a:schemeClr val="tx1"/>
                          </a:solidFill>
                          <a:latin typeface="+mn-lt"/>
                          <a:ea typeface="+mn-ea"/>
                          <a:cs typeface="+mn-cs"/>
                        </a:rPr>
                        <a:t>Hugh</a:t>
                      </a:r>
                      <a:r>
                        <a:rPr lang="en-CA" sz="900" kern="1200" baseline="0" dirty="0" smtClean="0">
                          <a:solidFill>
                            <a:schemeClr val="tx1"/>
                          </a:solidFill>
                          <a:latin typeface="+mn-lt"/>
                          <a:ea typeface="+mn-ea"/>
                          <a:cs typeface="+mn-cs"/>
                        </a:rPr>
                        <a:t> Leslie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hugh.leslie@oceaninformatics.com</a:t>
                      </a:r>
                      <a:endParaRPr lang="en-CA" sz="800" kern="1200" dirty="0" smtClean="0">
                        <a:solidFill>
                          <a:schemeClr val="tx1"/>
                        </a:solidFill>
                        <a:latin typeface="+mn-lt"/>
                        <a:ea typeface="+mn-ea"/>
                        <a:cs typeface="+mn-cs"/>
                        <a:hlinkClick r:id=""/>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fr-CA" sz="900" kern="1200" dirty="0" err="1" smtClean="0">
                          <a:solidFill>
                            <a:schemeClr val="tx1"/>
                          </a:solidFill>
                          <a:latin typeface="+mn-lt"/>
                          <a:ea typeface="+mn-ea"/>
                          <a:cs typeface="+mn-cs"/>
                        </a:rPr>
                        <a:t>Seam</a:t>
                      </a:r>
                      <a:r>
                        <a:rPr lang="fr-CA" sz="900" kern="1200" dirty="0" smtClean="0">
                          <a:solidFill>
                            <a:schemeClr val="tx1"/>
                          </a:solidFill>
                          <a:latin typeface="+mn-lt"/>
                          <a:ea typeface="+mn-ea"/>
                          <a:cs typeface="+mn-cs"/>
                        </a:rPr>
                        <a:t> Heard</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sam.heard@oceaninformatics.com</a:t>
                      </a:r>
                      <a:endParaRPr lang="en-CA" sz="800" kern="1200" dirty="0" smtClean="0">
                        <a:solidFill>
                          <a:schemeClr val="tx1"/>
                        </a:solidFill>
                        <a:latin typeface="+mn-lt"/>
                        <a:ea typeface="+mn-ea"/>
                        <a:cs typeface="+mn-cs"/>
                        <a:hlinkClick r:id=""/>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072">
                <a:tc>
                  <a:txBody>
                    <a:bodyPr/>
                    <a:lstStyle/>
                    <a:p>
                      <a:r>
                        <a:rPr lang="en-CA" sz="900" kern="1200" dirty="0" smtClean="0">
                          <a:solidFill>
                            <a:schemeClr val="tx1"/>
                          </a:solidFill>
                          <a:latin typeface="+mn-lt"/>
                          <a:ea typeface="+mn-ea"/>
                          <a:cs typeface="+mn-cs"/>
                        </a:rPr>
                        <a:t>Tom Kuhn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Sr. Systems Architect at American College of Physicians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30277">
                <a:tc>
                  <a:txBody>
                    <a:bodyPr/>
                    <a:lstStyle/>
                    <a:p>
                      <a:r>
                        <a:rPr lang="en-CA" sz="900" kern="1200" dirty="0" smtClean="0">
                          <a:solidFill>
                            <a:schemeClr val="tx1"/>
                          </a:solidFill>
                          <a:latin typeface="+mn-lt"/>
                          <a:ea typeface="+mn-ea"/>
                          <a:cs typeface="+mn-cs"/>
                        </a:rPr>
                        <a:t>Carolyn </a:t>
                      </a:r>
                      <a:r>
                        <a:rPr lang="en-CA" sz="900" kern="1200" dirty="0" err="1" smtClean="0">
                          <a:solidFill>
                            <a:schemeClr val="tx1"/>
                          </a:solidFill>
                          <a:latin typeface="+mn-lt"/>
                          <a:ea typeface="+mn-ea"/>
                          <a:cs typeface="+mn-cs"/>
                        </a:rPr>
                        <a:t>Silzle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Carolyn.silzle@choa.org</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American Dietetic Association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
        <p:nvSpPr>
          <p:cNvPr id="4" name="ZoneTexte 3"/>
          <p:cNvSpPr txBox="1"/>
          <p:nvPr/>
        </p:nvSpPr>
        <p:spPr>
          <a:xfrm>
            <a:off x="7020340" y="0"/>
            <a:ext cx="1577483" cy="276999"/>
          </a:xfrm>
          <a:prstGeom prst="rect">
            <a:avLst/>
          </a:prstGeom>
          <a:noFill/>
        </p:spPr>
        <p:txBody>
          <a:bodyPr wrap="none" rtlCol="0">
            <a:spAutoFit/>
          </a:bodyPr>
          <a:lstStyle/>
          <a:p>
            <a:r>
              <a:rPr lang="en-US" sz="1200" b="0" i="1" u="sng" dirty="0" smtClean="0">
                <a:solidFill>
                  <a:srgbClr val="FF0000"/>
                </a:solidFill>
              </a:rPr>
              <a:t>Updated 2011-08-03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Models</a:t>
            </a:r>
            <a:endParaRPr lang="en-CA" dirty="0"/>
          </a:p>
        </p:txBody>
      </p:sp>
      <p:sp>
        <p:nvSpPr>
          <p:cNvPr id="3" name="Espace réservé du texte 2"/>
          <p:cNvSpPr>
            <a:spLocks noGrp="1"/>
          </p:cNvSpPr>
          <p:nvPr>
            <p:ph type="body" idx="1"/>
          </p:nvPr>
        </p:nvSpPr>
        <p:spPr/>
        <p:txBody>
          <a:bodyPr/>
          <a:lstStyle/>
          <a:p>
            <a:r>
              <a:rPr lang="en-CA" dirty="0" smtClean="0"/>
              <a:t>Luigi</a:t>
            </a:r>
            <a:endParaRPr lang="en-CA" dirty="0"/>
          </a:p>
        </p:txBody>
      </p:sp>
    </p:spTree>
  </p:cSld>
  <p:clrMapOvr>
    <a:masterClrMapping/>
  </p:clrMapOvr>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21761</TotalTime>
  <Words>3911</Words>
  <Application>Microsoft Office PowerPoint</Application>
  <PresentationFormat>On-screen Show (4:3)</PresentationFormat>
  <Paragraphs>449</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CHI_10 04 07</vt:lpstr>
      <vt:lpstr>Care Plan (CP) Team Meeting (As updated during meeting)</vt:lpstr>
      <vt:lpstr>Agenda for August 3rd</vt:lpstr>
      <vt:lpstr>HL7 v3 September 2011 ballot </vt:lpstr>
      <vt:lpstr>Agenda for August 17th</vt:lpstr>
      <vt:lpstr>Meetings During the Summer Period</vt:lpstr>
      <vt:lpstr>Future Topics</vt:lpstr>
      <vt:lpstr>Participants- WGM Meetg of 2011-08-03 p1</vt:lpstr>
      <vt:lpstr>Participants- WGM Meetg of 2011-08-03 p2</vt:lpstr>
      <vt:lpstr>Models</vt:lpstr>
      <vt:lpstr>Modeling Storyboards</vt:lpstr>
      <vt:lpstr>Storyboards</vt:lpstr>
      <vt:lpstr>Proposal to Update Chronic Care Plan SB</vt:lpstr>
      <vt:lpstr>Storyboards Review</vt:lpstr>
      <vt:lpstr>Storyboards Review</vt:lpstr>
      <vt:lpstr>Validation plan</vt:lpstr>
      <vt:lpstr>Conclusion</vt:lpstr>
      <vt:lpstr>Action Items as of 2011-08-03</vt:lpstr>
      <vt:lpstr>Appendix</vt:lpstr>
      <vt:lpstr>Storyboard Vetting Process</vt:lpstr>
      <vt:lpstr>Storyboard (SB) Validation &amp; Approval</vt:lpstr>
      <vt:lpstr>Care Plan Storyboard Guidelines and Quality Criteria</vt:lpstr>
      <vt:lpstr>Storyboard Owners</vt:lpstr>
      <vt:lpstr>Appendix: BPMN and a Comparison with UML Modeling</vt:lpstr>
      <vt:lpstr>Highlights of findings, BPMN vs UML</vt:lpstr>
      <vt:lpstr>What is BPMN (http://en.wikipedia.org/wiki/Business_Process_Model_and_Notation)</vt:lpstr>
      <vt:lpstr>Examples of BPMN (2007)</vt:lpstr>
      <vt:lpstr>BPMN 2.0 Notation Poster</vt:lpstr>
      <vt:lpstr>Core Elements of BPMN</vt:lpstr>
      <vt:lpstr>BPMN vs UML</vt:lpstr>
      <vt:lpstr>Process Modelling Framework</vt:lpstr>
      <vt:lpstr>Empirical Comparison of the Usability of BPMN and UML Activity Diagrams (ADs)</vt:lpstr>
      <vt:lpstr>Appendix- HL7 Key terms</vt:lpstr>
      <vt:lpstr>Term: Patient encounter</vt:lpstr>
      <vt:lpstr>Term: Encounter</vt:lpstr>
    </vt:vector>
  </TitlesOfParts>
  <Company>Canada Health Infoway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Stephen Chu</cp:lastModifiedBy>
  <cp:revision>1193</cp:revision>
  <dcterms:created xsi:type="dcterms:W3CDTF">2007-10-04T22:02:14Z</dcterms:created>
  <dcterms:modified xsi:type="dcterms:W3CDTF">2011-08-05T23:25:54Z</dcterms:modified>
</cp:coreProperties>
</file>