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8" r:id="rId4"/>
    <p:sldId id="340" r:id="rId5"/>
    <p:sldId id="320" r:id="rId6"/>
    <p:sldId id="391" r:id="rId7"/>
    <p:sldId id="401" r:id="rId8"/>
    <p:sldId id="402" r:id="rId9"/>
    <p:sldId id="403" r:id="rId10"/>
    <p:sldId id="400" r:id="rId11"/>
    <p:sldId id="396" r:id="rId12"/>
    <p:sldId id="409" r:id="rId13"/>
    <p:sldId id="398" r:id="rId14"/>
    <p:sldId id="408" r:id="rId15"/>
    <p:sldId id="3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891A7"/>
    <a:srgbClr val="97DCFF"/>
    <a:srgbClr val="B6DF89"/>
    <a:srgbClr val="059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51" autoAdjust="0"/>
    <p:restoredTop sz="82838" autoAdjust="0"/>
  </p:normalViewPr>
  <p:slideViewPr>
    <p:cSldViewPr>
      <p:cViewPr varScale="1">
        <p:scale>
          <a:sx n="108" d="100"/>
          <a:sy n="108" d="100"/>
        </p:scale>
        <p:origin x="114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8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24990"/>
    </p:cViewPr>
  </p:sorterViewPr>
  <p:notesViewPr>
    <p:cSldViewPr>
      <p:cViewPr varScale="1">
        <p:scale>
          <a:sx n="92" d="100"/>
          <a:sy n="92" d="100"/>
        </p:scale>
        <p:origin x="-37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6BA0D-8F11-41A0-82B4-C647E2FAE447}" type="datetimeFigureOut">
              <a:rPr lang="en-CA" smtClean="0"/>
              <a:pPr/>
              <a:t>2018-09-05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78D6-D8F9-42F4-9566-778346103B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34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9A41D-2C14-4FD9-A8FE-469DBFAB3809}" type="datetimeFigureOut">
              <a:rPr lang="en-CA" smtClean="0"/>
              <a:pPr/>
              <a:t>2018-09-05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F50BE-48AE-4332-BF46-C112AB8C5E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57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890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379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2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 userDrawn="1"/>
        </p:nvSpPr>
        <p:spPr bwMode="auto">
          <a:xfrm>
            <a:off x="951775" y="3790167"/>
            <a:ext cx="1026617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dirty="0"/>
          </a:p>
        </p:txBody>
      </p:sp>
      <p:pic>
        <p:nvPicPr>
          <p:cNvPr id="5" name="Picture 4" descr="Creative Commons Licenc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0" y="619277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623392" y="1556792"/>
            <a:ext cx="11137237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13" descr="HL7 International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10" y="836712"/>
            <a:ext cx="8832981" cy="2592288"/>
          </a:xfrm>
        </p:spPr>
        <p:txBody>
          <a:bodyPr/>
          <a:lstStyle>
            <a:lvl1pPr algn="ctr">
              <a:defRPr sz="56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800523" y="5717758"/>
            <a:ext cx="1056117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502159" y="5565993"/>
            <a:ext cx="1344149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0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7"/>
            <a:ext cx="9288000" cy="115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11176000" cy="46245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56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7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6"/>
            <a:ext cx="9288000" cy="115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911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58032"/>
            <a:ext cx="5386917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0911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8032"/>
            <a:ext cx="5389033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4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27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31371" y="252899"/>
            <a:ext cx="11425269" cy="6264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371" y="332657"/>
            <a:ext cx="8736971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78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309034" y="236539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1800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6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-7355" y="6643688"/>
            <a:ext cx="1219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b="1" dirty="0"/>
              <a:t>© 2015 HL7 ® Int’l. Licensed</a:t>
            </a:r>
            <a:r>
              <a:rPr lang="en-US" sz="800" b="1" baseline="0" dirty="0"/>
              <a:t> under Creative Commons</a:t>
            </a:r>
            <a:r>
              <a:rPr lang="en-US" sz="800" b="1" dirty="0"/>
              <a:t>. HL7, Health Level Seven, FHIR &amp; flame logo are registered trademarks of Health Level Seven International. Reg. U.S. TM Office.</a:t>
            </a:r>
          </a:p>
        </p:txBody>
      </p:sp>
      <p:pic>
        <p:nvPicPr>
          <p:cNvPr id="1032" name="Picture 14" descr="HL7 Internationa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00" y="5791200"/>
            <a:ext cx="66501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684000" y="260649"/>
            <a:ext cx="2035806" cy="12528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561299" y="759223"/>
            <a:ext cx="384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C3300"/>
                </a:solidFill>
              </a:rPr>
              <a:t>®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370" y="332657"/>
            <a:ext cx="9288000" cy="118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napp.clinfhir.com:4000/" TargetMode="External"/><Relationship Id="rId2" Type="http://schemas.openxmlformats.org/officeDocument/2006/relationships/hyperlink" Target="http://wiki.hl7.org/index.php?title=201809_FHIR_Document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hl7.org/fhir/us/ccda/index.html" TargetMode="External"/><Relationship Id="rId4" Type="http://schemas.openxmlformats.org/officeDocument/2006/relationships/hyperlink" Target="https://chat.fhir.org/#narrow/stream/connectathon.20mgmt/subject/Document.20Trac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hl7.org/index.php?title=Publicly_Available_FHIR_Servers_for_testin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hat.fhir.org/" TargetMode="External"/><Relationship Id="rId3" Type="http://schemas.openxmlformats.org/officeDocument/2006/relationships/hyperlink" Target="https://www.hl7.org/fhir/2018Sep/index.html" TargetMode="External"/><Relationship Id="rId7" Type="http://schemas.openxmlformats.org/officeDocument/2006/relationships/hyperlink" Target="https://gforge.hl7.org/gf/project/fhir/tracker/?action=TrackerItemBrowse&amp;tracker_id=67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spreadsheets/d/11QbX8iB49s_-YMP6GmEej41uT58ir4f6W2EvMEe4cUg/edit#gid=1775022935" TargetMode="External"/><Relationship Id="rId5" Type="http://schemas.openxmlformats.org/officeDocument/2006/relationships/hyperlink" Target="http://wiki.hl7.org/index.php?title=201809_FHIR_Documents" TargetMode="External"/><Relationship Id="rId4" Type="http://schemas.openxmlformats.org/officeDocument/2006/relationships/hyperlink" Target="http://hl7.org/fhir/STU3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.fhir.org/#narrow/stream/connectathon.20mgmt/topic/Document.20Tra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gaunt@lantanagroup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632" y="1484784"/>
            <a:ext cx="6624736" cy="1944216"/>
          </a:xfrm>
        </p:spPr>
        <p:txBody>
          <a:bodyPr/>
          <a:lstStyle/>
          <a:p>
            <a:r>
              <a:rPr lang="en-US" sz="4800" dirty="0"/>
              <a:t>HL7 FHIR </a:t>
            </a:r>
            <a:r>
              <a:rPr lang="en-US" sz="4800" dirty="0" err="1"/>
              <a:t>Connectathon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FHIR </a:t>
            </a:r>
            <a:r>
              <a:rPr lang="en-US" dirty="0" err="1"/>
              <a:t>DocumentsTrack</a:t>
            </a:r>
            <a:endParaRPr lang="en-US" dirty="0"/>
          </a:p>
          <a:p>
            <a:r>
              <a:rPr lang="en-US" dirty="0"/>
              <a:t>Saturday, Sept 29 &amp; Sunday, Sept 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85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FHIR Documents Track Wiki</a:t>
            </a:r>
          </a:p>
          <a:p>
            <a:pPr lvl="1"/>
            <a:r>
              <a:rPr lang="en-US" sz="2800" dirty="0">
                <a:latin typeface="Calibri"/>
                <a:hlinkClick r:id="rId2"/>
              </a:rPr>
              <a:t>http://wiki.hl7.org/index.php?title=201809_FHIR_Documents</a:t>
            </a:r>
            <a:endParaRPr lang="en-US" dirty="0"/>
          </a:p>
          <a:p>
            <a:r>
              <a:rPr lang="en-US" dirty="0"/>
              <a:t>Connectathon Management Tool</a:t>
            </a:r>
          </a:p>
          <a:p>
            <a:pPr lvl="1"/>
            <a:r>
              <a:rPr lang="en-US" u="sng" dirty="0">
                <a:hlinkClick r:id="rId3" tooltip="http://snapp.clinfhir.com:4000/"/>
              </a:rPr>
              <a:t>http://snapp.clinfhir.com:4000/</a:t>
            </a:r>
            <a:endParaRPr lang="en-US" u="sng" dirty="0"/>
          </a:p>
          <a:p>
            <a:r>
              <a:rPr lang="en-US" dirty="0" err="1"/>
              <a:t>Zulip</a:t>
            </a:r>
            <a:r>
              <a:rPr lang="en-US" dirty="0"/>
              <a:t> Chat – Documents Track Stream</a:t>
            </a:r>
          </a:p>
          <a:p>
            <a:pPr lvl="1"/>
            <a:r>
              <a:rPr lang="en-US" dirty="0">
                <a:hlinkClick r:id="rId4"/>
              </a:rPr>
              <a:t>https://chat.fhir.org/#narrow/stream/connectathon.20mgmt/subject/Document.20Track</a:t>
            </a:r>
            <a:r>
              <a:rPr lang="en-US" dirty="0"/>
              <a:t> </a:t>
            </a:r>
          </a:p>
          <a:p>
            <a:r>
              <a:rPr lang="en-US" dirty="0"/>
              <a:t>C-CDA on FHIR</a:t>
            </a:r>
          </a:p>
          <a:p>
            <a:pPr lvl="1"/>
            <a:r>
              <a:rPr lang="en-US" dirty="0">
                <a:hlinkClick r:id="rId5"/>
              </a:rPr>
              <a:t>http://hl7.org/fhir/us/ccda/index.html</a:t>
            </a:r>
            <a:r>
              <a:rPr lang="en-US" dirty="0"/>
              <a:t> (Apr 2018) (</a:t>
            </a:r>
            <a:r>
              <a:rPr lang="en-AU" dirty="0"/>
              <a:t>FHIR R3 (STU)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784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  <a:p>
            <a:pPr lvl="1"/>
            <a:r>
              <a:rPr lang="en-US" dirty="0"/>
              <a:t>Document Creator</a:t>
            </a:r>
          </a:p>
          <a:p>
            <a:pPr lvl="1"/>
            <a:r>
              <a:rPr lang="en-US" dirty="0"/>
              <a:t>Document Consumer</a:t>
            </a:r>
          </a:p>
          <a:p>
            <a:r>
              <a:rPr lang="en-US" dirty="0"/>
              <a:t>Scenarios</a:t>
            </a:r>
          </a:p>
          <a:p>
            <a:pPr lvl="1"/>
            <a:r>
              <a:rPr lang="en-US" dirty="0"/>
              <a:t>Create a narrative document</a:t>
            </a:r>
          </a:p>
          <a:p>
            <a:pPr lvl="1"/>
            <a:r>
              <a:rPr lang="en-US" dirty="0"/>
              <a:t>Create a narrative document with supporting section entries</a:t>
            </a:r>
          </a:p>
          <a:p>
            <a:pPr lvl="1"/>
            <a:r>
              <a:rPr lang="en-US" dirty="0"/>
              <a:t>Display a document</a:t>
            </a:r>
          </a:p>
          <a:p>
            <a:pPr lvl="1"/>
            <a:r>
              <a:rPr lang="en-US" dirty="0"/>
              <a:t>Extract resources from document</a:t>
            </a:r>
          </a:p>
          <a:p>
            <a:pPr lvl="1"/>
            <a:r>
              <a:rPr lang="en-US" dirty="0"/>
              <a:t>Digitally sign FHIR documents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434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9F56-6E90-4749-8E81-D7E46B7B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Participating Systems/People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9748-F5E2-E445-ABE7-8A31807BBA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Lantana Consulting Group</a:t>
            </a:r>
          </a:p>
          <a:p>
            <a:pPr lvl="1"/>
            <a:r>
              <a:rPr lang="en-US" sz="2000" dirty="0"/>
              <a:t>Sarah Gaunt</a:t>
            </a:r>
          </a:p>
          <a:p>
            <a:pPr lvl="1"/>
            <a:r>
              <a:rPr lang="en-US" sz="2000" dirty="0"/>
              <a:t>Casey Thompson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7DF48-87DD-BD44-9744-FCEAAC204D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3721F-58CD-034F-B2EA-236BD1CD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601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Listing of publicly available FHIR servers for testing:</a:t>
            </a:r>
          </a:p>
          <a:p>
            <a:pPr lvl="1"/>
            <a:r>
              <a:rPr lang="en-US" sz="2000" dirty="0">
                <a:hlinkClick r:id="rId2"/>
              </a:rPr>
              <a:t>http://wiki.hl7.org/index.php?title=Publicly_Available_FHIR_Servers_for_testing</a:t>
            </a:r>
            <a:r>
              <a:rPr lang="en-US" sz="200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471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  <a:p>
            <a:pPr lvl="1"/>
            <a:r>
              <a:rPr lang="en-US" dirty="0"/>
              <a:t>Postman</a:t>
            </a:r>
          </a:p>
          <a:p>
            <a:pPr lvl="1"/>
            <a:r>
              <a:rPr lang="en-US" dirty="0" err="1"/>
              <a:t>ClinFHIR</a:t>
            </a:r>
            <a:endParaRPr lang="en-US" dirty="0"/>
          </a:p>
          <a:p>
            <a:pPr lvl="1"/>
            <a:r>
              <a:rPr lang="en-US" dirty="0"/>
              <a:t>Various additional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665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FHIR Documents</a:t>
            </a:r>
          </a:p>
          <a:p>
            <a:r>
              <a:rPr lang="en-US" dirty="0"/>
              <a:t>Formal Testing of C-CDA on FHIR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817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Connectathon</a:t>
            </a:r>
            <a:r>
              <a:rPr lang="en-US" noProof="0" dirty="0"/>
              <a:t>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FHIR </a:t>
            </a:r>
            <a:r>
              <a:rPr lang="en-US" noProof="0" dirty="0" err="1"/>
              <a:t>Connectathon</a:t>
            </a:r>
            <a:r>
              <a:rPr lang="en-US" noProof="0" dirty="0"/>
              <a:t> Objectives</a:t>
            </a:r>
          </a:p>
          <a:p>
            <a:r>
              <a:rPr lang="en-US" dirty="0"/>
              <a:t>Track Selection</a:t>
            </a:r>
          </a:p>
          <a:p>
            <a:r>
              <a:rPr lang="en-US" noProof="0" dirty="0"/>
              <a:t>Timeline of Activities</a:t>
            </a:r>
          </a:p>
          <a:p>
            <a:r>
              <a:rPr lang="en-US" noProof="0" dirty="0"/>
              <a:t>Participant Opportunities</a:t>
            </a:r>
          </a:p>
          <a:p>
            <a:r>
              <a:rPr lang="en-US" dirty="0"/>
              <a:t>Location of Support Materials</a:t>
            </a:r>
          </a:p>
          <a:p>
            <a:r>
              <a:rPr lang="en-US" dirty="0"/>
              <a:t>How to get your questions answered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84883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to be gained by attending a FHIR </a:t>
            </a:r>
            <a:r>
              <a:rPr lang="en-US" dirty="0" err="1"/>
              <a:t>Connectathon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a community of FHIR users</a:t>
            </a:r>
          </a:p>
          <a:p>
            <a:r>
              <a:rPr lang="en-US" dirty="0"/>
              <a:t>Develop and test your system and use of the standard</a:t>
            </a:r>
          </a:p>
          <a:p>
            <a:r>
              <a:rPr lang="en-US" noProof="0" dirty="0"/>
              <a:t>Demonstrate </a:t>
            </a:r>
            <a:r>
              <a:rPr lang="en-US" dirty="0"/>
              <a:t>what’s possible</a:t>
            </a:r>
          </a:p>
          <a:p>
            <a:r>
              <a:rPr lang="en-US" dirty="0"/>
              <a:t>Refine the FHIR Specification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06433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370" y="332657"/>
            <a:ext cx="10273142" cy="1180800"/>
          </a:xfrm>
        </p:spPr>
        <p:txBody>
          <a:bodyPr/>
          <a:lstStyle/>
          <a:p>
            <a:r>
              <a:rPr lang="en-US" dirty="0"/>
              <a:t>Track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79376" y="1844824"/>
            <a:ext cx="1029714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Review track details to find your focus</a:t>
            </a:r>
          </a:p>
          <a:p>
            <a:r>
              <a:rPr lang="en-US" kern="0" dirty="0"/>
              <a:t>Select your track in the Pre-</a:t>
            </a:r>
            <a:r>
              <a:rPr lang="en-US" kern="0" dirty="0" err="1"/>
              <a:t>Connectathon</a:t>
            </a:r>
            <a:r>
              <a:rPr lang="en-US" kern="0" dirty="0"/>
              <a:t> Survey</a:t>
            </a:r>
          </a:p>
          <a:p>
            <a:r>
              <a:rPr lang="en-US" kern="0" dirty="0"/>
              <a:t>We recommend participating fully in only one track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34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Timeline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28800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On-Site</a:t>
            </a:r>
            <a:r>
              <a:rPr lang="en-US" sz="2300" dirty="0">
                <a:latin typeface="Calibri"/>
              </a:rPr>
              <a:t> </a:t>
            </a:r>
          </a:p>
          <a:p>
            <a:pPr lvl="1"/>
            <a:r>
              <a:rPr lang="en-US" sz="2500" dirty="0">
                <a:latin typeface="Calibri"/>
              </a:rPr>
              <a:t>Saturday</a:t>
            </a:r>
          </a:p>
          <a:p>
            <a:pPr lvl="2"/>
            <a:r>
              <a:rPr lang="en-US" sz="2300" dirty="0">
                <a:latin typeface="Calibri"/>
              </a:rPr>
              <a:t>Q1-Q4: Working Sessions</a:t>
            </a:r>
          </a:p>
          <a:p>
            <a:pPr lvl="2"/>
            <a:r>
              <a:rPr lang="en-US" sz="2300" dirty="0">
                <a:latin typeface="Calibri"/>
              </a:rPr>
              <a:t>Breakouts: Orientations on FHIR and Test Tools</a:t>
            </a:r>
          </a:p>
          <a:p>
            <a:pPr lvl="1"/>
            <a:r>
              <a:rPr lang="en-US" sz="2500" dirty="0">
                <a:latin typeface="Calibri"/>
              </a:rPr>
              <a:t>Sunday</a:t>
            </a:r>
          </a:p>
          <a:p>
            <a:pPr lvl="2"/>
            <a:r>
              <a:rPr lang="en-US" sz="2300" dirty="0">
                <a:latin typeface="Calibri"/>
              </a:rPr>
              <a:t>Q1-Q2 Working, Q3 Testing, Q4 Wrap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9094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Participant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556792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Join in the community</a:t>
            </a:r>
          </a:p>
          <a:p>
            <a:pPr lvl="1"/>
            <a:r>
              <a:rPr lang="en-US" sz="2500" dirty="0">
                <a:latin typeface="Calibri"/>
              </a:rPr>
              <a:t>Bring Questions and share your challenges</a:t>
            </a:r>
          </a:p>
          <a:p>
            <a:pPr lvl="1"/>
            <a:r>
              <a:rPr lang="en-US" sz="2500" dirty="0">
                <a:latin typeface="Calibri"/>
              </a:rPr>
              <a:t>Help others by sharing your knowledge</a:t>
            </a:r>
          </a:p>
          <a:p>
            <a:r>
              <a:rPr lang="en-US" sz="3000" dirty="0">
                <a:latin typeface="Calibri"/>
              </a:rPr>
              <a:t>Bring your development system ready to go</a:t>
            </a:r>
          </a:p>
          <a:p>
            <a:pPr lvl="1"/>
            <a:r>
              <a:rPr lang="en-US" sz="2500" dirty="0">
                <a:latin typeface="Calibri"/>
              </a:rPr>
              <a:t>Have your application installed</a:t>
            </a:r>
          </a:p>
          <a:p>
            <a:pPr lvl="1"/>
            <a:r>
              <a:rPr lang="en-US" sz="2500" dirty="0">
                <a:latin typeface="Calibri"/>
              </a:rPr>
              <a:t>Have you environment configured</a:t>
            </a:r>
          </a:p>
          <a:p>
            <a:r>
              <a:rPr lang="en-US" sz="3000" dirty="0">
                <a:latin typeface="Calibri"/>
              </a:rPr>
              <a:t>Raise questions that identify hot topics</a:t>
            </a:r>
          </a:p>
          <a:p>
            <a:r>
              <a:rPr lang="en-US" sz="3000" dirty="0">
                <a:latin typeface="Calibri"/>
              </a:rPr>
              <a:t>Record your Results</a:t>
            </a:r>
          </a:p>
          <a:p>
            <a:r>
              <a:rPr lang="en-US" sz="3000" dirty="0">
                <a:latin typeface="Calibri"/>
              </a:rPr>
              <a:t>What happens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 stays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.</a:t>
            </a:r>
          </a:p>
          <a:p>
            <a:pPr lvl="1"/>
            <a:r>
              <a:rPr lang="en-US" sz="2500" dirty="0">
                <a:latin typeface="Calibri"/>
              </a:rPr>
              <a:t>It’s OK to fail.</a:t>
            </a:r>
          </a:p>
          <a:p>
            <a:pPr marL="0" indent="0">
              <a:buNone/>
            </a:pPr>
            <a:endParaRPr lang="en-US" sz="2500" dirty="0">
              <a:latin typeface="Calibri"/>
            </a:endParaRPr>
          </a:p>
          <a:p>
            <a:endParaRPr lang="en-US" sz="30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15309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Support Materials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556792"/>
            <a:ext cx="11176000" cy="4624536"/>
          </a:xfrm>
        </p:spPr>
        <p:txBody>
          <a:bodyPr/>
          <a:lstStyle/>
          <a:p>
            <a:r>
              <a:rPr lang="en-US" sz="2400" dirty="0">
                <a:latin typeface="Calibri"/>
              </a:rPr>
              <a:t>FHIR Specifications:</a:t>
            </a:r>
          </a:p>
          <a:p>
            <a:pPr lvl="1"/>
            <a:r>
              <a:rPr lang="en-US" sz="1900" dirty="0">
                <a:latin typeface="Calibri"/>
              </a:rPr>
              <a:t>R4 ballot: </a:t>
            </a:r>
            <a:r>
              <a:rPr lang="en-US" sz="1900" dirty="0">
                <a:latin typeface="Calibri"/>
                <a:hlinkClick r:id="rId3"/>
              </a:rPr>
              <a:t>https://www.hl7.org/fhir/2018Sep/index.html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1900" dirty="0">
                <a:latin typeface="Calibri"/>
              </a:rPr>
              <a:t>R3 final: </a:t>
            </a:r>
            <a:r>
              <a:rPr lang="en-US" sz="1900" dirty="0">
                <a:latin typeface="Calibri"/>
                <a:hlinkClick r:id="rId4"/>
              </a:rPr>
              <a:t>http://hl7.org/fhir/STU3/index.html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2400" dirty="0">
                <a:latin typeface="Calibri"/>
              </a:rPr>
              <a:t>Track Definition </a:t>
            </a:r>
            <a:r>
              <a:rPr lang="en-US" sz="1900" dirty="0">
                <a:latin typeface="Calibri"/>
                <a:hlinkClick r:id="rId5"/>
              </a:rPr>
              <a:t>http://wiki.hl7.org/index.php?title=201809_FHIR_Documents</a:t>
            </a:r>
            <a:r>
              <a:rPr lang="en-US" sz="1900" dirty="0">
                <a:latin typeface="Calibri"/>
              </a:rPr>
              <a:t> </a:t>
            </a:r>
          </a:p>
          <a:p>
            <a:r>
              <a:rPr lang="en-US" sz="2400" dirty="0">
                <a:latin typeface="Calibri"/>
              </a:rPr>
              <a:t>Tracking Spreadsheet </a:t>
            </a:r>
          </a:p>
          <a:p>
            <a:pPr lvl="1"/>
            <a:r>
              <a:rPr lang="en-US" sz="2000" dirty="0">
                <a:latin typeface="Calibri"/>
                <a:hlinkClick r:id="rId6"/>
              </a:rPr>
              <a:t>https://docs.google.com/spreadsheets/d/11QbX8iB49s_-YMP6GmEej41uT58ir4f6W2EvMEe4cUg/edit#gid=1775022935</a:t>
            </a:r>
            <a:r>
              <a:rPr lang="en-US" sz="2000" dirty="0">
                <a:latin typeface="Calibri"/>
              </a:rPr>
              <a:t>  (see FHIR Documents columns)</a:t>
            </a:r>
          </a:p>
          <a:p>
            <a:r>
              <a:rPr lang="en-US" sz="2400" dirty="0" err="1">
                <a:latin typeface="Calibri"/>
              </a:rPr>
              <a:t>Gforge</a:t>
            </a:r>
            <a:r>
              <a:rPr lang="en-US" sz="2400" dirty="0">
                <a:latin typeface="Calibri"/>
              </a:rPr>
              <a:t>: </a:t>
            </a:r>
            <a:r>
              <a:rPr lang="en-US" sz="2000" dirty="0">
                <a:latin typeface="Calibri"/>
                <a:hlinkClick r:id="rId7"/>
              </a:rPr>
              <a:t>https://gforge.hl7.org/gf/project/fhir/tracker/?action=TrackerItemBrowse&amp;tracker_id=677</a:t>
            </a:r>
            <a:r>
              <a:rPr lang="en-US" sz="2000" dirty="0">
                <a:latin typeface="Calibri"/>
              </a:rPr>
              <a:t> </a:t>
            </a:r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FHIR Chat: </a:t>
            </a:r>
            <a:r>
              <a:rPr lang="en-US" sz="2000" dirty="0">
                <a:latin typeface="Calibri"/>
                <a:hlinkClick r:id="rId8"/>
              </a:rPr>
              <a:t>https://chat.fhir.org/</a:t>
            </a:r>
            <a:r>
              <a:rPr lang="en-US" sz="2000" dirty="0">
                <a:latin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01341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Questions Answered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Calibri"/>
              </a:rPr>
              <a:t>FHIR Chat:</a:t>
            </a:r>
          </a:p>
          <a:p>
            <a:pPr lvl="1"/>
            <a:r>
              <a:rPr lang="en-US" sz="2500" dirty="0">
                <a:latin typeface="Calibri"/>
                <a:hlinkClick r:id="rId3"/>
              </a:rPr>
              <a:t>https://chat.fhir.org/#narrow/stream/connectathon.20mgmt/topic/Document.20Track</a:t>
            </a:r>
            <a:r>
              <a:rPr lang="en-US" sz="2500" dirty="0">
                <a:latin typeface="Calibri"/>
              </a:rPr>
              <a:t> </a:t>
            </a:r>
          </a:p>
          <a:p>
            <a:r>
              <a:rPr lang="en-US" sz="3000" dirty="0">
                <a:latin typeface="Calibri"/>
              </a:rPr>
              <a:t>Track Lead: Sarah Gaunt (sarah.gaunt@lantanagroup.com)</a:t>
            </a:r>
          </a:p>
          <a:p>
            <a:r>
              <a:rPr lang="en-US" sz="3000" dirty="0">
                <a:latin typeface="Calibri"/>
              </a:rPr>
              <a:t>On Site Issues: Sandy Vance (sandra.vance@aegis.net)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44230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3C77-0AED-CD47-9F0D-8FB1226E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2350-2E14-A545-A2DA-A0157A5D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Name:</a:t>
            </a:r>
            <a:r>
              <a:rPr lang="en-US" sz="3000" dirty="0"/>
              <a:t> Sarah Gaunt</a:t>
            </a:r>
          </a:p>
          <a:p>
            <a:r>
              <a:rPr lang="en-US" sz="3000" b="1" dirty="0"/>
              <a:t>Company:</a:t>
            </a:r>
            <a:r>
              <a:rPr lang="en-US" sz="3000" dirty="0"/>
              <a:t> Lantana Consulting Group</a:t>
            </a:r>
          </a:p>
          <a:p>
            <a:r>
              <a:rPr lang="en-US" sz="3000" b="1" dirty="0"/>
              <a:t>Background:</a:t>
            </a:r>
            <a:endParaRPr lang="en-US" dirty="0"/>
          </a:p>
          <a:p>
            <a:pPr lvl="1"/>
            <a:r>
              <a:rPr lang="en-US" dirty="0"/>
              <a:t>Co-Author of many HL7 CDA Implementation Guides including C-CDA</a:t>
            </a:r>
          </a:p>
          <a:p>
            <a:pPr lvl="1"/>
            <a:r>
              <a:rPr lang="en-US" dirty="0"/>
              <a:t>Co-Author of C-CDA on FHIR IG, HAI FHIR IG, </a:t>
            </a:r>
            <a:r>
              <a:rPr lang="en-US" dirty="0" err="1"/>
              <a:t>eCR</a:t>
            </a:r>
            <a:r>
              <a:rPr lang="en-US" dirty="0"/>
              <a:t> FHIR IG</a:t>
            </a:r>
          </a:p>
          <a:p>
            <a:pPr lvl="1"/>
            <a:r>
              <a:rPr lang="en-US" b="1" dirty="0"/>
              <a:t>Email: </a:t>
            </a:r>
            <a:r>
              <a:rPr lang="en-US" dirty="0">
                <a:hlinkClick r:id="rId2"/>
              </a:rPr>
              <a:t>sarah.gaunt@lantanagroup.com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5F9D5-B4AD-2D4A-B155-F9519797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780380"/>
      </p:ext>
    </p:extLst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HL7 Power Point Template 2012</Template>
  <TotalTime>20114</TotalTime>
  <Words>618</Words>
  <Application>Microsoft Office PowerPoint</Application>
  <PresentationFormat>Widescreen</PresentationFormat>
  <Paragraphs>111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Refined</vt:lpstr>
      <vt:lpstr>HL7 FHIR Connectathon</vt:lpstr>
      <vt:lpstr>Connectathon Overview</vt:lpstr>
      <vt:lpstr>What’s to be gained by attending a FHIR Connectathon? </vt:lpstr>
      <vt:lpstr>Track Selection</vt:lpstr>
      <vt:lpstr>Timeline of Activities</vt:lpstr>
      <vt:lpstr>Participant Opportunities</vt:lpstr>
      <vt:lpstr>Location of Support Materials</vt:lpstr>
      <vt:lpstr>How to Get your Questions Answered</vt:lpstr>
      <vt:lpstr>Track Lead</vt:lpstr>
      <vt:lpstr>Important Links</vt:lpstr>
      <vt:lpstr>Track Definition</vt:lpstr>
      <vt:lpstr>Participating Systems/People</vt:lpstr>
      <vt:lpstr>Server References</vt:lpstr>
      <vt:lpstr>Client References</vt:lpstr>
      <vt:lpstr>Track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FHIR Webinar</dc:title>
  <dc:creator>Grahame</dc:creator>
  <cp:lastModifiedBy>Sarah Gaunt</cp:lastModifiedBy>
  <cp:revision>601</cp:revision>
  <dcterms:created xsi:type="dcterms:W3CDTF">2012-12-03T20:41:34Z</dcterms:created>
  <dcterms:modified xsi:type="dcterms:W3CDTF">2018-09-05T00:46:55Z</dcterms:modified>
</cp:coreProperties>
</file>