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31"/>
  </p:normalViewPr>
  <p:slideViewPr>
    <p:cSldViewPr snapToGrid="0" snapToObjects="1">
      <p:cViewPr varScale="1">
        <p:scale>
          <a:sx n="107" d="100"/>
          <a:sy n="107" d="100"/>
        </p:scale>
        <p:origin x="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CF76-15CB-884F-A4DF-A7385744E2D6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6B26-3513-7340-8A95-05C6DC923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72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CF76-15CB-884F-A4DF-A7385744E2D6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6B26-3513-7340-8A95-05C6DC923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5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CF76-15CB-884F-A4DF-A7385744E2D6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6B26-3513-7340-8A95-05C6DC923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637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CF76-15CB-884F-A4DF-A7385744E2D6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6B26-3513-7340-8A95-05C6DC923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37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CF76-15CB-884F-A4DF-A7385744E2D6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6B26-3513-7340-8A95-05C6DC923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821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CF76-15CB-884F-A4DF-A7385744E2D6}" type="datetimeFigureOut">
              <a:rPr lang="en-US" smtClean="0"/>
              <a:t>9/10/17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6B26-3513-7340-8A95-05C6DC923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028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CF76-15CB-884F-A4DF-A7385744E2D6}" type="datetimeFigureOut">
              <a:rPr lang="en-US" smtClean="0"/>
              <a:t>9/10/17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6B26-3513-7340-8A95-05C6DC923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475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CF76-15CB-884F-A4DF-A7385744E2D6}" type="datetimeFigureOut">
              <a:rPr lang="en-US" smtClean="0"/>
              <a:t>9/10/17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6B26-3513-7340-8A95-05C6DC923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448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CF76-15CB-884F-A4DF-A7385744E2D6}" type="datetimeFigureOut">
              <a:rPr lang="en-US" smtClean="0"/>
              <a:t>9/10/17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6B26-3513-7340-8A95-05C6DC923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246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CF76-15CB-884F-A4DF-A7385744E2D6}" type="datetimeFigureOut">
              <a:rPr lang="en-US" smtClean="0"/>
              <a:t>9/10/17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6B26-3513-7340-8A95-05C6DC923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61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CF76-15CB-884F-A4DF-A7385744E2D6}" type="datetimeFigureOut">
              <a:rPr lang="en-US" smtClean="0"/>
              <a:t>9/10/17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6B26-3513-7340-8A95-05C6DC923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64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6CF76-15CB-884F-A4DF-A7385744E2D6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A6B26-3513-7340-8A95-05C6DC923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8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Terminology Services Track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Connectathon</a:t>
            </a:r>
            <a:r>
              <a:rPr lang="en-US" dirty="0" smtClean="0"/>
              <a:t> 16</a:t>
            </a:r>
          </a:p>
          <a:p>
            <a:r>
              <a:rPr lang="en-US" dirty="0" smtClean="0"/>
              <a:t>San Diego, CA</a:t>
            </a:r>
          </a:p>
          <a:p>
            <a:r>
              <a:rPr lang="en-US" dirty="0" smtClean="0"/>
              <a:t>September 10,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102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Services Track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Enhanced formal testing of terminology services</a:t>
            </a:r>
          </a:p>
          <a:p>
            <a:r>
              <a:rPr lang="en-US" dirty="0" smtClean="0"/>
              <a:t>Integration of terminology services within other </a:t>
            </a:r>
            <a:r>
              <a:rPr lang="en-US" dirty="0" err="1" smtClean="0"/>
              <a:t>Connectathon</a:t>
            </a:r>
            <a:r>
              <a:rPr lang="en-US" dirty="0" smtClean="0"/>
              <a:t> tracks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576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Terminology capability statement</a:t>
            </a:r>
            <a:endParaRPr lang="en-GB" dirty="0"/>
          </a:p>
          <a:p>
            <a:pPr lvl="1"/>
            <a:r>
              <a:rPr lang="en-US" dirty="0" smtClean="0"/>
              <a:t>Make server defaults explicit</a:t>
            </a:r>
            <a:endParaRPr lang="en-GB" dirty="0"/>
          </a:p>
          <a:p>
            <a:pPr lvl="2"/>
            <a:r>
              <a:rPr lang="en-US" dirty="0"/>
              <a:t>“should” be the latest version available?</a:t>
            </a:r>
            <a:endParaRPr lang="en-GB" dirty="0"/>
          </a:p>
          <a:p>
            <a:pPr lvl="1"/>
            <a:r>
              <a:rPr lang="en-US" dirty="0"/>
              <a:t>Will arrange breakout session for further discussion</a:t>
            </a:r>
            <a:endParaRPr lang="en-GB" dirty="0"/>
          </a:p>
          <a:p>
            <a:pPr lvl="0"/>
            <a:r>
              <a:rPr lang="en-US" dirty="0"/>
              <a:t>“type ahead” terminology search</a:t>
            </a:r>
            <a:endParaRPr lang="en-GB" dirty="0"/>
          </a:p>
          <a:p>
            <a:pPr lvl="1"/>
            <a:r>
              <a:rPr lang="en-GB" dirty="0" smtClean="0"/>
              <a:t>U</a:t>
            </a:r>
            <a:r>
              <a:rPr lang="en-US" dirty="0" smtClean="0"/>
              <a:t>se sequential </a:t>
            </a:r>
            <a:r>
              <a:rPr lang="en-US" dirty="0"/>
              <a:t>filtered implicit value set </a:t>
            </a:r>
            <a:r>
              <a:rPr lang="en-US" dirty="0" smtClean="0"/>
              <a:t>queries?</a:t>
            </a:r>
            <a:endParaRPr lang="en-GB" dirty="0"/>
          </a:p>
          <a:p>
            <a:pPr lvl="0"/>
            <a:r>
              <a:rPr lang="en-US" dirty="0" smtClean="0"/>
              <a:t>Add </a:t>
            </a:r>
            <a:r>
              <a:rPr lang="en-US" dirty="0"/>
              <a:t>version </a:t>
            </a:r>
            <a:r>
              <a:rPr lang="en-US" dirty="0" smtClean="0"/>
              <a:t>of the code system used to validate </a:t>
            </a:r>
            <a:r>
              <a:rPr lang="en-US" dirty="0"/>
              <a:t>to $validate-code</a:t>
            </a:r>
            <a:endParaRPr lang="en-GB" dirty="0"/>
          </a:p>
          <a:p>
            <a:pPr lvl="1"/>
            <a:r>
              <a:rPr lang="en-US" dirty="0" smtClean="0"/>
              <a:t>Add </a:t>
            </a:r>
            <a:r>
              <a:rPr lang="en-US" dirty="0"/>
              <a:t>$validate-code to </a:t>
            </a:r>
            <a:r>
              <a:rPr lang="en-US" dirty="0" err="1" smtClean="0"/>
              <a:t>CodeSystem</a:t>
            </a:r>
            <a:r>
              <a:rPr lang="en-US" dirty="0" smtClean="0"/>
              <a:t> resource?</a:t>
            </a:r>
            <a:endParaRPr lang="en-GB" dirty="0"/>
          </a:p>
          <a:p>
            <a:pPr lvl="1"/>
            <a:r>
              <a:rPr lang="en-US" dirty="0" smtClean="0"/>
              <a:t>Active </a:t>
            </a:r>
            <a:r>
              <a:rPr lang="en-US" dirty="0"/>
              <a:t>vs. inactive </a:t>
            </a:r>
            <a:r>
              <a:rPr lang="en-US" dirty="0" smtClean="0"/>
              <a:t>codes returned in </a:t>
            </a:r>
            <a:r>
              <a:rPr lang="en-US" dirty="0"/>
              <a:t>implicit value </a:t>
            </a:r>
            <a:r>
              <a:rPr lang="en-US" dirty="0" smtClean="0"/>
              <a:t>sets</a:t>
            </a:r>
          </a:p>
          <a:p>
            <a:pPr lvl="2"/>
            <a:r>
              <a:rPr lang="en-US" dirty="0"/>
              <a:t>H</a:t>
            </a:r>
            <a:r>
              <a:rPr lang="en-US" dirty="0" smtClean="0"/>
              <a:t>aven’t </a:t>
            </a:r>
            <a:r>
              <a:rPr lang="en-US" dirty="0"/>
              <a:t>specified </a:t>
            </a:r>
            <a:r>
              <a:rPr lang="en-US" dirty="0" smtClean="0"/>
              <a:t>this yet</a:t>
            </a:r>
            <a:r>
              <a:rPr lang="en-US" dirty="0"/>
              <a:t>?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027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Batch terminology operations</a:t>
            </a:r>
            <a:endParaRPr lang="en-GB" dirty="0"/>
          </a:p>
          <a:p>
            <a:pPr lvl="1"/>
            <a:r>
              <a:rPr lang="en-US" dirty="0"/>
              <a:t>i.e. batch translate of all </a:t>
            </a:r>
            <a:r>
              <a:rPr lang="en-US" dirty="0" err="1"/>
              <a:t>CodeableConcepts</a:t>
            </a:r>
            <a:r>
              <a:rPr lang="en-US" dirty="0"/>
              <a:t> with matching </a:t>
            </a:r>
            <a:r>
              <a:rPr lang="en-US" dirty="0" err="1" smtClean="0"/>
              <a:t>ConceptMap</a:t>
            </a:r>
            <a:r>
              <a:rPr lang="en-US" dirty="0" smtClean="0"/>
              <a:t> entries</a:t>
            </a:r>
            <a:endParaRPr lang="en-GB" dirty="0"/>
          </a:p>
          <a:p>
            <a:pPr lvl="2"/>
            <a:r>
              <a:rPr lang="en-GB" dirty="0"/>
              <a:t>U</a:t>
            </a:r>
            <a:r>
              <a:rPr lang="en-US" dirty="0" err="1" smtClean="0"/>
              <a:t>pdates</a:t>
            </a:r>
            <a:r>
              <a:rPr lang="en-US" dirty="0" smtClean="0"/>
              <a:t> by server will return </a:t>
            </a:r>
            <a:r>
              <a:rPr lang="en-US" dirty="0"/>
              <a:t>new resource </a:t>
            </a:r>
            <a:r>
              <a:rPr lang="en-US" dirty="0" smtClean="0"/>
              <a:t>versions</a:t>
            </a:r>
            <a:endParaRPr lang="en-GB" dirty="0"/>
          </a:p>
          <a:p>
            <a:pPr lvl="0"/>
            <a:r>
              <a:rPr lang="en-US" dirty="0" smtClean="0"/>
              <a:t>GF#13813 </a:t>
            </a:r>
            <a:r>
              <a:rPr lang="en-US" dirty="0"/>
              <a:t>- Make </a:t>
            </a:r>
            <a:r>
              <a:rPr lang="en-GB" dirty="0" err="1"/>
              <a:t>ValueSet.expansion.identifier</a:t>
            </a:r>
            <a:r>
              <a:rPr lang="en-GB" dirty="0"/>
              <a:t> </a:t>
            </a:r>
            <a:r>
              <a:rPr lang="en-US" dirty="0" smtClean="0"/>
              <a:t>cardinality </a:t>
            </a:r>
            <a:r>
              <a:rPr lang="en-US" dirty="0"/>
              <a:t>0..1</a:t>
            </a:r>
            <a:endParaRPr lang="en-GB" dirty="0"/>
          </a:p>
          <a:p>
            <a:pPr lvl="0"/>
            <a:r>
              <a:rPr lang="en-US" dirty="0" smtClean="0"/>
              <a:t>GF#13810 </a:t>
            </a:r>
            <a:r>
              <a:rPr lang="en-US" dirty="0"/>
              <a:t>– </a:t>
            </a:r>
            <a:r>
              <a:rPr lang="en-US" dirty="0" smtClean="0"/>
              <a:t>Make code system version </a:t>
            </a:r>
            <a:r>
              <a:rPr lang="en-US" dirty="0"/>
              <a:t>explicit in $expansion return</a:t>
            </a:r>
            <a:endParaRPr lang="en-GB" dirty="0"/>
          </a:p>
          <a:p>
            <a:pPr lvl="0"/>
            <a:r>
              <a:rPr lang="en-US" dirty="0" smtClean="0"/>
              <a:t>GF#13814 </a:t>
            </a:r>
            <a:r>
              <a:rPr lang="mr-IN" dirty="0" smtClean="0"/>
              <a:t>–</a:t>
            </a:r>
            <a:r>
              <a:rPr lang="en-US" dirty="0" smtClean="0"/>
              <a:t> Change </a:t>
            </a:r>
            <a:r>
              <a:rPr lang="en-US" dirty="0" err="1" smtClean="0"/>
              <a:t>ValueSet.compose</a:t>
            </a:r>
            <a:r>
              <a:rPr lang="en-US" dirty="0" smtClean="0"/>
              <a:t> to </a:t>
            </a:r>
            <a:r>
              <a:rPr lang="en-US" dirty="0" err="1" smtClean="0"/>
              <a:t>ValueSet.definition</a:t>
            </a:r>
            <a:endParaRPr lang="en-GB" dirty="0"/>
          </a:p>
          <a:p>
            <a:pPr lvl="0"/>
            <a:r>
              <a:rPr lang="en-US" dirty="0"/>
              <a:t>M</a:t>
            </a:r>
            <a:r>
              <a:rPr lang="en-US" dirty="0" smtClean="0"/>
              <a:t>inimal requirements </a:t>
            </a:r>
            <a:r>
              <a:rPr lang="en-US" dirty="0"/>
              <a:t>for a FHIR terminology </a:t>
            </a:r>
            <a:r>
              <a:rPr lang="en-US" dirty="0" smtClean="0"/>
              <a:t>server?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eed </a:t>
            </a:r>
            <a:r>
              <a:rPr lang="en-US" dirty="0"/>
              <a:t>to finish </a:t>
            </a:r>
            <a:r>
              <a:rPr lang="en-US" dirty="0" smtClean="0"/>
              <a:t>this discussion and </a:t>
            </a:r>
            <a:r>
              <a:rPr lang="en-US" dirty="0"/>
              <a:t>decide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659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GF#13820 </a:t>
            </a:r>
            <a:r>
              <a:rPr lang="en-US" dirty="0"/>
              <a:t>– add </a:t>
            </a:r>
            <a:r>
              <a:rPr lang="en-US" dirty="0" err="1"/>
              <a:t>ValueSet</a:t>
            </a:r>
            <a:r>
              <a:rPr lang="en-US" dirty="0"/>
              <a:t> $expand parameters for version and </a:t>
            </a:r>
            <a:r>
              <a:rPr lang="en-US" dirty="0" err="1"/>
              <a:t>codeSystemVersion</a:t>
            </a:r>
            <a:endParaRPr lang="en-GB" dirty="0"/>
          </a:p>
          <a:p>
            <a:pPr lvl="0"/>
            <a:r>
              <a:rPr lang="en-US" dirty="0"/>
              <a:t>Lantana</a:t>
            </a:r>
            <a:endParaRPr lang="en-GB" dirty="0"/>
          </a:p>
          <a:p>
            <a:pPr lvl="1"/>
            <a:r>
              <a:rPr lang="en-US" dirty="0" err="1"/>
              <a:t>Trifolia</a:t>
            </a:r>
            <a:r>
              <a:rPr lang="en-US" dirty="0"/>
              <a:t>: Fixing the output of </a:t>
            </a:r>
            <a:r>
              <a:rPr lang="en-US" dirty="0" err="1"/>
              <a:t>ValueSet</a:t>
            </a:r>
            <a:r>
              <a:rPr lang="en-US" dirty="0"/>
              <a:t> resource so that it properly includes expansion vs. </a:t>
            </a:r>
            <a:r>
              <a:rPr lang="en-US" dirty="0" smtClean="0"/>
              <a:t>compose</a:t>
            </a:r>
            <a:endParaRPr lang="en-GB" dirty="0"/>
          </a:p>
          <a:p>
            <a:pPr lvl="1"/>
            <a:r>
              <a:rPr lang="en-US" dirty="0"/>
              <a:t>Setting up various types of FHIR Servers that can handle </a:t>
            </a:r>
            <a:r>
              <a:rPr lang="en-US" dirty="0" err="1"/>
              <a:t>ValueSet</a:t>
            </a:r>
            <a:r>
              <a:rPr lang="en-US" dirty="0"/>
              <a:t> </a:t>
            </a:r>
            <a:r>
              <a:rPr lang="en-US" dirty="0" smtClean="0"/>
              <a:t>resources</a:t>
            </a:r>
            <a:endParaRPr lang="en-GB" dirty="0"/>
          </a:p>
          <a:p>
            <a:pPr lvl="1"/>
            <a:r>
              <a:rPr lang="en-US" dirty="0"/>
              <a:t>Importing all </a:t>
            </a:r>
            <a:r>
              <a:rPr lang="en-US" dirty="0" err="1"/>
              <a:t>ValueSet</a:t>
            </a:r>
            <a:r>
              <a:rPr lang="en-US" dirty="0"/>
              <a:t> resources from </a:t>
            </a:r>
            <a:r>
              <a:rPr lang="en-US" dirty="0" err="1"/>
              <a:t>Trifolia</a:t>
            </a:r>
            <a:r>
              <a:rPr lang="en-US" dirty="0"/>
              <a:t> into these various FHIR </a:t>
            </a:r>
            <a:r>
              <a:rPr lang="en-US" dirty="0" smtClean="0"/>
              <a:t>servers</a:t>
            </a:r>
          </a:p>
          <a:p>
            <a:r>
              <a:rPr lang="en-US" dirty="0" smtClean="0"/>
              <a:t>Developing $subsumes operation capability for HAPI R4 server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360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143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Multiple terminology servers </a:t>
            </a:r>
            <a:r>
              <a:rPr lang="en-US" dirty="0" smtClean="0"/>
              <a:t>tested and passing to varying degrees</a:t>
            </a:r>
            <a:endParaRPr lang="en-GB" dirty="0"/>
          </a:p>
          <a:p>
            <a:pPr lvl="1"/>
            <a:r>
              <a:rPr lang="en-US" dirty="0" err="1"/>
              <a:t>Terminz</a:t>
            </a:r>
            <a:endParaRPr lang="en-GB" dirty="0"/>
          </a:p>
          <a:p>
            <a:pPr lvl="1"/>
            <a:r>
              <a:rPr lang="en-US" dirty="0" err="1"/>
              <a:t>Apelon</a:t>
            </a:r>
            <a:endParaRPr lang="en-GB" dirty="0"/>
          </a:p>
          <a:p>
            <a:pPr lvl="1"/>
            <a:r>
              <a:rPr lang="en-US" dirty="0"/>
              <a:t>IMO</a:t>
            </a:r>
            <a:endParaRPr lang="en-GB" dirty="0"/>
          </a:p>
          <a:p>
            <a:pPr lvl="1"/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Any o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thers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2">
                  <a:lumMod val="50000"/>
                </a:schemeClr>
              </a:solidFill>
            </a:endParaRPr>
          </a:p>
          <a:p>
            <a:pPr lvl="0"/>
            <a:r>
              <a:rPr lang="en-US" dirty="0"/>
              <a:t>Discovered and have begun working through issues with formal testing of VSAC terminology services from US NLM – the value sets aren’t overlapping</a:t>
            </a:r>
            <a:endParaRPr lang="en-GB" dirty="0"/>
          </a:p>
          <a:p>
            <a:pPr lvl="1"/>
            <a:r>
              <a:rPr lang="en-US" dirty="0"/>
              <a:t>Can’t test $</a:t>
            </a:r>
            <a:r>
              <a:rPr lang="en-US" dirty="0" smtClean="0"/>
              <a:t>expand operation because of this</a:t>
            </a:r>
            <a:endParaRPr lang="en-GB" dirty="0"/>
          </a:p>
          <a:p>
            <a:pPr lvl="1"/>
            <a:r>
              <a:rPr lang="en-US" dirty="0"/>
              <a:t>“positive failure” </a:t>
            </a:r>
            <a:r>
              <a:rPr lang="en-US" dirty="0" smtClean="0"/>
              <a:t>identified: </a:t>
            </a:r>
            <a:r>
              <a:rPr lang="en-US" dirty="0"/>
              <a:t>$subsumes test fails due to </a:t>
            </a:r>
            <a:r>
              <a:rPr lang="en-US" dirty="0" smtClean="0"/>
              <a:t>an incorrect </a:t>
            </a:r>
            <a:r>
              <a:rPr lang="en-US" dirty="0"/>
              <a:t>data type being </a:t>
            </a:r>
            <a:r>
              <a:rPr lang="en-US" dirty="0" smtClean="0"/>
              <a:t>returned</a:t>
            </a:r>
            <a:r>
              <a:rPr lang="en-GB" dirty="0" smtClean="0">
                <a:effectLst/>
              </a:rPr>
              <a:t> </a:t>
            </a:r>
          </a:p>
          <a:p>
            <a:pPr lvl="0"/>
            <a:r>
              <a:rPr lang="en-US" dirty="0" smtClean="0"/>
              <a:t>Discussed need for developing version aware test scripts</a:t>
            </a:r>
          </a:p>
        </p:txBody>
      </p:sp>
    </p:spTree>
    <p:extLst>
      <p:ext uri="{BB962C8B-B14F-4D97-AF65-F5344CB8AC3E}">
        <p14:creationId xmlns:p14="http://schemas.microsoft.com/office/powerpoint/2010/main" val="1328187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Planning for further enhancements to formal terminology service testing in future </a:t>
            </a:r>
            <a:r>
              <a:rPr lang="en-US" dirty="0" err="1" smtClean="0"/>
              <a:t>Connectathons</a:t>
            </a:r>
            <a:endParaRPr lang="en-US" dirty="0" smtClean="0"/>
          </a:p>
          <a:p>
            <a:r>
              <a:rPr lang="en-US" dirty="0" smtClean="0"/>
              <a:t>Continue efforts to reach out to other </a:t>
            </a:r>
            <a:r>
              <a:rPr lang="en-US" dirty="0" err="1" smtClean="0"/>
              <a:t>Connectathon</a:t>
            </a:r>
            <a:r>
              <a:rPr lang="en-US" dirty="0" smtClean="0"/>
              <a:t> tracks for further integration of terminology services within those tracks</a:t>
            </a:r>
          </a:p>
        </p:txBody>
      </p:sp>
    </p:spTree>
    <p:extLst>
      <p:ext uri="{BB962C8B-B14F-4D97-AF65-F5344CB8AC3E}">
        <p14:creationId xmlns:p14="http://schemas.microsoft.com/office/powerpoint/2010/main" val="94180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341</Words>
  <Application>Microsoft Macintosh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Calibri Light</vt:lpstr>
      <vt:lpstr>Mangal</vt:lpstr>
      <vt:lpstr>Arial</vt:lpstr>
      <vt:lpstr>Office Theme</vt:lpstr>
      <vt:lpstr>Terminology Services Track Report</vt:lpstr>
      <vt:lpstr>Terminology Services Track Goals</vt:lpstr>
      <vt:lpstr>Terminology Services</vt:lpstr>
      <vt:lpstr>Terminology Services</vt:lpstr>
      <vt:lpstr>Terminology Services</vt:lpstr>
      <vt:lpstr>Terminology Services</vt:lpstr>
      <vt:lpstr>Terminology Services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Terminology Track Report</dc:title>
  <dc:creator>Robert Hausam</dc:creator>
  <cp:lastModifiedBy>Robert Hausam</cp:lastModifiedBy>
  <cp:revision>24</cp:revision>
  <dcterms:created xsi:type="dcterms:W3CDTF">2017-09-10T17:46:14Z</dcterms:created>
  <dcterms:modified xsi:type="dcterms:W3CDTF">2017-09-10T18:39:59Z</dcterms:modified>
</cp:coreProperties>
</file>