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4"/>
  </p:notesMasterIdLst>
  <p:handoutMasterIdLst>
    <p:handoutMasterId r:id="rId35"/>
  </p:handoutMasterIdLst>
  <p:sldIdLst>
    <p:sldId id="836" r:id="rId2"/>
    <p:sldId id="955" r:id="rId3"/>
    <p:sldId id="961" r:id="rId4"/>
    <p:sldId id="905" r:id="rId5"/>
    <p:sldId id="917" r:id="rId6"/>
    <p:sldId id="960" r:id="rId7"/>
    <p:sldId id="952" r:id="rId8"/>
    <p:sldId id="950" r:id="rId9"/>
    <p:sldId id="962" r:id="rId10"/>
    <p:sldId id="963" r:id="rId11"/>
    <p:sldId id="947" r:id="rId12"/>
    <p:sldId id="949" r:id="rId13"/>
    <p:sldId id="957" r:id="rId14"/>
    <p:sldId id="954" r:id="rId15"/>
    <p:sldId id="956" r:id="rId16"/>
    <p:sldId id="958" r:id="rId17"/>
    <p:sldId id="953" r:id="rId18"/>
    <p:sldId id="912" r:id="rId19"/>
    <p:sldId id="945" r:id="rId20"/>
    <p:sldId id="942" r:id="rId21"/>
    <p:sldId id="935" r:id="rId22"/>
    <p:sldId id="936" r:id="rId23"/>
    <p:sldId id="937" r:id="rId24"/>
    <p:sldId id="959" r:id="rId25"/>
    <p:sldId id="944" r:id="rId26"/>
    <p:sldId id="834" r:id="rId27"/>
    <p:sldId id="938" r:id="rId28"/>
    <p:sldId id="930" r:id="rId29"/>
    <p:sldId id="928" r:id="rId30"/>
    <p:sldId id="913" r:id="rId31"/>
    <p:sldId id="946" r:id="rId32"/>
    <p:sldId id="948" r:id="rId33"/>
  </p:sldIdLst>
  <p:sldSz cx="9144000" cy="6858000" type="screen4x3"/>
  <p:notesSz cx="7010400" cy="9296400"/>
  <p:defaultTextStyle>
    <a:defPPr>
      <a:defRPr lang="en-CA"/>
    </a:defPPr>
    <a:lvl1pPr algn="l" rtl="0" fontAlgn="base">
      <a:spcBef>
        <a:spcPct val="0"/>
      </a:spcBef>
      <a:spcAft>
        <a:spcPct val="0"/>
      </a:spcAft>
      <a:defRPr b="1" kern="1200">
        <a:solidFill>
          <a:schemeClr val="bg1"/>
        </a:solidFill>
        <a:latin typeface="Arial" charset="0"/>
        <a:ea typeface="+mn-ea"/>
        <a:cs typeface="Arial" charset="0"/>
      </a:defRPr>
    </a:lvl1pPr>
    <a:lvl2pPr marL="457200" algn="l" rtl="0" fontAlgn="base">
      <a:spcBef>
        <a:spcPct val="0"/>
      </a:spcBef>
      <a:spcAft>
        <a:spcPct val="0"/>
      </a:spcAft>
      <a:defRPr b="1" kern="1200">
        <a:solidFill>
          <a:schemeClr val="bg1"/>
        </a:solidFill>
        <a:latin typeface="Arial" charset="0"/>
        <a:ea typeface="+mn-ea"/>
        <a:cs typeface="Arial" charset="0"/>
      </a:defRPr>
    </a:lvl2pPr>
    <a:lvl3pPr marL="914400" algn="l" rtl="0" fontAlgn="base">
      <a:spcBef>
        <a:spcPct val="0"/>
      </a:spcBef>
      <a:spcAft>
        <a:spcPct val="0"/>
      </a:spcAft>
      <a:defRPr b="1" kern="1200">
        <a:solidFill>
          <a:schemeClr val="bg1"/>
        </a:solidFill>
        <a:latin typeface="Arial" charset="0"/>
        <a:ea typeface="+mn-ea"/>
        <a:cs typeface="Arial" charset="0"/>
      </a:defRPr>
    </a:lvl3pPr>
    <a:lvl4pPr marL="1371600" algn="l" rtl="0" fontAlgn="base">
      <a:spcBef>
        <a:spcPct val="0"/>
      </a:spcBef>
      <a:spcAft>
        <a:spcPct val="0"/>
      </a:spcAft>
      <a:defRPr b="1" kern="1200">
        <a:solidFill>
          <a:schemeClr val="bg1"/>
        </a:solidFill>
        <a:latin typeface="Arial" charset="0"/>
        <a:ea typeface="+mn-ea"/>
        <a:cs typeface="Arial" charset="0"/>
      </a:defRPr>
    </a:lvl4pPr>
    <a:lvl5pPr marL="1828800" algn="l" rtl="0" fontAlgn="base">
      <a:spcBef>
        <a:spcPct val="0"/>
      </a:spcBef>
      <a:spcAft>
        <a:spcPct val="0"/>
      </a:spcAft>
      <a:defRPr b="1" kern="1200">
        <a:solidFill>
          <a:schemeClr val="bg1"/>
        </a:solidFill>
        <a:latin typeface="Arial" charset="0"/>
        <a:ea typeface="+mn-ea"/>
        <a:cs typeface="Arial" charset="0"/>
      </a:defRPr>
    </a:lvl5pPr>
    <a:lvl6pPr marL="2286000" algn="l" defTabSz="914400" rtl="0" eaLnBrk="1" latinLnBrk="0" hangingPunct="1">
      <a:defRPr b="1" kern="1200">
        <a:solidFill>
          <a:schemeClr val="bg1"/>
        </a:solidFill>
        <a:latin typeface="Arial" charset="0"/>
        <a:ea typeface="+mn-ea"/>
        <a:cs typeface="Arial" charset="0"/>
      </a:defRPr>
    </a:lvl6pPr>
    <a:lvl7pPr marL="2743200" algn="l" defTabSz="914400" rtl="0" eaLnBrk="1" latinLnBrk="0" hangingPunct="1">
      <a:defRPr b="1" kern="1200">
        <a:solidFill>
          <a:schemeClr val="bg1"/>
        </a:solidFill>
        <a:latin typeface="Arial" charset="0"/>
        <a:ea typeface="+mn-ea"/>
        <a:cs typeface="Arial" charset="0"/>
      </a:defRPr>
    </a:lvl7pPr>
    <a:lvl8pPr marL="3200400" algn="l" defTabSz="914400" rtl="0" eaLnBrk="1" latinLnBrk="0" hangingPunct="1">
      <a:defRPr b="1" kern="1200">
        <a:solidFill>
          <a:schemeClr val="bg1"/>
        </a:solidFill>
        <a:latin typeface="Arial" charset="0"/>
        <a:ea typeface="+mn-ea"/>
        <a:cs typeface="Arial" charset="0"/>
      </a:defRPr>
    </a:lvl8pPr>
    <a:lvl9pPr marL="3657600" algn="l" defTabSz="914400" rtl="0" eaLnBrk="1" latinLnBrk="0" hangingPunct="1">
      <a:defRPr b="1" kern="1200">
        <a:solidFill>
          <a:schemeClr val="bg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FF"/>
    <a:srgbClr val="292929"/>
    <a:srgbClr val="FFFFCC"/>
    <a:srgbClr val="7AC4F2"/>
    <a:srgbClr val="ACB6AB"/>
    <a:srgbClr val="CACEC2"/>
    <a:srgbClr val="5F5F5F"/>
    <a:srgbClr val="808080"/>
  </p:clrMru>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Style moyen 2 - Accentuation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Style moyen 2 - Accentuatio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090" autoAdjust="0"/>
    <p:restoredTop sz="97404" autoAdjust="0"/>
  </p:normalViewPr>
  <p:slideViewPr>
    <p:cSldViewPr>
      <p:cViewPr varScale="1">
        <p:scale>
          <a:sx n="107" d="100"/>
          <a:sy n="107" d="100"/>
        </p:scale>
        <p:origin x="-84" y="-19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00" d="100"/>
        <a:sy n="100" d="100"/>
      </p:scale>
      <p:origin x="0" y="5214"/>
    </p:cViewPr>
  </p:sorterViewPr>
  <p:notesViewPr>
    <p:cSldViewPr>
      <p:cViewPr varScale="1">
        <p:scale>
          <a:sx n="86" d="100"/>
          <a:sy n="86" d="100"/>
        </p:scale>
        <p:origin x="-2298" y="-96"/>
      </p:cViewPr>
      <p:guideLst>
        <p:guide orient="horz" pos="2928"/>
        <p:guide pos="2208"/>
      </p:guideLst>
    </p:cSldViewPr>
  </p:notesViewPr>
  <p:gridSpacing cx="73737788" cy="7373778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8962"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b="0">
                <a:solidFill>
                  <a:schemeClr val="tx1"/>
                </a:solidFill>
                <a:latin typeface="Arial" charset="0"/>
                <a:cs typeface="+mn-cs"/>
              </a:defRPr>
            </a:lvl1pPr>
          </a:lstStyle>
          <a:p>
            <a:pPr>
              <a:defRPr/>
            </a:pPr>
            <a:endParaRPr lang="en-US"/>
          </a:p>
        </p:txBody>
      </p:sp>
      <p:sp>
        <p:nvSpPr>
          <p:cNvPr id="168963" name="Rectangle 3"/>
          <p:cNvSpPr>
            <a:spLocks noGrp="1" noChangeArrowheads="1"/>
          </p:cNvSpPr>
          <p:nvPr>
            <p:ph type="dt" sz="quarter" idx="1"/>
          </p:nvPr>
        </p:nvSpPr>
        <p:spPr bwMode="auto">
          <a:xfrm>
            <a:off x="3970338" y="0"/>
            <a:ext cx="3038475"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0">
                <a:solidFill>
                  <a:schemeClr val="tx1"/>
                </a:solidFill>
                <a:latin typeface="Arial" charset="0"/>
                <a:cs typeface="+mn-cs"/>
              </a:defRPr>
            </a:lvl1pPr>
          </a:lstStyle>
          <a:p>
            <a:pPr>
              <a:defRPr/>
            </a:pPr>
            <a:endParaRPr lang="en-US"/>
          </a:p>
        </p:txBody>
      </p:sp>
      <p:sp>
        <p:nvSpPr>
          <p:cNvPr id="168964" name="Rectangle 4"/>
          <p:cNvSpPr>
            <a:spLocks noGrp="1" noChangeArrowheads="1"/>
          </p:cNvSpPr>
          <p:nvPr>
            <p:ph type="ftr" sz="quarter" idx="2"/>
          </p:nvPr>
        </p:nvSpPr>
        <p:spPr bwMode="auto">
          <a:xfrm>
            <a:off x="0" y="8829675"/>
            <a:ext cx="3038475"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b="0">
                <a:solidFill>
                  <a:schemeClr val="tx1"/>
                </a:solidFill>
                <a:latin typeface="Arial" charset="0"/>
                <a:cs typeface="+mn-cs"/>
              </a:defRPr>
            </a:lvl1pPr>
          </a:lstStyle>
          <a:p>
            <a:pPr>
              <a:defRPr/>
            </a:pPr>
            <a:endParaRPr lang="en-US" dirty="0"/>
          </a:p>
        </p:txBody>
      </p:sp>
      <p:sp>
        <p:nvSpPr>
          <p:cNvPr id="168965" name="Rectangle 5"/>
          <p:cNvSpPr>
            <a:spLocks noGrp="1" noChangeArrowheads="1"/>
          </p:cNvSpPr>
          <p:nvPr>
            <p:ph type="sldNum" sz="quarter" idx="3"/>
          </p:nvPr>
        </p:nvSpPr>
        <p:spPr bwMode="auto">
          <a:xfrm>
            <a:off x="3970338" y="8829675"/>
            <a:ext cx="3038475"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b="0">
                <a:solidFill>
                  <a:schemeClr val="tx1"/>
                </a:solidFill>
                <a:latin typeface="Arial" charset="0"/>
                <a:cs typeface="+mn-cs"/>
              </a:defRPr>
            </a:lvl1pPr>
          </a:lstStyle>
          <a:p>
            <a:pPr>
              <a:defRPr/>
            </a:pPr>
            <a:fld id="{047A367E-F720-4A41-8100-18BDE4B298E7}" type="slidenum">
              <a:rPr lang="en-US"/>
              <a:pPr>
                <a:defRPr/>
              </a:pPr>
              <a:t>‹N°›</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a:defRPr sz="1200" b="0">
                <a:solidFill>
                  <a:schemeClr val="tx1"/>
                </a:solidFill>
                <a:latin typeface="Arial" charset="0"/>
                <a:cs typeface="+mn-cs"/>
              </a:defRPr>
            </a:lvl1pPr>
          </a:lstStyle>
          <a:p>
            <a:pPr>
              <a:defRPr/>
            </a:pPr>
            <a:endParaRPr lang="en-CA"/>
          </a:p>
        </p:txBody>
      </p:sp>
      <p:sp>
        <p:nvSpPr>
          <p:cNvPr id="6147" name="Rectangle 3"/>
          <p:cNvSpPr>
            <a:spLocks noGrp="1" noChangeArrowheads="1"/>
          </p:cNvSpPr>
          <p:nvPr>
            <p:ph type="dt" idx="1"/>
          </p:nvPr>
        </p:nvSpPr>
        <p:spPr bwMode="auto">
          <a:xfrm>
            <a:off x="3970338"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a:defRPr sz="1200" b="0">
                <a:solidFill>
                  <a:schemeClr val="tx1"/>
                </a:solidFill>
                <a:latin typeface="Arial" charset="0"/>
                <a:cs typeface="+mn-cs"/>
              </a:defRPr>
            </a:lvl1pPr>
          </a:lstStyle>
          <a:p>
            <a:pPr>
              <a:defRPr/>
            </a:pPr>
            <a:endParaRPr lang="en-CA"/>
          </a:p>
        </p:txBody>
      </p:sp>
      <p:sp>
        <p:nvSpPr>
          <p:cNvPr id="16388"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p:spPr>
      </p:sp>
      <p:sp>
        <p:nvSpPr>
          <p:cNvPr id="6149" name="Rectangle 5"/>
          <p:cNvSpPr>
            <a:spLocks noGrp="1" noChangeArrowheads="1"/>
          </p:cNvSpPr>
          <p:nvPr>
            <p:ph type="body" sz="quarter" idx="3"/>
          </p:nvPr>
        </p:nvSpPr>
        <p:spPr bwMode="auto">
          <a:xfrm>
            <a:off x="701675" y="4416425"/>
            <a:ext cx="5607050" cy="4183063"/>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p>
        </p:txBody>
      </p:sp>
      <p:sp>
        <p:nvSpPr>
          <p:cNvPr id="6150" name="Rectangle 6"/>
          <p:cNvSpPr>
            <a:spLocks noGrp="1" noChangeArrowheads="1"/>
          </p:cNvSpPr>
          <p:nvPr>
            <p:ph type="ftr" sz="quarter" idx="4"/>
          </p:nvPr>
        </p:nvSpPr>
        <p:spPr bwMode="auto">
          <a:xfrm>
            <a:off x="0"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a:defRPr sz="1200" b="0">
                <a:solidFill>
                  <a:schemeClr val="tx1"/>
                </a:solidFill>
                <a:latin typeface="Arial" charset="0"/>
                <a:cs typeface="+mn-cs"/>
              </a:defRPr>
            </a:lvl1pPr>
          </a:lstStyle>
          <a:p>
            <a:pPr>
              <a:defRPr/>
            </a:pPr>
            <a:endParaRPr lang="en-CA" dirty="0"/>
          </a:p>
        </p:txBody>
      </p:sp>
      <p:sp>
        <p:nvSpPr>
          <p:cNvPr id="6151" name="Rectangle 7"/>
          <p:cNvSpPr>
            <a:spLocks noGrp="1" noChangeArrowheads="1"/>
          </p:cNvSpPr>
          <p:nvPr>
            <p:ph type="sldNum" sz="quarter" idx="5"/>
          </p:nvPr>
        </p:nvSpPr>
        <p:spPr bwMode="auto">
          <a:xfrm>
            <a:off x="3970338"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a:defRPr sz="1200" b="0">
                <a:solidFill>
                  <a:schemeClr val="tx1"/>
                </a:solidFill>
                <a:latin typeface="Arial" charset="0"/>
                <a:cs typeface="+mn-cs"/>
              </a:defRPr>
            </a:lvl1pPr>
          </a:lstStyle>
          <a:p>
            <a:pPr>
              <a:defRPr/>
            </a:pPr>
            <a:fld id="{5D40F3AC-CB73-47FA-8395-D313DBEF8281}" type="slidenum">
              <a:rPr lang="en-CA"/>
              <a:pPr>
                <a:defRPr/>
              </a:pPr>
              <a:t>‹N°›</a:t>
            </a:fld>
            <a:endParaRPr lang="en-CA"/>
          </a:p>
        </p:txBody>
      </p:sp>
    </p:spTree>
  </p:cSld>
  <p:clrMap bg1="lt1" tx1="dk1" bg2="lt2" tx2="dk2" accent1="accent1" accent2="accent2" accent3="accent3" accent4="accent4" accent5="accent5" accent6="accent6" hlink="hlink" folHlink="folHlink"/>
  <p:hf hdr="0" dt="0"/>
  <p:notesStyle>
    <a:lvl1pPr algn="l" rtl="0" fontAlgn="base">
      <a:spcBef>
        <a:spcPct val="30000"/>
      </a:spcBef>
      <a:spcAft>
        <a:spcPct val="0"/>
      </a:spcAft>
      <a:defRPr sz="1200" kern="1200">
        <a:solidFill>
          <a:schemeClr val="tx1"/>
        </a:solidFill>
        <a:latin typeface="Arial" charset="0"/>
        <a:ea typeface="+mn-ea"/>
        <a:cs typeface="Arial" charset="0"/>
      </a:defRPr>
    </a:lvl1pPr>
    <a:lvl2pPr marL="457200" algn="l" rtl="0" fontAlgn="base">
      <a:spcBef>
        <a:spcPct val="30000"/>
      </a:spcBef>
      <a:spcAft>
        <a:spcPct val="0"/>
      </a:spcAft>
      <a:defRPr sz="1200" kern="1200">
        <a:solidFill>
          <a:schemeClr val="tx1"/>
        </a:solidFill>
        <a:latin typeface="Arial" charset="0"/>
        <a:ea typeface="+mn-ea"/>
        <a:cs typeface="Arial" charset="0"/>
      </a:defRPr>
    </a:lvl2pPr>
    <a:lvl3pPr marL="914400" algn="l" rtl="0" fontAlgn="base">
      <a:spcBef>
        <a:spcPct val="30000"/>
      </a:spcBef>
      <a:spcAft>
        <a:spcPct val="0"/>
      </a:spcAft>
      <a:defRPr sz="1200" kern="1200">
        <a:solidFill>
          <a:schemeClr val="tx1"/>
        </a:solidFill>
        <a:latin typeface="Arial" charset="0"/>
        <a:ea typeface="+mn-ea"/>
        <a:cs typeface="Arial" charset="0"/>
      </a:defRPr>
    </a:lvl3pPr>
    <a:lvl4pPr marL="1371600" algn="l" rtl="0" fontAlgn="base">
      <a:spcBef>
        <a:spcPct val="30000"/>
      </a:spcBef>
      <a:spcAft>
        <a:spcPct val="0"/>
      </a:spcAft>
      <a:defRPr sz="1200" kern="1200">
        <a:solidFill>
          <a:schemeClr val="tx1"/>
        </a:solidFill>
        <a:latin typeface="Arial" charset="0"/>
        <a:ea typeface="+mn-ea"/>
        <a:cs typeface="Arial" charset="0"/>
      </a:defRPr>
    </a:lvl4pPr>
    <a:lvl5pPr marL="1828800" algn="l" rtl="0" fontAlgn="base">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1_Titre et contenu">
    <p:spTree>
      <p:nvGrpSpPr>
        <p:cNvPr id="1" name=""/>
        <p:cNvGrpSpPr/>
        <p:nvPr/>
      </p:nvGrpSpPr>
      <p:grpSpPr>
        <a:xfrm>
          <a:off x="0" y="0"/>
          <a:ext cx="0" cy="0"/>
          <a:chOff x="0" y="0"/>
          <a:chExt cx="0" cy="0"/>
        </a:xfrm>
      </p:grpSpPr>
      <p:sp>
        <p:nvSpPr>
          <p:cNvPr id="4" name="Rectangle 3"/>
          <p:cNvSpPr/>
          <p:nvPr userDrawn="1"/>
        </p:nvSpPr>
        <p:spPr bwMode="auto">
          <a:xfrm>
            <a:off x="434975" y="962025"/>
            <a:ext cx="8709025" cy="53975"/>
          </a:xfrm>
          <a:prstGeom prst="rect">
            <a:avLst/>
          </a:prstGeom>
          <a:solidFill>
            <a:schemeClr val="tx1"/>
          </a:solidFill>
          <a:ln w="9525" cap="flat" cmpd="sng" algn="ctr">
            <a:solidFill>
              <a:schemeClr val="tx2">
                <a:lumMod val="40000"/>
                <a:lumOff val="60000"/>
              </a:schemeClr>
            </a:solidFill>
            <a:prstDash val="solid"/>
            <a:round/>
            <a:headEnd type="none" w="med" len="med"/>
            <a:tailEnd type="none" w="med" len="med"/>
          </a:ln>
          <a:effectLst/>
        </p:spPr>
        <p:txBody>
          <a:bodyPr wrap="none" anchor="ctr"/>
          <a:lstStyle/>
          <a:p>
            <a:pPr>
              <a:defRPr/>
            </a:pPr>
            <a:endParaRPr lang="en-CA">
              <a:cs typeface="+mn-cs"/>
            </a:endParaRPr>
          </a:p>
        </p:txBody>
      </p:sp>
      <p:sp>
        <p:nvSpPr>
          <p:cNvPr id="2" name="Titre 1"/>
          <p:cNvSpPr>
            <a:spLocks noGrp="1"/>
          </p:cNvSpPr>
          <p:nvPr>
            <p:ph type="title"/>
          </p:nvPr>
        </p:nvSpPr>
        <p:spPr>
          <a:xfrm>
            <a:off x="455613" y="120316"/>
            <a:ext cx="8359524" cy="724234"/>
          </a:xfrm>
        </p:spPr>
        <p:txBody>
          <a:bodyPr/>
          <a:lstStyle>
            <a:lvl1pPr>
              <a:defRPr sz="2800" b="1">
                <a:solidFill>
                  <a:schemeClr val="accent2"/>
                </a:solidFill>
              </a:defRPr>
            </a:lvl1pPr>
          </a:lstStyle>
          <a:p>
            <a:r>
              <a:rPr lang="fr-FR" dirty="0" smtClean="0"/>
              <a:t>Cliquez pour modifier le style du titre</a:t>
            </a:r>
            <a:endParaRPr lang="en-CA" dirty="0"/>
          </a:p>
        </p:txBody>
      </p:sp>
      <p:sp>
        <p:nvSpPr>
          <p:cNvPr id="3" name="Espace réservé du contenu 2"/>
          <p:cNvSpPr>
            <a:spLocks noGrp="1"/>
          </p:cNvSpPr>
          <p:nvPr>
            <p:ph idx="1"/>
          </p:nvPr>
        </p:nvSpPr>
        <p:spPr>
          <a:xfrm>
            <a:off x="455613" y="1175656"/>
            <a:ext cx="8364537" cy="5274357"/>
          </a:xfrm>
        </p:spPr>
        <p:txBody>
          <a:bodyPr/>
          <a:lstStyle>
            <a:lvl1pPr marL="265113" indent="-265113">
              <a:buClr>
                <a:schemeClr val="tx2">
                  <a:lumMod val="75000"/>
                </a:schemeClr>
              </a:buClr>
              <a:defRPr sz="2400"/>
            </a:lvl1pPr>
            <a:lvl2pPr marL="625475" indent="-279400">
              <a:buClr>
                <a:schemeClr val="accent2"/>
              </a:buClr>
              <a:buFont typeface="Wingdings" pitchFamily="2" charset="2"/>
              <a:buChar char="§"/>
              <a:defRPr sz="2000"/>
            </a:lvl2pPr>
            <a:lvl3pPr marL="901700" indent="-227013">
              <a:buClr>
                <a:schemeClr val="accent4">
                  <a:lumMod val="50000"/>
                </a:schemeClr>
              </a:buClr>
              <a:buFont typeface="Courier New" pitchFamily="49" charset="0"/>
              <a:buChar char="o"/>
              <a:defRPr sz="1800"/>
            </a:lvl3pPr>
            <a:lvl4pPr marL="1160463" indent="-241300">
              <a:buClr>
                <a:schemeClr val="accent1">
                  <a:lumMod val="50000"/>
                </a:schemeClr>
              </a:buClr>
              <a:buFont typeface="Wingdings" pitchFamily="2" charset="2"/>
              <a:buChar char="ü"/>
              <a:defRPr sz="1600"/>
            </a:lvl4pPr>
            <a:lvl5pPr marL="1431925" indent="-219075">
              <a:defRPr sz="1400"/>
            </a:lvl5pPr>
          </a:lstStyle>
          <a:p>
            <a:pPr lvl="0"/>
            <a:r>
              <a:rPr lang="fr-FR" dirty="0" smtClean="0"/>
              <a:t>Cliquez pour modifier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en-CA"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en-CA"/>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CA"/>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en-CA"/>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CA" noProof="0" smtClean="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en-CA"/>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CA"/>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729413" y="968375"/>
            <a:ext cx="2090737" cy="5481638"/>
          </a:xfrm>
        </p:spPr>
        <p:txBody>
          <a:bodyPr vert="eaVert"/>
          <a:lstStyle/>
          <a:p>
            <a:r>
              <a:rPr lang="fr-FR" smtClean="0"/>
              <a:t>Cliquez pour modifier le style du titre</a:t>
            </a:r>
            <a:endParaRPr lang="en-CA"/>
          </a:p>
        </p:txBody>
      </p:sp>
      <p:sp>
        <p:nvSpPr>
          <p:cNvPr id="3" name="Espace réservé du texte vertical 2"/>
          <p:cNvSpPr>
            <a:spLocks noGrp="1"/>
          </p:cNvSpPr>
          <p:nvPr>
            <p:ph type="body" orient="vert" idx="1"/>
          </p:nvPr>
        </p:nvSpPr>
        <p:spPr>
          <a:xfrm>
            <a:off x="455613" y="968375"/>
            <a:ext cx="6121400" cy="5481638"/>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CA"/>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bl" preserve="1">
  <p:cSld name="Titre et tableau">
    <p:spTree>
      <p:nvGrpSpPr>
        <p:cNvPr id="1" name=""/>
        <p:cNvGrpSpPr/>
        <p:nvPr/>
      </p:nvGrpSpPr>
      <p:grpSpPr>
        <a:xfrm>
          <a:off x="0" y="0"/>
          <a:ext cx="0" cy="0"/>
          <a:chOff x="0" y="0"/>
          <a:chExt cx="0" cy="0"/>
        </a:xfrm>
      </p:grpSpPr>
      <p:sp>
        <p:nvSpPr>
          <p:cNvPr id="2" name="Titre 1"/>
          <p:cNvSpPr>
            <a:spLocks noGrp="1"/>
          </p:cNvSpPr>
          <p:nvPr>
            <p:ph type="title"/>
          </p:nvPr>
        </p:nvSpPr>
        <p:spPr>
          <a:xfrm>
            <a:off x="455613" y="968375"/>
            <a:ext cx="7769225" cy="457200"/>
          </a:xfrm>
        </p:spPr>
        <p:txBody>
          <a:bodyPr/>
          <a:lstStyle/>
          <a:p>
            <a:r>
              <a:rPr lang="fr-FR" smtClean="0"/>
              <a:t>Cliquez pour modifier le style du titre</a:t>
            </a:r>
            <a:endParaRPr lang="en-CA"/>
          </a:p>
        </p:txBody>
      </p:sp>
      <p:sp>
        <p:nvSpPr>
          <p:cNvPr id="3" name="Espace réservé du tableau 2"/>
          <p:cNvSpPr>
            <a:spLocks noGrp="1"/>
          </p:cNvSpPr>
          <p:nvPr>
            <p:ph type="tbl" idx="1"/>
          </p:nvPr>
        </p:nvSpPr>
        <p:spPr>
          <a:xfrm>
            <a:off x="455613" y="1568450"/>
            <a:ext cx="8364537" cy="4881563"/>
          </a:xfrm>
        </p:spPr>
        <p:txBody>
          <a:bodyPr/>
          <a:lstStyle/>
          <a:p>
            <a:pPr lvl="0"/>
            <a:endParaRPr lang="en-CA" noProof="0" smtClean="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Diapositive de titre">
    <p:spTree>
      <p:nvGrpSpPr>
        <p:cNvPr id="1" name=""/>
        <p:cNvGrpSpPr/>
        <p:nvPr/>
      </p:nvGrpSpPr>
      <p:grpSpPr>
        <a:xfrm>
          <a:off x="0" y="0"/>
          <a:ext cx="0" cy="0"/>
          <a:chOff x="0" y="0"/>
          <a:chExt cx="0" cy="0"/>
        </a:xfrm>
      </p:grpSpPr>
      <p:sp>
        <p:nvSpPr>
          <p:cNvPr id="5" name="Rectangle 4"/>
          <p:cNvSpPr/>
          <p:nvPr userDrawn="1"/>
        </p:nvSpPr>
        <p:spPr bwMode="auto">
          <a:xfrm>
            <a:off x="0" y="6453188"/>
            <a:ext cx="9144000" cy="404812"/>
          </a:xfrm>
          <a:prstGeom prst="rect">
            <a:avLst/>
          </a:prstGeom>
          <a:solidFill>
            <a:schemeClr val="tx1"/>
          </a:solidFill>
          <a:ln w="9525" cap="flat" cmpd="sng" algn="ctr">
            <a:solidFill>
              <a:schemeClr val="tx1"/>
            </a:solidFill>
            <a:prstDash val="solid"/>
            <a:round/>
            <a:headEnd type="none" w="med" len="med"/>
            <a:tailEnd type="none" w="med" len="med"/>
          </a:ln>
          <a:effectLst/>
        </p:spPr>
        <p:txBody>
          <a:bodyPr wrap="none" anchor="ctr"/>
          <a:lstStyle/>
          <a:p>
            <a:pPr algn="ctr">
              <a:defRPr/>
            </a:pPr>
            <a:endParaRPr lang="en-CA" dirty="0">
              <a:cs typeface="+mn-cs"/>
            </a:endParaRPr>
          </a:p>
        </p:txBody>
      </p:sp>
      <p:sp>
        <p:nvSpPr>
          <p:cNvPr id="37891" name="Rectangle 3"/>
          <p:cNvSpPr>
            <a:spLocks noGrp="1" noChangeArrowheads="1"/>
          </p:cNvSpPr>
          <p:nvPr>
            <p:ph type="ctrTitle"/>
          </p:nvPr>
        </p:nvSpPr>
        <p:spPr>
          <a:xfrm>
            <a:off x="457199" y="1743303"/>
            <a:ext cx="7355251" cy="2102983"/>
          </a:xfrm>
        </p:spPr>
        <p:txBody>
          <a:bodyPr/>
          <a:lstStyle>
            <a:lvl1pPr>
              <a:defRPr sz="3200" b="1">
                <a:solidFill>
                  <a:schemeClr val="accent2"/>
                </a:solidFill>
              </a:defRPr>
            </a:lvl1pPr>
          </a:lstStyle>
          <a:p>
            <a:r>
              <a:rPr lang="en-CA" dirty="0"/>
              <a:t>Click to edit Master title style</a:t>
            </a:r>
          </a:p>
        </p:txBody>
      </p:sp>
      <p:sp>
        <p:nvSpPr>
          <p:cNvPr id="9" name="Espace réservé du contenu 8"/>
          <p:cNvSpPr>
            <a:spLocks noGrp="1"/>
          </p:cNvSpPr>
          <p:nvPr>
            <p:ph sz="quarter" idx="11"/>
          </p:nvPr>
        </p:nvSpPr>
        <p:spPr>
          <a:xfrm>
            <a:off x="479425" y="4281488"/>
            <a:ext cx="5094288" cy="1466850"/>
          </a:xfrm>
        </p:spPr>
        <p:txBody>
          <a:bodyPr/>
          <a:lstStyle>
            <a:lvl1pPr marL="0" indent="0">
              <a:buNone/>
              <a:defRPr sz="2000"/>
            </a:lvl1pPr>
          </a:lstStyle>
          <a:p>
            <a:pPr lvl="0"/>
            <a:r>
              <a:rPr lang="fr-FR" dirty="0" smtClean="0"/>
              <a:t>Cliquez pour modifier les styles du texte du masque</a:t>
            </a:r>
            <a:endParaRPr lang="en-CA" dirty="0"/>
          </a:p>
        </p:txBody>
      </p:sp>
      <p:sp>
        <p:nvSpPr>
          <p:cNvPr id="11" name="Espace réservé du contenu 10"/>
          <p:cNvSpPr>
            <a:spLocks noGrp="1"/>
          </p:cNvSpPr>
          <p:nvPr>
            <p:ph sz="quarter" idx="12"/>
          </p:nvPr>
        </p:nvSpPr>
        <p:spPr>
          <a:xfrm>
            <a:off x="2051650" y="6470041"/>
            <a:ext cx="5040806" cy="360363"/>
          </a:xfrm>
        </p:spPr>
        <p:txBody>
          <a:bodyPr anchor="ctr"/>
          <a:lstStyle>
            <a:lvl1pPr algn="ctr">
              <a:buNone/>
              <a:defRPr sz="1200">
                <a:solidFill>
                  <a:srgbClr val="FFFFCC"/>
                </a:solidFill>
              </a:defRPr>
            </a:lvl1pPr>
          </a:lstStyle>
          <a:p>
            <a:pPr lvl="0"/>
            <a:r>
              <a:rPr lang="fr-FR" dirty="0" smtClean="0"/>
              <a:t>Cliquez pour modifier les styles du texte du masque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4" name="Rectangle 3"/>
          <p:cNvSpPr/>
          <p:nvPr userDrawn="1"/>
        </p:nvSpPr>
        <p:spPr bwMode="auto">
          <a:xfrm>
            <a:off x="434975" y="962025"/>
            <a:ext cx="8709025" cy="53975"/>
          </a:xfrm>
          <a:prstGeom prst="rect">
            <a:avLst/>
          </a:prstGeom>
          <a:solidFill>
            <a:schemeClr val="tx1"/>
          </a:solidFill>
          <a:ln w="9525" cap="flat" cmpd="sng" algn="ctr">
            <a:solidFill>
              <a:schemeClr val="tx2">
                <a:lumMod val="40000"/>
                <a:lumOff val="60000"/>
              </a:schemeClr>
            </a:solidFill>
            <a:prstDash val="solid"/>
            <a:round/>
            <a:headEnd type="none" w="med" len="med"/>
            <a:tailEnd type="none" w="med" len="med"/>
          </a:ln>
          <a:effectLst/>
        </p:spPr>
        <p:txBody>
          <a:bodyPr wrap="none" anchor="ctr"/>
          <a:lstStyle/>
          <a:p>
            <a:pPr>
              <a:defRPr/>
            </a:pPr>
            <a:endParaRPr lang="en-CA">
              <a:cs typeface="+mn-cs"/>
            </a:endParaRPr>
          </a:p>
        </p:txBody>
      </p:sp>
      <p:sp>
        <p:nvSpPr>
          <p:cNvPr id="2" name="Titre 1"/>
          <p:cNvSpPr>
            <a:spLocks noGrp="1"/>
          </p:cNvSpPr>
          <p:nvPr>
            <p:ph type="title"/>
          </p:nvPr>
        </p:nvSpPr>
        <p:spPr>
          <a:xfrm>
            <a:off x="455613" y="120316"/>
            <a:ext cx="8359524" cy="724234"/>
          </a:xfrm>
        </p:spPr>
        <p:txBody>
          <a:bodyPr/>
          <a:lstStyle>
            <a:lvl1pPr>
              <a:defRPr sz="2800" b="1">
                <a:solidFill>
                  <a:schemeClr val="accent2"/>
                </a:solidFill>
              </a:defRPr>
            </a:lvl1pPr>
          </a:lstStyle>
          <a:p>
            <a:r>
              <a:rPr lang="fr-FR" dirty="0" smtClean="0"/>
              <a:t>Cliquez pour modifier le style du titre</a:t>
            </a:r>
            <a:endParaRPr lang="en-CA" dirty="0"/>
          </a:p>
        </p:txBody>
      </p:sp>
      <p:sp>
        <p:nvSpPr>
          <p:cNvPr id="3" name="Espace réservé du contenu 2"/>
          <p:cNvSpPr>
            <a:spLocks noGrp="1"/>
          </p:cNvSpPr>
          <p:nvPr>
            <p:ph idx="1"/>
          </p:nvPr>
        </p:nvSpPr>
        <p:spPr>
          <a:xfrm>
            <a:off x="455613" y="1175656"/>
            <a:ext cx="8364537" cy="5274357"/>
          </a:xfrm>
        </p:spPr>
        <p:txBody>
          <a:bodyPr/>
          <a:lstStyle>
            <a:lvl1pPr marL="265113" indent="-265113">
              <a:buClr>
                <a:schemeClr val="tx2">
                  <a:lumMod val="75000"/>
                </a:schemeClr>
              </a:buClr>
              <a:defRPr sz="2400"/>
            </a:lvl1pPr>
            <a:lvl2pPr marL="625475" indent="-279400">
              <a:buClr>
                <a:schemeClr val="accent2"/>
              </a:buClr>
              <a:buFont typeface="Wingdings" pitchFamily="2" charset="2"/>
              <a:buChar char="§"/>
              <a:defRPr sz="2000"/>
            </a:lvl2pPr>
            <a:lvl3pPr marL="901700" indent="-227013">
              <a:buClr>
                <a:schemeClr val="accent4">
                  <a:lumMod val="50000"/>
                </a:schemeClr>
              </a:buClr>
              <a:buFont typeface="Courier New" pitchFamily="49" charset="0"/>
              <a:buChar char="o"/>
              <a:defRPr sz="1800"/>
            </a:lvl3pPr>
            <a:lvl4pPr marL="1160463" indent="-241300">
              <a:buClr>
                <a:schemeClr val="accent1">
                  <a:lumMod val="75000"/>
                </a:schemeClr>
              </a:buClr>
              <a:buFont typeface="Wingdings" pitchFamily="2" charset="2"/>
              <a:buChar char="ü"/>
              <a:defRPr sz="1600"/>
            </a:lvl4pPr>
            <a:lvl5pPr marL="1431925" indent="-219075">
              <a:defRPr sz="1400"/>
            </a:lvl5pPr>
          </a:lstStyle>
          <a:p>
            <a:pPr lvl="0"/>
            <a:r>
              <a:rPr lang="fr-FR" dirty="0" smtClean="0"/>
              <a:t>Cliquez pour modifier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en-CA"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27480" y="3507125"/>
            <a:ext cx="7772400" cy="1146045"/>
          </a:xfrm>
        </p:spPr>
        <p:txBody>
          <a:bodyPr anchor="b"/>
          <a:lstStyle>
            <a:lvl1pPr algn="l">
              <a:defRPr sz="2800" b="1" cap="all">
                <a:solidFill>
                  <a:schemeClr val="accent2"/>
                </a:solidFill>
              </a:defRPr>
            </a:lvl1pPr>
          </a:lstStyle>
          <a:p>
            <a:r>
              <a:rPr lang="fr-FR" dirty="0" smtClean="0"/>
              <a:t>Cliquez pour modifier le style du titre</a:t>
            </a:r>
            <a:endParaRPr lang="en-CA" dirty="0"/>
          </a:p>
        </p:txBody>
      </p:sp>
      <p:sp>
        <p:nvSpPr>
          <p:cNvPr id="3" name="Espace réservé du texte 2"/>
          <p:cNvSpPr>
            <a:spLocks noGrp="1"/>
          </p:cNvSpPr>
          <p:nvPr>
            <p:ph type="body" idx="1"/>
          </p:nvPr>
        </p:nvSpPr>
        <p:spPr>
          <a:xfrm>
            <a:off x="827480" y="4725180"/>
            <a:ext cx="7772400" cy="1500187"/>
          </a:xfrm>
        </p:spPr>
        <p:txBody>
          <a:bodyPr/>
          <a:lstStyle>
            <a:lvl1pPr marL="179388" indent="-179388">
              <a:buClr>
                <a:schemeClr val="accent2"/>
              </a:buClr>
              <a:buFont typeface="Arial" pitchFamily="34" charset="0"/>
              <a:buChar char="•"/>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dirty="0" smtClean="0"/>
              <a:t>Cliquez pour modifier les styles du texte du masque</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5" name="Rectangle 4"/>
          <p:cNvSpPr/>
          <p:nvPr userDrawn="1"/>
        </p:nvSpPr>
        <p:spPr bwMode="auto">
          <a:xfrm>
            <a:off x="434975" y="962025"/>
            <a:ext cx="8709025" cy="53975"/>
          </a:xfrm>
          <a:prstGeom prst="rect">
            <a:avLst/>
          </a:prstGeom>
          <a:solidFill>
            <a:schemeClr val="tx1"/>
          </a:solidFill>
          <a:ln w="9525" cap="flat" cmpd="sng" algn="ctr">
            <a:solidFill>
              <a:schemeClr val="tx2">
                <a:lumMod val="40000"/>
                <a:lumOff val="60000"/>
              </a:schemeClr>
            </a:solidFill>
            <a:prstDash val="solid"/>
            <a:round/>
            <a:headEnd type="none" w="med" len="med"/>
            <a:tailEnd type="none" w="med" len="med"/>
          </a:ln>
          <a:effectLst/>
        </p:spPr>
        <p:txBody>
          <a:bodyPr wrap="none" anchor="ctr"/>
          <a:lstStyle/>
          <a:p>
            <a:pPr>
              <a:defRPr/>
            </a:pPr>
            <a:endParaRPr lang="en-CA">
              <a:cs typeface="+mn-cs"/>
            </a:endParaRPr>
          </a:p>
        </p:txBody>
      </p:sp>
      <p:sp>
        <p:nvSpPr>
          <p:cNvPr id="2" name="Titre 1"/>
          <p:cNvSpPr>
            <a:spLocks noGrp="1"/>
          </p:cNvSpPr>
          <p:nvPr>
            <p:ph type="title"/>
          </p:nvPr>
        </p:nvSpPr>
        <p:spPr/>
        <p:txBody>
          <a:bodyPr/>
          <a:lstStyle>
            <a:lvl1pPr>
              <a:defRPr sz="2800" b="1">
                <a:solidFill>
                  <a:schemeClr val="accent2"/>
                </a:solidFill>
              </a:defRPr>
            </a:lvl1pPr>
          </a:lstStyle>
          <a:p>
            <a:r>
              <a:rPr lang="fr-FR" smtClean="0"/>
              <a:t>Cliquez pour modifier le style du titre</a:t>
            </a:r>
            <a:endParaRPr lang="en-CA"/>
          </a:p>
        </p:txBody>
      </p:sp>
      <p:sp>
        <p:nvSpPr>
          <p:cNvPr id="3" name="Espace réservé du contenu 2"/>
          <p:cNvSpPr>
            <a:spLocks noGrp="1"/>
          </p:cNvSpPr>
          <p:nvPr>
            <p:ph sz="half" idx="1"/>
          </p:nvPr>
        </p:nvSpPr>
        <p:spPr>
          <a:xfrm>
            <a:off x="455613" y="1190172"/>
            <a:ext cx="4105275" cy="5259842"/>
          </a:xfrm>
        </p:spPr>
        <p:txBody>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fr-FR" dirty="0" smtClean="0"/>
              <a:t>Cliquez pour modifier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en-CA" dirty="0"/>
          </a:p>
        </p:txBody>
      </p:sp>
      <p:sp>
        <p:nvSpPr>
          <p:cNvPr id="4" name="Espace réservé du contenu 3"/>
          <p:cNvSpPr>
            <a:spLocks noGrp="1"/>
          </p:cNvSpPr>
          <p:nvPr>
            <p:ph sz="half" idx="2"/>
          </p:nvPr>
        </p:nvSpPr>
        <p:spPr>
          <a:xfrm>
            <a:off x="4713288" y="1190172"/>
            <a:ext cx="4106862" cy="5259842"/>
          </a:xfrm>
        </p:spPr>
        <p:txBody>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fr-FR" dirty="0" smtClean="0"/>
              <a:t>Cliquez pour modifier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en-CA"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7" name="Rectangle 6"/>
          <p:cNvSpPr/>
          <p:nvPr userDrawn="1"/>
        </p:nvSpPr>
        <p:spPr bwMode="auto">
          <a:xfrm>
            <a:off x="434975" y="962025"/>
            <a:ext cx="8709025" cy="53975"/>
          </a:xfrm>
          <a:prstGeom prst="rect">
            <a:avLst/>
          </a:prstGeom>
          <a:solidFill>
            <a:schemeClr val="tx2">
              <a:lumMod val="40000"/>
              <a:lumOff val="60000"/>
            </a:schemeClr>
          </a:solidFill>
          <a:ln w="9525" cap="flat" cmpd="sng" algn="ctr">
            <a:solidFill>
              <a:schemeClr val="tx2">
                <a:lumMod val="40000"/>
                <a:lumOff val="60000"/>
              </a:schemeClr>
            </a:solidFill>
            <a:prstDash val="solid"/>
            <a:round/>
            <a:headEnd type="none" w="med" len="med"/>
            <a:tailEnd type="none" w="med" len="med"/>
          </a:ln>
          <a:effectLst/>
        </p:spPr>
        <p:txBody>
          <a:bodyPr wrap="none" anchor="ctr"/>
          <a:lstStyle/>
          <a:p>
            <a:pPr>
              <a:defRPr/>
            </a:pPr>
            <a:endParaRPr lang="en-CA">
              <a:cs typeface="+mn-cs"/>
            </a:endParaRPr>
          </a:p>
        </p:txBody>
      </p:sp>
      <p:sp>
        <p:nvSpPr>
          <p:cNvPr id="2" name="Titre 1"/>
          <p:cNvSpPr>
            <a:spLocks noGrp="1"/>
          </p:cNvSpPr>
          <p:nvPr>
            <p:ph type="title"/>
          </p:nvPr>
        </p:nvSpPr>
        <p:spPr>
          <a:xfrm>
            <a:off x="539440" y="260560"/>
            <a:ext cx="8229600" cy="581705"/>
          </a:xfrm>
        </p:spPr>
        <p:txBody>
          <a:bodyPr/>
          <a:lstStyle>
            <a:lvl1pPr>
              <a:defRPr sz="2800" b="1"/>
            </a:lvl1pPr>
          </a:lstStyle>
          <a:p>
            <a:r>
              <a:rPr lang="fr-FR" dirty="0" smtClean="0"/>
              <a:t>Cliquez pour modifier le style du titre</a:t>
            </a:r>
            <a:endParaRPr lang="en-CA" dirty="0"/>
          </a:p>
        </p:txBody>
      </p:sp>
      <p:sp>
        <p:nvSpPr>
          <p:cNvPr id="3" name="Espace réservé du texte 2"/>
          <p:cNvSpPr>
            <a:spLocks noGrp="1"/>
          </p:cNvSpPr>
          <p:nvPr>
            <p:ph type="body" idx="1"/>
          </p:nvPr>
        </p:nvSpPr>
        <p:spPr>
          <a:xfrm>
            <a:off x="457200" y="1340710"/>
            <a:ext cx="4040188" cy="834165"/>
          </a:xfrm>
        </p:spPr>
        <p:txBody>
          <a:bodyPr anchor="ct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smtClean="0"/>
              <a:t>Cliquez pour modifier les styles du texte du masque</a:t>
            </a:r>
          </a:p>
        </p:txBody>
      </p:sp>
      <p:sp>
        <p:nvSpPr>
          <p:cNvPr id="4" name="Espace réservé du contenu 3"/>
          <p:cNvSpPr>
            <a:spLocks noGrp="1"/>
          </p:cNvSpPr>
          <p:nvPr>
            <p:ph sz="half" idx="2"/>
          </p:nvPr>
        </p:nvSpPr>
        <p:spPr>
          <a:xfrm>
            <a:off x="457200" y="2174874"/>
            <a:ext cx="4040188" cy="4278545"/>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fr-FR" dirty="0" smtClean="0"/>
              <a:t>Cliquez pour modifier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en-CA" dirty="0"/>
          </a:p>
        </p:txBody>
      </p:sp>
      <p:sp>
        <p:nvSpPr>
          <p:cNvPr id="5" name="Espace réservé du texte 4"/>
          <p:cNvSpPr>
            <a:spLocks noGrp="1"/>
          </p:cNvSpPr>
          <p:nvPr>
            <p:ph type="body" sz="quarter" idx="3"/>
          </p:nvPr>
        </p:nvSpPr>
        <p:spPr>
          <a:xfrm>
            <a:off x="4645025" y="1340710"/>
            <a:ext cx="4041775" cy="834165"/>
          </a:xfrm>
        </p:spPr>
        <p:txBody>
          <a:bodyPr anchor="ct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smtClean="0"/>
              <a:t>Cliquez pour modifier les styles du texte du masque</a:t>
            </a:r>
          </a:p>
        </p:txBody>
      </p:sp>
      <p:sp>
        <p:nvSpPr>
          <p:cNvPr id="6" name="Espace réservé du contenu 5"/>
          <p:cNvSpPr>
            <a:spLocks noGrp="1"/>
          </p:cNvSpPr>
          <p:nvPr>
            <p:ph sz="quarter" idx="4"/>
          </p:nvPr>
        </p:nvSpPr>
        <p:spPr>
          <a:xfrm>
            <a:off x="4645025" y="2174874"/>
            <a:ext cx="4041775" cy="4278545"/>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3" name="Rectangle 2"/>
          <p:cNvSpPr/>
          <p:nvPr userDrawn="1"/>
        </p:nvSpPr>
        <p:spPr bwMode="auto">
          <a:xfrm>
            <a:off x="446088" y="962025"/>
            <a:ext cx="8709025" cy="53975"/>
          </a:xfrm>
          <a:prstGeom prst="rect">
            <a:avLst/>
          </a:prstGeom>
          <a:solidFill>
            <a:schemeClr val="tx1"/>
          </a:solidFill>
          <a:ln w="9525" cap="flat" cmpd="sng" algn="ctr">
            <a:solidFill>
              <a:schemeClr val="tx2">
                <a:lumMod val="40000"/>
                <a:lumOff val="60000"/>
              </a:schemeClr>
            </a:solidFill>
            <a:prstDash val="solid"/>
            <a:round/>
            <a:headEnd type="none" w="med" len="med"/>
            <a:tailEnd type="none" w="med" len="med"/>
          </a:ln>
          <a:effectLst/>
        </p:spPr>
        <p:txBody>
          <a:bodyPr wrap="none" anchor="ctr"/>
          <a:lstStyle/>
          <a:p>
            <a:pPr>
              <a:defRPr/>
            </a:pPr>
            <a:endParaRPr lang="en-CA">
              <a:cs typeface="+mn-cs"/>
            </a:endParaRPr>
          </a:p>
        </p:txBody>
      </p:sp>
      <p:sp>
        <p:nvSpPr>
          <p:cNvPr id="2" name="Titre 1"/>
          <p:cNvSpPr>
            <a:spLocks noGrp="1"/>
          </p:cNvSpPr>
          <p:nvPr>
            <p:ph type="title"/>
          </p:nvPr>
        </p:nvSpPr>
        <p:spPr>
          <a:xfrm>
            <a:off x="446222" y="116540"/>
            <a:ext cx="7769225" cy="745240"/>
          </a:xfrm>
        </p:spPr>
        <p:txBody>
          <a:bodyPr/>
          <a:lstStyle>
            <a:lvl1pPr>
              <a:defRPr sz="2800" b="1">
                <a:solidFill>
                  <a:schemeClr val="accent2"/>
                </a:solidFill>
              </a:defRPr>
            </a:lvl1pPr>
          </a:lstStyle>
          <a:p>
            <a:r>
              <a:rPr lang="fr-FR" dirty="0" smtClean="0"/>
              <a:t>Cliquez pour modifier le style du titre</a:t>
            </a:r>
            <a:endParaRPr lang="en-CA"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2_Titre et contenu">
    <p:spTree>
      <p:nvGrpSpPr>
        <p:cNvPr id="1" name=""/>
        <p:cNvGrpSpPr/>
        <p:nvPr/>
      </p:nvGrpSpPr>
      <p:grpSpPr>
        <a:xfrm>
          <a:off x="0" y="0"/>
          <a:ext cx="0" cy="0"/>
          <a:chOff x="0" y="0"/>
          <a:chExt cx="0" cy="0"/>
        </a:xfrm>
      </p:grpSpPr>
      <p:sp>
        <p:nvSpPr>
          <p:cNvPr id="4" name="Rectangle 3"/>
          <p:cNvSpPr/>
          <p:nvPr userDrawn="1"/>
        </p:nvSpPr>
        <p:spPr bwMode="auto">
          <a:xfrm>
            <a:off x="434975" y="962025"/>
            <a:ext cx="8709025" cy="53975"/>
          </a:xfrm>
          <a:prstGeom prst="rect">
            <a:avLst/>
          </a:prstGeom>
          <a:solidFill>
            <a:schemeClr val="tx1"/>
          </a:solidFill>
          <a:ln w="9525" cap="flat" cmpd="sng" algn="ctr">
            <a:solidFill>
              <a:schemeClr val="tx2">
                <a:lumMod val="40000"/>
                <a:lumOff val="60000"/>
              </a:schemeClr>
            </a:solidFill>
            <a:prstDash val="solid"/>
            <a:round/>
            <a:headEnd type="none" w="med" len="med"/>
            <a:tailEnd type="none" w="med" len="med"/>
          </a:ln>
          <a:effectLst/>
        </p:spPr>
        <p:txBody>
          <a:bodyPr wrap="none" anchor="ctr"/>
          <a:lstStyle/>
          <a:p>
            <a:pPr>
              <a:defRPr/>
            </a:pPr>
            <a:endParaRPr lang="en-CA">
              <a:cs typeface="+mn-cs"/>
            </a:endParaRPr>
          </a:p>
        </p:txBody>
      </p:sp>
      <p:sp>
        <p:nvSpPr>
          <p:cNvPr id="2" name="Titre 1"/>
          <p:cNvSpPr>
            <a:spLocks noGrp="1"/>
          </p:cNvSpPr>
          <p:nvPr>
            <p:ph type="title"/>
          </p:nvPr>
        </p:nvSpPr>
        <p:spPr>
          <a:xfrm>
            <a:off x="455613" y="120316"/>
            <a:ext cx="8359524" cy="724234"/>
          </a:xfrm>
        </p:spPr>
        <p:txBody>
          <a:bodyPr/>
          <a:lstStyle>
            <a:lvl1pPr>
              <a:defRPr sz="2800" b="1">
                <a:solidFill>
                  <a:schemeClr val="accent2"/>
                </a:solidFill>
              </a:defRPr>
            </a:lvl1pPr>
          </a:lstStyle>
          <a:p>
            <a:r>
              <a:rPr lang="fr-FR" dirty="0" smtClean="0"/>
              <a:t>Cliquez pour modifier le style du titre</a:t>
            </a:r>
            <a:endParaRPr lang="en-CA" dirty="0"/>
          </a:p>
        </p:txBody>
      </p:sp>
      <p:sp>
        <p:nvSpPr>
          <p:cNvPr id="3" name="Espace réservé du contenu 2"/>
          <p:cNvSpPr>
            <a:spLocks noGrp="1"/>
          </p:cNvSpPr>
          <p:nvPr>
            <p:ph idx="1"/>
          </p:nvPr>
        </p:nvSpPr>
        <p:spPr>
          <a:xfrm>
            <a:off x="455613" y="1175656"/>
            <a:ext cx="8364537" cy="5274357"/>
          </a:xfrm>
        </p:spPr>
        <p:txBody>
          <a:bodyPr/>
          <a:lstStyle>
            <a:lvl1pPr marL="265113" indent="-265113">
              <a:buClr>
                <a:schemeClr val="tx2">
                  <a:lumMod val="75000"/>
                </a:schemeClr>
              </a:buClr>
              <a:defRPr sz="2400"/>
            </a:lvl1pPr>
            <a:lvl2pPr marL="625475" indent="-279400">
              <a:buClr>
                <a:schemeClr val="accent2"/>
              </a:buClr>
              <a:buFont typeface="Wingdings" pitchFamily="2" charset="2"/>
              <a:buChar char="§"/>
              <a:defRPr sz="2000"/>
            </a:lvl2pPr>
            <a:lvl3pPr marL="901700" indent="-227013">
              <a:buClr>
                <a:schemeClr val="accent4">
                  <a:lumMod val="50000"/>
                </a:schemeClr>
              </a:buClr>
              <a:buFont typeface="Courier New" pitchFamily="49" charset="0"/>
              <a:buChar char="o"/>
              <a:defRPr sz="1800"/>
            </a:lvl3pPr>
            <a:lvl4pPr marL="1160463" indent="-241300">
              <a:buClr>
                <a:schemeClr val="accent1">
                  <a:lumMod val="75000"/>
                </a:schemeClr>
              </a:buClr>
              <a:buFont typeface="Wingdings" pitchFamily="2" charset="2"/>
              <a:buChar char="ü"/>
              <a:defRPr sz="1600"/>
            </a:lvl4pPr>
            <a:lvl5pPr marL="1431925" indent="-219075">
              <a:defRPr sz="1400"/>
            </a:lvl5pPr>
          </a:lstStyle>
          <a:p>
            <a:pPr lvl="0"/>
            <a:r>
              <a:rPr lang="fr-FR" dirty="0" smtClean="0"/>
              <a:t>Cliquez pour modifier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en-CA"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5613" y="387350"/>
            <a:ext cx="7769225" cy="457200"/>
          </a:xfrm>
          <a:prstGeom prst="rect">
            <a:avLst/>
          </a:prstGeom>
          <a:noFill/>
          <a:ln w="9525">
            <a:noFill/>
            <a:miter lim="800000"/>
            <a:headEnd/>
            <a:tailEnd/>
          </a:ln>
        </p:spPr>
        <p:txBody>
          <a:bodyPr vert="horz" wrap="square" lIns="0" tIns="0" rIns="0" bIns="0" numCol="1" anchor="ctr" anchorCtr="0" compatLnSpc="1">
            <a:prstTxWarp prst="textNoShape">
              <a:avLst/>
            </a:prstTxWarp>
          </a:bodyPr>
          <a:lstStyle/>
          <a:p>
            <a:pPr lvl="0"/>
            <a:r>
              <a:rPr lang="en-CA" smtClean="0"/>
              <a:t>Click to edit Master title style</a:t>
            </a:r>
          </a:p>
        </p:txBody>
      </p:sp>
      <p:sp>
        <p:nvSpPr>
          <p:cNvPr id="1027" name="Rectangle 3"/>
          <p:cNvSpPr>
            <a:spLocks noGrp="1" noChangeArrowheads="1"/>
          </p:cNvSpPr>
          <p:nvPr>
            <p:ph type="body" idx="1"/>
          </p:nvPr>
        </p:nvSpPr>
        <p:spPr bwMode="auto">
          <a:xfrm>
            <a:off x="455613" y="1089025"/>
            <a:ext cx="8364537" cy="5360988"/>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CA" smtClean="0"/>
          </a:p>
        </p:txBody>
      </p:sp>
      <p:sp>
        <p:nvSpPr>
          <p:cNvPr id="1044" name="Text Box 20"/>
          <p:cNvSpPr txBox="1">
            <a:spLocks noChangeArrowheads="1"/>
          </p:cNvSpPr>
          <p:nvPr userDrawn="1"/>
        </p:nvSpPr>
        <p:spPr bwMode="auto">
          <a:xfrm>
            <a:off x="8067675" y="6572250"/>
            <a:ext cx="998538" cy="274638"/>
          </a:xfrm>
          <a:prstGeom prst="rect">
            <a:avLst/>
          </a:prstGeom>
          <a:noFill/>
          <a:ln w="9525" algn="ctr">
            <a:noFill/>
            <a:miter lim="800000"/>
            <a:headEnd/>
            <a:tailEnd/>
          </a:ln>
          <a:effectLst/>
        </p:spPr>
        <p:txBody>
          <a:bodyPr anchor="b">
            <a:spAutoFit/>
          </a:bodyPr>
          <a:lstStyle/>
          <a:p>
            <a:pPr algn="r">
              <a:defRPr/>
            </a:pPr>
            <a:r>
              <a:rPr lang="en-US" sz="1200" b="0">
                <a:solidFill>
                  <a:srgbClr val="292929"/>
                </a:solidFill>
                <a:cs typeface="+mn-cs"/>
              </a:rPr>
              <a:t>Page </a:t>
            </a:r>
            <a:fld id="{E1E8B5EE-8532-45E6-92F0-DF9886218918}" type="slidenum">
              <a:rPr lang="en-US" sz="1200" b="0">
                <a:solidFill>
                  <a:srgbClr val="292929"/>
                </a:solidFill>
                <a:cs typeface="+mn-cs"/>
              </a:rPr>
              <a:pPr algn="r">
                <a:defRPr/>
              </a:pPr>
              <a:t>‹N°›</a:t>
            </a:fld>
            <a:endParaRPr lang="en-CA" sz="1200">
              <a:solidFill>
                <a:srgbClr val="292929"/>
              </a:solidFill>
              <a:cs typeface="+mn-cs"/>
            </a:endParaRPr>
          </a:p>
        </p:txBody>
      </p:sp>
    </p:spTree>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2" r:id="rId4"/>
    <p:sldLayoutId id="2147483666" r:id="rId5"/>
    <p:sldLayoutId id="2147483667" r:id="rId6"/>
    <p:sldLayoutId id="2147483668" r:id="rId7"/>
    <p:sldLayoutId id="2147483669" r:id="rId8"/>
    <p:sldLayoutId id="2147483661" r:id="rId9"/>
    <p:sldLayoutId id="2147483660" r:id="rId10"/>
    <p:sldLayoutId id="2147483659" r:id="rId11"/>
    <p:sldLayoutId id="2147483658" r:id="rId12"/>
    <p:sldLayoutId id="2147483657" r:id="rId13"/>
    <p:sldLayoutId id="2147483656" r:id="rId14"/>
  </p:sldLayoutIdLst>
  <p:txStyles>
    <p:titleStyle>
      <a:lvl1pPr algn="l" rtl="0" eaLnBrk="0" fontAlgn="base" hangingPunct="0">
        <a:spcBef>
          <a:spcPct val="0"/>
        </a:spcBef>
        <a:spcAft>
          <a:spcPct val="0"/>
        </a:spcAft>
        <a:defRPr sz="2900">
          <a:solidFill>
            <a:srgbClr val="00528B"/>
          </a:solidFill>
          <a:latin typeface="+mj-lt"/>
          <a:ea typeface="+mj-ea"/>
          <a:cs typeface="+mj-cs"/>
        </a:defRPr>
      </a:lvl1pPr>
      <a:lvl2pPr algn="l" rtl="0" eaLnBrk="0" fontAlgn="base" hangingPunct="0">
        <a:spcBef>
          <a:spcPct val="0"/>
        </a:spcBef>
        <a:spcAft>
          <a:spcPct val="0"/>
        </a:spcAft>
        <a:defRPr sz="2900">
          <a:solidFill>
            <a:srgbClr val="00528B"/>
          </a:solidFill>
          <a:latin typeface="Verdana" pitchFamily="34" charset="0"/>
        </a:defRPr>
      </a:lvl2pPr>
      <a:lvl3pPr algn="l" rtl="0" eaLnBrk="0" fontAlgn="base" hangingPunct="0">
        <a:spcBef>
          <a:spcPct val="0"/>
        </a:spcBef>
        <a:spcAft>
          <a:spcPct val="0"/>
        </a:spcAft>
        <a:defRPr sz="2900">
          <a:solidFill>
            <a:srgbClr val="00528B"/>
          </a:solidFill>
          <a:latin typeface="Verdana" pitchFamily="34" charset="0"/>
        </a:defRPr>
      </a:lvl3pPr>
      <a:lvl4pPr algn="l" rtl="0" eaLnBrk="0" fontAlgn="base" hangingPunct="0">
        <a:spcBef>
          <a:spcPct val="0"/>
        </a:spcBef>
        <a:spcAft>
          <a:spcPct val="0"/>
        </a:spcAft>
        <a:defRPr sz="2900">
          <a:solidFill>
            <a:srgbClr val="00528B"/>
          </a:solidFill>
          <a:latin typeface="Verdana" pitchFamily="34" charset="0"/>
        </a:defRPr>
      </a:lvl4pPr>
      <a:lvl5pPr algn="l" rtl="0" eaLnBrk="0" fontAlgn="base" hangingPunct="0">
        <a:spcBef>
          <a:spcPct val="0"/>
        </a:spcBef>
        <a:spcAft>
          <a:spcPct val="0"/>
        </a:spcAft>
        <a:defRPr sz="2900">
          <a:solidFill>
            <a:srgbClr val="00528B"/>
          </a:solidFill>
          <a:latin typeface="Verdana" pitchFamily="34" charset="0"/>
        </a:defRPr>
      </a:lvl5pPr>
      <a:lvl6pPr marL="457200" algn="l" rtl="0" fontAlgn="base">
        <a:spcBef>
          <a:spcPct val="0"/>
        </a:spcBef>
        <a:spcAft>
          <a:spcPct val="0"/>
        </a:spcAft>
        <a:defRPr sz="2900">
          <a:solidFill>
            <a:schemeClr val="tx2"/>
          </a:solidFill>
          <a:latin typeface="Verdana" pitchFamily="34" charset="0"/>
        </a:defRPr>
      </a:lvl6pPr>
      <a:lvl7pPr marL="914400" algn="l" rtl="0" fontAlgn="base">
        <a:spcBef>
          <a:spcPct val="0"/>
        </a:spcBef>
        <a:spcAft>
          <a:spcPct val="0"/>
        </a:spcAft>
        <a:defRPr sz="2900">
          <a:solidFill>
            <a:schemeClr val="tx2"/>
          </a:solidFill>
          <a:latin typeface="Verdana" pitchFamily="34" charset="0"/>
        </a:defRPr>
      </a:lvl7pPr>
      <a:lvl8pPr marL="1371600" algn="l" rtl="0" fontAlgn="base">
        <a:spcBef>
          <a:spcPct val="0"/>
        </a:spcBef>
        <a:spcAft>
          <a:spcPct val="0"/>
        </a:spcAft>
        <a:defRPr sz="2900">
          <a:solidFill>
            <a:schemeClr val="tx2"/>
          </a:solidFill>
          <a:latin typeface="Verdana" pitchFamily="34" charset="0"/>
        </a:defRPr>
      </a:lvl8pPr>
      <a:lvl9pPr marL="1828800" algn="l" rtl="0" fontAlgn="base">
        <a:spcBef>
          <a:spcPct val="0"/>
        </a:spcBef>
        <a:spcAft>
          <a:spcPct val="0"/>
        </a:spcAft>
        <a:defRPr sz="2900">
          <a:solidFill>
            <a:schemeClr val="tx2"/>
          </a:solidFill>
          <a:latin typeface="Verdana" pitchFamily="34" charset="0"/>
        </a:defRPr>
      </a:lvl9pPr>
    </p:titleStyle>
    <p:bodyStyle>
      <a:lvl1pPr marL="231775" indent="-231775" algn="l" rtl="0" eaLnBrk="0" fontAlgn="base" hangingPunct="0">
        <a:spcBef>
          <a:spcPct val="20000"/>
        </a:spcBef>
        <a:spcAft>
          <a:spcPct val="0"/>
        </a:spcAft>
        <a:buChar char="•"/>
        <a:defRPr sz="2400">
          <a:solidFill>
            <a:srgbClr val="292929"/>
          </a:solidFill>
          <a:latin typeface="+mn-lt"/>
          <a:ea typeface="+mn-ea"/>
          <a:cs typeface="+mn-cs"/>
        </a:defRPr>
      </a:lvl1pPr>
      <a:lvl2pPr marL="623888" indent="-277813" algn="l" rtl="0" eaLnBrk="0" fontAlgn="base" hangingPunct="0">
        <a:spcBef>
          <a:spcPct val="20000"/>
        </a:spcBef>
        <a:spcAft>
          <a:spcPct val="0"/>
        </a:spcAft>
        <a:buChar char="•"/>
        <a:defRPr sz="2000">
          <a:solidFill>
            <a:srgbClr val="292929"/>
          </a:solidFill>
          <a:latin typeface="+mn-lt"/>
        </a:defRPr>
      </a:lvl2pPr>
      <a:lvl3pPr marL="965200" indent="-227013" algn="l" rtl="0" eaLnBrk="0" fontAlgn="base" hangingPunct="0">
        <a:spcBef>
          <a:spcPct val="20000"/>
        </a:spcBef>
        <a:spcAft>
          <a:spcPct val="0"/>
        </a:spcAft>
        <a:buFont typeface="Verdana" pitchFamily="34" charset="0"/>
        <a:buChar char="−"/>
        <a:defRPr>
          <a:solidFill>
            <a:srgbClr val="292929"/>
          </a:solidFill>
          <a:latin typeface="+mn-lt"/>
        </a:defRPr>
      </a:lvl3pPr>
      <a:lvl4pPr marL="1320800" indent="-241300" algn="l" rtl="0" eaLnBrk="0" fontAlgn="base" hangingPunct="0">
        <a:spcBef>
          <a:spcPct val="20000"/>
        </a:spcBef>
        <a:spcAft>
          <a:spcPct val="0"/>
        </a:spcAft>
        <a:buChar char="•"/>
        <a:defRPr sz="1600">
          <a:solidFill>
            <a:srgbClr val="292929"/>
          </a:solidFill>
          <a:latin typeface="+mn-lt"/>
        </a:defRPr>
      </a:lvl4pPr>
      <a:lvl5pPr marL="1712913" indent="-219075" algn="l" rtl="0" eaLnBrk="0" fontAlgn="base" hangingPunct="0">
        <a:spcBef>
          <a:spcPct val="20000"/>
        </a:spcBef>
        <a:spcAft>
          <a:spcPct val="0"/>
        </a:spcAft>
        <a:buFont typeface="Verdana" pitchFamily="34" charset="0"/>
        <a:buChar char="-"/>
        <a:defRPr sz="1600">
          <a:solidFill>
            <a:srgbClr val="292929"/>
          </a:solidFill>
          <a:latin typeface="+mn-lt"/>
        </a:defRPr>
      </a:lvl5pPr>
      <a:lvl6pPr marL="2170113" indent="-219075" algn="l" rtl="0" fontAlgn="base">
        <a:spcBef>
          <a:spcPct val="20000"/>
        </a:spcBef>
        <a:spcAft>
          <a:spcPct val="0"/>
        </a:spcAft>
        <a:buFont typeface="Verdana" pitchFamily="34" charset="0"/>
        <a:buChar char="-"/>
        <a:defRPr sz="1900">
          <a:solidFill>
            <a:srgbClr val="292929"/>
          </a:solidFill>
          <a:latin typeface="+mn-lt"/>
        </a:defRPr>
      </a:lvl6pPr>
      <a:lvl7pPr marL="2627313" indent="-219075" algn="l" rtl="0" fontAlgn="base">
        <a:spcBef>
          <a:spcPct val="20000"/>
        </a:spcBef>
        <a:spcAft>
          <a:spcPct val="0"/>
        </a:spcAft>
        <a:buFont typeface="Verdana" pitchFamily="34" charset="0"/>
        <a:buChar char="-"/>
        <a:defRPr sz="1900">
          <a:solidFill>
            <a:srgbClr val="292929"/>
          </a:solidFill>
          <a:latin typeface="+mn-lt"/>
        </a:defRPr>
      </a:lvl7pPr>
      <a:lvl8pPr marL="3084513" indent="-219075" algn="l" rtl="0" fontAlgn="base">
        <a:spcBef>
          <a:spcPct val="20000"/>
        </a:spcBef>
        <a:spcAft>
          <a:spcPct val="0"/>
        </a:spcAft>
        <a:buFont typeface="Verdana" pitchFamily="34" charset="0"/>
        <a:buChar char="-"/>
        <a:defRPr sz="1900">
          <a:solidFill>
            <a:srgbClr val="292929"/>
          </a:solidFill>
          <a:latin typeface="+mn-lt"/>
        </a:defRPr>
      </a:lvl8pPr>
      <a:lvl9pPr marL="3541713" indent="-219075" algn="l" rtl="0" fontAlgn="base">
        <a:spcBef>
          <a:spcPct val="20000"/>
        </a:spcBef>
        <a:spcAft>
          <a:spcPct val="0"/>
        </a:spcAft>
        <a:buFont typeface="Verdana" pitchFamily="34" charset="0"/>
        <a:buChar char="-"/>
        <a:defRPr sz="1900">
          <a:solidFill>
            <a:srgbClr val="292929"/>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wmf"/><Relationship Id="rId1" Type="http://schemas.openxmlformats.org/officeDocument/2006/relationships/slideLayout" Target="../slideLayouts/slideLayout3.xml"/><Relationship Id="rId4" Type="http://schemas.openxmlformats.org/officeDocument/2006/relationships/image" Target="../media/image4.png"/></Relationships>
</file>

<file path=ppt/slides/_rels/slide12.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wmf"/><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hyperlink" Target="http://www.hl7.org/v3ballot/html/welcome/environment/index.html"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re 1"/>
          <p:cNvSpPr>
            <a:spLocks noGrp="1"/>
          </p:cNvSpPr>
          <p:nvPr>
            <p:ph type="ctrTitle"/>
          </p:nvPr>
        </p:nvSpPr>
        <p:spPr>
          <a:xfrm>
            <a:off x="755650" y="2708275"/>
            <a:ext cx="7356475" cy="1152525"/>
          </a:xfrm>
        </p:spPr>
        <p:txBody>
          <a:bodyPr/>
          <a:lstStyle/>
          <a:p>
            <a:r>
              <a:rPr lang="en-CA" sz="2800" smtClean="0"/>
              <a:t>Care Plan (CP) Team Meeting Notes</a:t>
            </a:r>
            <a:br>
              <a:rPr lang="en-CA" sz="2800" smtClean="0"/>
            </a:br>
            <a:r>
              <a:rPr lang="en-CA" sz="1800" smtClean="0"/>
              <a:t>(As updated during meeting)</a:t>
            </a:r>
            <a:endParaRPr lang="en-CA" sz="2800" smtClean="0"/>
          </a:p>
        </p:txBody>
      </p:sp>
      <p:sp>
        <p:nvSpPr>
          <p:cNvPr id="9219" name="Espace réservé du contenu 2"/>
          <p:cNvSpPr>
            <a:spLocks noGrp="1"/>
          </p:cNvSpPr>
          <p:nvPr>
            <p:ph sz="quarter" idx="11"/>
          </p:nvPr>
        </p:nvSpPr>
        <p:spPr>
          <a:xfrm>
            <a:off x="766763" y="4713288"/>
            <a:ext cx="7693025" cy="1668462"/>
          </a:xfrm>
        </p:spPr>
        <p:txBody>
          <a:bodyPr/>
          <a:lstStyle/>
          <a:p>
            <a:pPr>
              <a:defRPr/>
            </a:pPr>
            <a:r>
              <a:rPr lang="en-CA" sz="1600" dirty="0" smtClean="0"/>
              <a:t>André Boudreau </a:t>
            </a:r>
            <a:r>
              <a:rPr lang="en-CA" sz="1050" dirty="0" smtClean="0"/>
              <a:t>(a.boudreau@boroan.ca)</a:t>
            </a:r>
            <a:endParaRPr lang="en-CA" sz="1600" dirty="0" smtClean="0"/>
          </a:p>
          <a:p>
            <a:pPr>
              <a:defRPr/>
            </a:pPr>
            <a:r>
              <a:rPr lang="en-CA" sz="1600" dirty="0" smtClean="0"/>
              <a:t>Laura Heermann Langford </a:t>
            </a:r>
            <a:r>
              <a:rPr lang="en-CA" sz="1050" dirty="0" smtClean="0"/>
              <a:t>(Laura.Heermann@imail.org)</a:t>
            </a:r>
            <a:endParaRPr lang="en-CA" sz="1600" dirty="0" smtClean="0"/>
          </a:p>
          <a:p>
            <a:pPr>
              <a:defRPr/>
            </a:pPr>
            <a:endParaRPr lang="en-CA" sz="1100" dirty="0" smtClean="0"/>
          </a:p>
          <a:p>
            <a:pPr>
              <a:defRPr/>
            </a:pPr>
            <a:r>
              <a:rPr lang="en-CA" sz="1400" dirty="0" smtClean="0"/>
              <a:t>2011-04-20 (No. 10)</a:t>
            </a:r>
          </a:p>
        </p:txBody>
      </p:sp>
      <p:sp>
        <p:nvSpPr>
          <p:cNvPr id="18435" name="Espace réservé du contenu 3"/>
          <p:cNvSpPr>
            <a:spLocks noGrp="1"/>
          </p:cNvSpPr>
          <p:nvPr>
            <p:ph sz="quarter" idx="12"/>
          </p:nvPr>
        </p:nvSpPr>
        <p:spPr>
          <a:xfrm>
            <a:off x="2051050" y="6470650"/>
            <a:ext cx="5041900" cy="360363"/>
          </a:xfrm>
        </p:spPr>
        <p:txBody>
          <a:bodyPr/>
          <a:lstStyle/>
          <a:p>
            <a:r>
              <a:rPr lang="en-CA" smtClean="0"/>
              <a:t>HL7 Patient Care Work Group</a:t>
            </a:r>
          </a:p>
        </p:txBody>
      </p:sp>
      <p:pic>
        <p:nvPicPr>
          <p:cNvPr id="18436" name="Image 4" descr="HL7_International_Logo_small.jpg"/>
          <p:cNvPicPr>
            <a:picLocks noChangeAspect="1"/>
          </p:cNvPicPr>
          <p:nvPr/>
        </p:nvPicPr>
        <p:blipFill>
          <a:blip r:embed="rId2" cstate="print"/>
          <a:srcRect/>
          <a:stretch>
            <a:fillRect/>
          </a:stretch>
        </p:blipFill>
        <p:spPr bwMode="auto">
          <a:xfrm>
            <a:off x="723900" y="458788"/>
            <a:ext cx="647700" cy="66516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CA" dirty="0" smtClean="0"/>
              <a:t>Process Models cont’d</a:t>
            </a:r>
            <a:endParaRPr lang="en-CA" dirty="0"/>
          </a:p>
        </p:txBody>
      </p:sp>
      <p:sp>
        <p:nvSpPr>
          <p:cNvPr id="3" name="Espace réservé du contenu 2"/>
          <p:cNvSpPr>
            <a:spLocks noGrp="1"/>
          </p:cNvSpPr>
          <p:nvPr>
            <p:ph idx="1"/>
          </p:nvPr>
        </p:nvSpPr>
        <p:spPr/>
        <p:txBody>
          <a:bodyPr/>
          <a:lstStyle/>
          <a:p>
            <a:r>
              <a:rPr lang="en-CA" sz="1800" dirty="0" smtClean="0"/>
              <a:t>We need to scope out what kind of care plan we want to deal with</a:t>
            </a:r>
          </a:p>
          <a:p>
            <a:r>
              <a:rPr lang="en-CA" sz="1800" dirty="0" smtClean="0"/>
              <a:t>What are the priority cases?</a:t>
            </a:r>
          </a:p>
          <a:p>
            <a:pPr lvl="1"/>
            <a:r>
              <a:rPr lang="en-CA" sz="1600" dirty="0" smtClean="0"/>
              <a:t>Take complex cases that are very costly</a:t>
            </a:r>
          </a:p>
          <a:p>
            <a:pPr lvl="1"/>
            <a:r>
              <a:rPr lang="en-CA" sz="1600" dirty="0" smtClean="0"/>
              <a:t>Look at whole series of processes: prep, coordinate, update, assess, close</a:t>
            </a:r>
          </a:p>
          <a:p>
            <a:pPr lvl="1"/>
            <a:r>
              <a:rPr lang="en-CA" sz="1600" dirty="0" smtClean="0"/>
              <a:t>Understanding the whole process to ensure that we capture the correct data in the interchange</a:t>
            </a:r>
          </a:p>
          <a:p>
            <a:pPr lvl="1"/>
            <a:r>
              <a:rPr lang="en-CA" sz="1600" dirty="0" smtClean="0"/>
              <a:t>There is a ramp up before the transition of care to ensure patient safety: patient preparation, search for availability of resources for the patient care needs, awareness and readiness of receiving of organization</a:t>
            </a:r>
          </a:p>
          <a:p>
            <a:r>
              <a:rPr lang="en-CA" sz="1800" dirty="0" smtClean="0"/>
              <a:t>High volume cases: simple model</a:t>
            </a:r>
          </a:p>
          <a:p>
            <a:r>
              <a:rPr lang="en-CA" sz="1800" dirty="0" smtClean="0"/>
              <a:t>Simple or complex cases have the same contents</a:t>
            </a:r>
          </a:p>
          <a:p>
            <a:pPr lvl="1"/>
            <a:r>
              <a:rPr lang="en-CA" sz="1600" dirty="0" smtClean="0"/>
              <a:t>Detailed clinical contents will vary</a:t>
            </a:r>
          </a:p>
          <a:p>
            <a:pPr lvl="1"/>
            <a:r>
              <a:rPr lang="en-CA" sz="1600" dirty="0" smtClean="0"/>
              <a:t>Wrapper of care plan communication</a:t>
            </a:r>
          </a:p>
          <a:p>
            <a:r>
              <a:rPr lang="en-CA" sz="1800" dirty="0" smtClean="0"/>
              <a:t>Stephen will look at the range of situations that Susan will document</a:t>
            </a:r>
          </a:p>
          <a:p>
            <a:r>
              <a:rPr lang="en-CA" sz="1800" dirty="0" smtClean="0"/>
              <a:t>We will need to restrict ourselves to the Care Plan: structure and contents in the information exchange</a:t>
            </a:r>
            <a:endParaRPr lang="en-CA" sz="18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75"/>
          <p:cNvSpPr>
            <a:spLocks noChangeArrowheads="1"/>
          </p:cNvSpPr>
          <p:nvPr/>
        </p:nvSpPr>
        <p:spPr bwMode="auto">
          <a:xfrm>
            <a:off x="2628900" y="2205038"/>
            <a:ext cx="3959225" cy="4537075"/>
          </a:xfrm>
          <a:prstGeom prst="rect">
            <a:avLst/>
          </a:prstGeom>
          <a:solidFill>
            <a:srgbClr val="FFFFCC"/>
          </a:solidFill>
          <a:ln w="9525">
            <a:noFill/>
            <a:miter lim="800000"/>
            <a:headEnd/>
            <a:tailEnd/>
          </a:ln>
        </p:spPr>
        <p:txBody>
          <a:bodyPr wrap="none" anchor="ctr"/>
          <a:lstStyle/>
          <a:p>
            <a:endParaRPr lang="en-US"/>
          </a:p>
        </p:txBody>
      </p:sp>
      <p:sp>
        <p:nvSpPr>
          <p:cNvPr id="24578" name="Rectangle 2"/>
          <p:cNvSpPr>
            <a:spLocks noGrp="1" noChangeArrowheads="1"/>
          </p:cNvSpPr>
          <p:nvPr>
            <p:ph type="title" idx="4294967295"/>
          </p:nvPr>
        </p:nvSpPr>
        <p:spPr/>
        <p:txBody>
          <a:bodyPr/>
          <a:lstStyle/>
          <a:p>
            <a:r>
              <a:rPr lang="en-US" smtClean="0"/>
              <a:t>Care Plan – High Level Processes</a:t>
            </a:r>
          </a:p>
        </p:txBody>
      </p:sp>
      <p:sp>
        <p:nvSpPr>
          <p:cNvPr id="24579" name="Text Box 4"/>
          <p:cNvSpPr txBox="1">
            <a:spLocks noChangeArrowheads="1"/>
          </p:cNvSpPr>
          <p:nvPr/>
        </p:nvSpPr>
        <p:spPr bwMode="auto">
          <a:xfrm>
            <a:off x="107950" y="6284913"/>
            <a:ext cx="1125538" cy="457200"/>
          </a:xfrm>
          <a:prstGeom prst="rect">
            <a:avLst/>
          </a:prstGeom>
          <a:noFill/>
          <a:ln w="9525">
            <a:noFill/>
            <a:miter lim="800000"/>
            <a:headEnd/>
            <a:tailEnd/>
          </a:ln>
        </p:spPr>
        <p:txBody>
          <a:bodyPr wrap="none">
            <a:spAutoFit/>
          </a:bodyPr>
          <a:lstStyle/>
          <a:p>
            <a:r>
              <a:rPr lang="en-US" sz="1200">
                <a:solidFill>
                  <a:srgbClr val="0066FF"/>
                </a:solidFill>
              </a:rPr>
              <a:t>Stephen Chu</a:t>
            </a:r>
          </a:p>
          <a:p>
            <a:r>
              <a:rPr lang="en-US" sz="1200">
                <a:solidFill>
                  <a:srgbClr val="0066FF"/>
                </a:solidFill>
              </a:rPr>
              <a:t>12 April 2011</a:t>
            </a:r>
          </a:p>
        </p:txBody>
      </p:sp>
      <p:grpSp>
        <p:nvGrpSpPr>
          <p:cNvPr id="2" name="Group 13"/>
          <p:cNvGrpSpPr>
            <a:grpSpLocks/>
          </p:cNvGrpSpPr>
          <p:nvPr/>
        </p:nvGrpSpPr>
        <p:grpSpPr bwMode="auto">
          <a:xfrm>
            <a:off x="2781300" y="1052513"/>
            <a:ext cx="2376488" cy="1108075"/>
            <a:chOff x="1837" y="872"/>
            <a:chExt cx="1497" cy="698"/>
          </a:xfrm>
        </p:grpSpPr>
        <p:grpSp>
          <p:nvGrpSpPr>
            <p:cNvPr id="3" name="Group 8"/>
            <p:cNvGrpSpPr>
              <a:grpSpLocks/>
            </p:cNvGrpSpPr>
            <p:nvPr/>
          </p:nvGrpSpPr>
          <p:grpSpPr bwMode="auto">
            <a:xfrm>
              <a:off x="1927" y="1026"/>
              <a:ext cx="1361" cy="508"/>
              <a:chOff x="1927" y="1026"/>
              <a:chExt cx="1361" cy="508"/>
            </a:xfrm>
          </p:grpSpPr>
          <p:sp>
            <p:nvSpPr>
              <p:cNvPr id="24658" name="Text Box 5"/>
              <p:cNvSpPr txBox="1">
                <a:spLocks noChangeArrowheads="1"/>
              </p:cNvSpPr>
              <p:nvPr/>
            </p:nvSpPr>
            <p:spPr bwMode="auto">
              <a:xfrm>
                <a:off x="1927" y="1026"/>
                <a:ext cx="1275" cy="154"/>
              </a:xfrm>
              <a:prstGeom prst="rect">
                <a:avLst/>
              </a:prstGeom>
              <a:noFill/>
              <a:ln w="9525">
                <a:noFill/>
                <a:miter lim="800000"/>
                <a:headEnd/>
                <a:tailEnd/>
              </a:ln>
            </p:spPr>
            <p:txBody>
              <a:bodyPr wrap="none">
                <a:spAutoFit/>
              </a:bodyPr>
              <a:lstStyle/>
              <a:p>
                <a:r>
                  <a:rPr lang="en-US" sz="1000" b="0">
                    <a:solidFill>
                      <a:schemeClr val="tx1"/>
                    </a:solidFill>
                  </a:rPr>
                  <a:t>Identify problems/issues/reasons</a:t>
                </a:r>
              </a:p>
            </p:txBody>
          </p:sp>
          <p:sp>
            <p:nvSpPr>
              <p:cNvPr id="24659" name="Text Box 6"/>
              <p:cNvSpPr txBox="1">
                <a:spLocks noChangeArrowheads="1"/>
              </p:cNvSpPr>
              <p:nvPr/>
            </p:nvSpPr>
            <p:spPr bwMode="auto">
              <a:xfrm>
                <a:off x="2064" y="1207"/>
                <a:ext cx="949" cy="327"/>
              </a:xfrm>
              <a:prstGeom prst="rect">
                <a:avLst/>
              </a:prstGeom>
              <a:noFill/>
              <a:ln w="9525">
                <a:noFill/>
                <a:miter lim="800000"/>
                <a:headEnd/>
                <a:tailEnd/>
              </a:ln>
            </p:spPr>
            <p:txBody>
              <a:bodyPr wrap="none">
                <a:spAutoFit/>
              </a:bodyPr>
              <a:lstStyle/>
              <a:p>
                <a:r>
                  <a:rPr lang="en-US" sz="1000" b="0">
                    <a:solidFill>
                      <a:schemeClr val="tx1"/>
                    </a:solidFill>
                  </a:rPr>
                  <a:t>Assess impact/severity:</a:t>
                </a:r>
              </a:p>
              <a:p>
                <a:r>
                  <a:rPr lang="en-US" sz="1000" b="0">
                    <a:solidFill>
                      <a:schemeClr val="tx1"/>
                    </a:solidFill>
                  </a:rPr>
                  <a:t>               </a:t>
                </a:r>
                <a:r>
                  <a:rPr lang="en-US" sz="800" b="0">
                    <a:solidFill>
                      <a:schemeClr val="tx1"/>
                    </a:solidFill>
                    <a:sym typeface="Symbol" pitchFamily="18" charset="2"/>
                  </a:rPr>
                  <a:t> referral</a:t>
                </a:r>
              </a:p>
              <a:p>
                <a:r>
                  <a:rPr lang="en-US" sz="800" b="0">
                    <a:solidFill>
                      <a:schemeClr val="tx1"/>
                    </a:solidFill>
                    <a:sym typeface="Symbol" pitchFamily="18" charset="2"/>
                  </a:rPr>
                  <a:t>                   order tests</a:t>
                </a:r>
              </a:p>
            </p:txBody>
          </p:sp>
          <p:sp>
            <p:nvSpPr>
              <p:cNvPr id="24660" name="AutoShape 7"/>
              <p:cNvSpPr>
                <a:spLocks noChangeArrowheads="1"/>
              </p:cNvSpPr>
              <p:nvPr/>
            </p:nvSpPr>
            <p:spPr bwMode="auto">
              <a:xfrm>
                <a:off x="1927" y="1026"/>
                <a:ext cx="1361" cy="136"/>
              </a:xfrm>
              <a:prstGeom prst="roundRect">
                <a:avLst>
                  <a:gd name="adj" fmla="val 16667"/>
                </a:avLst>
              </a:prstGeom>
              <a:noFill/>
              <a:ln w="9525">
                <a:solidFill>
                  <a:schemeClr val="tx1"/>
                </a:solidFill>
                <a:round/>
                <a:headEnd/>
                <a:tailEnd/>
              </a:ln>
            </p:spPr>
            <p:txBody>
              <a:bodyPr wrap="none" anchor="ctr"/>
              <a:lstStyle/>
              <a:p>
                <a:endParaRPr lang="en-US" b="0"/>
              </a:p>
            </p:txBody>
          </p:sp>
          <p:sp>
            <p:nvSpPr>
              <p:cNvPr id="24661" name="AutoShape 8"/>
              <p:cNvSpPr>
                <a:spLocks noChangeArrowheads="1"/>
              </p:cNvSpPr>
              <p:nvPr/>
            </p:nvSpPr>
            <p:spPr bwMode="auto">
              <a:xfrm>
                <a:off x="2064" y="1207"/>
                <a:ext cx="1043" cy="318"/>
              </a:xfrm>
              <a:prstGeom prst="roundRect">
                <a:avLst>
                  <a:gd name="adj" fmla="val 16667"/>
                </a:avLst>
              </a:prstGeom>
              <a:noFill/>
              <a:ln w="9525">
                <a:solidFill>
                  <a:schemeClr val="tx1"/>
                </a:solidFill>
                <a:round/>
                <a:headEnd/>
                <a:tailEnd/>
              </a:ln>
            </p:spPr>
            <p:txBody>
              <a:bodyPr wrap="none" anchor="ctr"/>
              <a:lstStyle/>
              <a:p>
                <a:endParaRPr lang="en-US" b="0"/>
              </a:p>
            </p:txBody>
          </p:sp>
        </p:grpSp>
        <p:sp>
          <p:nvSpPr>
            <p:cNvPr id="24656" name="Text Box 9"/>
            <p:cNvSpPr txBox="1">
              <a:spLocks noChangeArrowheads="1"/>
            </p:cNvSpPr>
            <p:nvPr/>
          </p:nvSpPr>
          <p:spPr bwMode="auto">
            <a:xfrm>
              <a:off x="2201" y="872"/>
              <a:ext cx="815" cy="154"/>
            </a:xfrm>
            <a:prstGeom prst="rect">
              <a:avLst/>
            </a:prstGeom>
            <a:noFill/>
            <a:ln w="9525">
              <a:noFill/>
              <a:miter lim="800000"/>
              <a:headEnd/>
              <a:tailEnd/>
            </a:ln>
          </p:spPr>
          <p:txBody>
            <a:bodyPr wrap="none">
              <a:spAutoFit/>
            </a:bodyPr>
            <a:lstStyle/>
            <a:p>
              <a:r>
                <a:rPr lang="en-US" sz="1000">
                  <a:solidFill>
                    <a:schemeClr val="tx1"/>
                  </a:solidFill>
                </a:rPr>
                <a:t>Initial Assessment</a:t>
              </a:r>
            </a:p>
          </p:txBody>
        </p:sp>
        <p:sp>
          <p:nvSpPr>
            <p:cNvPr id="24657" name="AutoShape 10"/>
            <p:cNvSpPr>
              <a:spLocks noChangeArrowheads="1"/>
            </p:cNvSpPr>
            <p:nvPr/>
          </p:nvSpPr>
          <p:spPr bwMode="auto">
            <a:xfrm>
              <a:off x="1837" y="890"/>
              <a:ext cx="1497" cy="680"/>
            </a:xfrm>
            <a:prstGeom prst="roundRect">
              <a:avLst>
                <a:gd name="adj" fmla="val 16667"/>
              </a:avLst>
            </a:prstGeom>
            <a:noFill/>
            <a:ln w="9525">
              <a:solidFill>
                <a:schemeClr val="tx1"/>
              </a:solidFill>
              <a:round/>
              <a:headEnd/>
              <a:tailEnd/>
            </a:ln>
          </p:spPr>
          <p:txBody>
            <a:bodyPr wrap="none" anchor="ctr"/>
            <a:lstStyle/>
            <a:p>
              <a:endParaRPr lang="en-US"/>
            </a:p>
          </p:txBody>
        </p:sp>
      </p:grpSp>
      <p:grpSp>
        <p:nvGrpSpPr>
          <p:cNvPr id="4" name="Group 18"/>
          <p:cNvGrpSpPr>
            <a:grpSpLocks/>
          </p:cNvGrpSpPr>
          <p:nvPr/>
        </p:nvGrpSpPr>
        <p:grpSpPr bwMode="auto">
          <a:xfrm>
            <a:off x="2854325" y="2447925"/>
            <a:ext cx="2644775" cy="244475"/>
            <a:chOff x="1837" y="1797"/>
            <a:chExt cx="1557" cy="154"/>
          </a:xfrm>
        </p:grpSpPr>
        <p:sp>
          <p:nvSpPr>
            <p:cNvPr id="24653" name="Text Box 12"/>
            <p:cNvSpPr txBox="1">
              <a:spLocks noChangeArrowheads="1"/>
            </p:cNvSpPr>
            <p:nvPr/>
          </p:nvSpPr>
          <p:spPr bwMode="auto">
            <a:xfrm>
              <a:off x="1837" y="1797"/>
              <a:ext cx="1557" cy="154"/>
            </a:xfrm>
            <a:prstGeom prst="rect">
              <a:avLst/>
            </a:prstGeom>
            <a:noFill/>
            <a:ln w="9525">
              <a:noFill/>
              <a:miter lim="800000"/>
              <a:headEnd/>
              <a:tailEnd/>
            </a:ln>
          </p:spPr>
          <p:txBody>
            <a:bodyPr wrap="none">
              <a:spAutoFit/>
            </a:bodyPr>
            <a:lstStyle/>
            <a:p>
              <a:r>
                <a:rPr lang="en-US" sz="1000" b="0">
                  <a:solidFill>
                    <a:schemeClr val="tx1"/>
                  </a:solidFill>
                </a:rPr>
                <a:t>Confirm/finalize problem/concern/reason list</a:t>
              </a:r>
            </a:p>
          </p:txBody>
        </p:sp>
        <p:sp>
          <p:nvSpPr>
            <p:cNvPr id="24654" name="AutoShape 14"/>
            <p:cNvSpPr>
              <a:spLocks noChangeArrowheads="1"/>
            </p:cNvSpPr>
            <p:nvPr/>
          </p:nvSpPr>
          <p:spPr bwMode="auto">
            <a:xfrm>
              <a:off x="1837" y="1797"/>
              <a:ext cx="1542" cy="136"/>
            </a:xfrm>
            <a:prstGeom prst="roundRect">
              <a:avLst>
                <a:gd name="adj" fmla="val 16667"/>
              </a:avLst>
            </a:prstGeom>
            <a:noFill/>
            <a:ln w="9525">
              <a:solidFill>
                <a:schemeClr val="tx1"/>
              </a:solidFill>
              <a:round/>
              <a:headEnd/>
              <a:tailEnd/>
            </a:ln>
          </p:spPr>
          <p:txBody>
            <a:bodyPr wrap="none" anchor="ctr"/>
            <a:lstStyle/>
            <a:p>
              <a:endParaRPr lang="en-US"/>
            </a:p>
          </p:txBody>
        </p:sp>
      </p:grpSp>
      <p:grpSp>
        <p:nvGrpSpPr>
          <p:cNvPr id="5" name="Group 17"/>
          <p:cNvGrpSpPr>
            <a:grpSpLocks/>
          </p:cNvGrpSpPr>
          <p:nvPr/>
        </p:nvGrpSpPr>
        <p:grpSpPr bwMode="auto">
          <a:xfrm>
            <a:off x="3286125" y="2735263"/>
            <a:ext cx="2205038" cy="244475"/>
            <a:chOff x="1927" y="2069"/>
            <a:chExt cx="1389" cy="154"/>
          </a:xfrm>
        </p:grpSpPr>
        <p:sp>
          <p:nvSpPr>
            <p:cNvPr id="24651" name="Text Box 15"/>
            <p:cNvSpPr txBox="1">
              <a:spLocks noChangeArrowheads="1"/>
            </p:cNvSpPr>
            <p:nvPr/>
          </p:nvSpPr>
          <p:spPr bwMode="auto">
            <a:xfrm>
              <a:off x="1927" y="2069"/>
              <a:ext cx="1389" cy="154"/>
            </a:xfrm>
            <a:prstGeom prst="rect">
              <a:avLst/>
            </a:prstGeom>
            <a:noFill/>
            <a:ln w="9525">
              <a:noFill/>
              <a:miter lim="800000"/>
              <a:headEnd/>
              <a:tailEnd/>
            </a:ln>
          </p:spPr>
          <p:txBody>
            <a:bodyPr wrap="none">
              <a:spAutoFit/>
            </a:bodyPr>
            <a:lstStyle/>
            <a:p>
              <a:r>
                <a:rPr lang="en-US" sz="1000" b="0">
                  <a:solidFill>
                    <a:schemeClr val="tx1"/>
                  </a:solidFill>
                </a:rPr>
                <a:t>Determine goals/intended outcomes</a:t>
              </a:r>
            </a:p>
          </p:txBody>
        </p:sp>
        <p:sp>
          <p:nvSpPr>
            <p:cNvPr id="24652" name="AutoShape 16"/>
            <p:cNvSpPr>
              <a:spLocks noChangeArrowheads="1"/>
            </p:cNvSpPr>
            <p:nvPr/>
          </p:nvSpPr>
          <p:spPr bwMode="auto">
            <a:xfrm>
              <a:off x="1927" y="2069"/>
              <a:ext cx="1361" cy="136"/>
            </a:xfrm>
            <a:prstGeom prst="roundRect">
              <a:avLst>
                <a:gd name="adj" fmla="val 16667"/>
              </a:avLst>
            </a:prstGeom>
            <a:noFill/>
            <a:ln w="9525">
              <a:solidFill>
                <a:schemeClr val="tx1"/>
              </a:solidFill>
              <a:round/>
              <a:headEnd/>
              <a:tailEnd/>
            </a:ln>
          </p:spPr>
          <p:txBody>
            <a:bodyPr wrap="none" anchor="ctr"/>
            <a:lstStyle/>
            <a:p>
              <a:endParaRPr lang="en-US"/>
            </a:p>
          </p:txBody>
        </p:sp>
      </p:grpSp>
      <p:sp>
        <p:nvSpPr>
          <p:cNvPr id="24583" name="Text Box 19"/>
          <p:cNvSpPr txBox="1">
            <a:spLocks noChangeArrowheads="1"/>
          </p:cNvSpPr>
          <p:nvPr/>
        </p:nvSpPr>
        <p:spPr bwMode="auto">
          <a:xfrm>
            <a:off x="3106738" y="2203450"/>
            <a:ext cx="2195512" cy="244475"/>
          </a:xfrm>
          <a:prstGeom prst="rect">
            <a:avLst/>
          </a:prstGeom>
          <a:noFill/>
          <a:ln w="9525">
            <a:noFill/>
            <a:miter lim="800000"/>
            <a:headEnd/>
            <a:tailEnd/>
          </a:ln>
        </p:spPr>
        <p:txBody>
          <a:bodyPr wrap="none">
            <a:spAutoFit/>
          </a:bodyPr>
          <a:lstStyle/>
          <a:p>
            <a:r>
              <a:rPr lang="en-US" sz="1000">
                <a:solidFill>
                  <a:schemeClr val="tx1"/>
                </a:solidFill>
              </a:rPr>
              <a:t>Determine Problems &amp; Outcomes</a:t>
            </a:r>
          </a:p>
        </p:txBody>
      </p:sp>
      <p:sp>
        <p:nvSpPr>
          <p:cNvPr id="24584" name="AutoShape 20"/>
          <p:cNvSpPr>
            <a:spLocks noChangeArrowheads="1"/>
          </p:cNvSpPr>
          <p:nvPr/>
        </p:nvSpPr>
        <p:spPr bwMode="auto">
          <a:xfrm>
            <a:off x="2781300" y="2232025"/>
            <a:ext cx="2871788" cy="1052513"/>
          </a:xfrm>
          <a:prstGeom prst="roundRect">
            <a:avLst>
              <a:gd name="adj" fmla="val 16667"/>
            </a:avLst>
          </a:prstGeom>
          <a:noFill/>
          <a:ln w="9525">
            <a:solidFill>
              <a:schemeClr val="tx1"/>
            </a:solidFill>
            <a:round/>
            <a:headEnd/>
            <a:tailEnd/>
          </a:ln>
        </p:spPr>
        <p:txBody>
          <a:bodyPr wrap="none" anchor="ctr"/>
          <a:lstStyle/>
          <a:p>
            <a:endParaRPr lang="en-US"/>
          </a:p>
        </p:txBody>
      </p:sp>
      <p:sp>
        <p:nvSpPr>
          <p:cNvPr id="24585" name="AutoShape 25"/>
          <p:cNvSpPr>
            <a:spLocks noChangeArrowheads="1"/>
          </p:cNvSpPr>
          <p:nvPr/>
        </p:nvSpPr>
        <p:spPr bwMode="auto">
          <a:xfrm rot="5400000">
            <a:off x="3123406" y="2690019"/>
            <a:ext cx="144463" cy="180975"/>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17694720 60000 65536"/>
              <a:gd name="T13" fmla="*/ 11796480 60000 65536"/>
              <a:gd name="T14" fmla="*/ 11796480 60000 65536"/>
              <a:gd name="T15" fmla="*/ 5898240 60000 65536"/>
              <a:gd name="T16" fmla="*/ 0 60000 65536"/>
              <a:gd name="T17" fmla="*/ 0 60000 65536"/>
              <a:gd name="T18" fmla="*/ 0 w 21600"/>
              <a:gd name="T19" fmla="*/ 14400 h 21600"/>
              <a:gd name="T20" fmla="*/ 18514 w 21600"/>
              <a:gd name="T21" fmla="*/ 21600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5429" y="0"/>
                </a:moveTo>
                <a:lnTo>
                  <a:pt x="9257" y="7200"/>
                </a:lnTo>
                <a:lnTo>
                  <a:pt x="12343" y="7200"/>
                </a:lnTo>
                <a:lnTo>
                  <a:pt x="12343" y="14400"/>
                </a:lnTo>
                <a:lnTo>
                  <a:pt x="0" y="14400"/>
                </a:lnTo>
                <a:lnTo>
                  <a:pt x="0" y="21600"/>
                </a:lnTo>
                <a:lnTo>
                  <a:pt x="18514" y="21600"/>
                </a:lnTo>
                <a:lnTo>
                  <a:pt x="18514" y="7200"/>
                </a:lnTo>
                <a:lnTo>
                  <a:pt x="21600" y="7200"/>
                </a:lnTo>
                <a:close/>
              </a:path>
            </a:pathLst>
          </a:custGeom>
          <a:solidFill>
            <a:schemeClr val="accent1"/>
          </a:solidFill>
          <a:ln w="9525">
            <a:solidFill>
              <a:schemeClr val="tx1"/>
            </a:solidFill>
            <a:miter lim="800000"/>
            <a:headEnd/>
            <a:tailEnd/>
          </a:ln>
        </p:spPr>
        <p:txBody>
          <a:bodyPr wrap="none" anchor="ctr"/>
          <a:lstStyle/>
          <a:p>
            <a:endParaRPr lang="en-US"/>
          </a:p>
        </p:txBody>
      </p:sp>
      <p:grpSp>
        <p:nvGrpSpPr>
          <p:cNvPr id="6" name="Group 31"/>
          <p:cNvGrpSpPr>
            <a:grpSpLocks/>
          </p:cNvGrpSpPr>
          <p:nvPr/>
        </p:nvGrpSpPr>
        <p:grpSpPr bwMode="auto">
          <a:xfrm>
            <a:off x="3573463" y="2997200"/>
            <a:ext cx="1528762" cy="244475"/>
            <a:chOff x="2245" y="2550"/>
            <a:chExt cx="963" cy="154"/>
          </a:xfrm>
        </p:grpSpPr>
        <p:sp>
          <p:nvSpPr>
            <p:cNvPr id="24649" name="Text Box 28"/>
            <p:cNvSpPr txBox="1">
              <a:spLocks noChangeArrowheads="1"/>
            </p:cNvSpPr>
            <p:nvPr/>
          </p:nvSpPr>
          <p:spPr bwMode="auto">
            <a:xfrm>
              <a:off x="2245" y="2550"/>
              <a:ext cx="963" cy="154"/>
            </a:xfrm>
            <a:prstGeom prst="rect">
              <a:avLst/>
            </a:prstGeom>
            <a:noFill/>
            <a:ln w="9525">
              <a:noFill/>
              <a:miter lim="800000"/>
              <a:headEnd/>
              <a:tailEnd/>
            </a:ln>
          </p:spPr>
          <p:txBody>
            <a:bodyPr wrap="none">
              <a:spAutoFit/>
            </a:bodyPr>
            <a:lstStyle/>
            <a:p>
              <a:r>
                <a:rPr lang="en-US" sz="1000" b="0">
                  <a:solidFill>
                    <a:schemeClr val="tx1"/>
                  </a:solidFill>
                </a:rPr>
                <a:t>Set outcome target date</a:t>
              </a:r>
            </a:p>
          </p:txBody>
        </p:sp>
        <p:sp>
          <p:nvSpPr>
            <p:cNvPr id="24650" name="AutoShape 30"/>
            <p:cNvSpPr>
              <a:spLocks noChangeArrowheads="1"/>
            </p:cNvSpPr>
            <p:nvPr/>
          </p:nvSpPr>
          <p:spPr bwMode="auto">
            <a:xfrm>
              <a:off x="2290" y="2568"/>
              <a:ext cx="908" cy="136"/>
            </a:xfrm>
            <a:prstGeom prst="roundRect">
              <a:avLst>
                <a:gd name="adj" fmla="val 16667"/>
              </a:avLst>
            </a:prstGeom>
            <a:noFill/>
            <a:ln w="9525">
              <a:solidFill>
                <a:schemeClr val="tx1"/>
              </a:solidFill>
              <a:round/>
              <a:headEnd/>
              <a:tailEnd/>
            </a:ln>
          </p:spPr>
          <p:txBody>
            <a:bodyPr wrap="none" anchor="ctr"/>
            <a:lstStyle/>
            <a:p>
              <a:endParaRPr lang="en-US"/>
            </a:p>
          </p:txBody>
        </p:sp>
      </p:grpSp>
      <p:sp>
        <p:nvSpPr>
          <p:cNvPr id="24587" name="AutoShape 32"/>
          <p:cNvSpPr>
            <a:spLocks noChangeArrowheads="1"/>
          </p:cNvSpPr>
          <p:nvPr/>
        </p:nvSpPr>
        <p:spPr bwMode="auto">
          <a:xfrm rot="5400000">
            <a:off x="3483769" y="2978944"/>
            <a:ext cx="144463" cy="180975"/>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17694720 60000 65536"/>
              <a:gd name="T13" fmla="*/ 11796480 60000 65536"/>
              <a:gd name="T14" fmla="*/ 11796480 60000 65536"/>
              <a:gd name="T15" fmla="*/ 5898240 60000 65536"/>
              <a:gd name="T16" fmla="*/ 0 60000 65536"/>
              <a:gd name="T17" fmla="*/ 0 60000 65536"/>
              <a:gd name="T18" fmla="*/ 0 w 21600"/>
              <a:gd name="T19" fmla="*/ 14400 h 21600"/>
              <a:gd name="T20" fmla="*/ 18514 w 21600"/>
              <a:gd name="T21" fmla="*/ 21600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5429" y="0"/>
                </a:moveTo>
                <a:lnTo>
                  <a:pt x="9257" y="7200"/>
                </a:lnTo>
                <a:lnTo>
                  <a:pt x="12343" y="7200"/>
                </a:lnTo>
                <a:lnTo>
                  <a:pt x="12343" y="14400"/>
                </a:lnTo>
                <a:lnTo>
                  <a:pt x="0" y="14400"/>
                </a:lnTo>
                <a:lnTo>
                  <a:pt x="0" y="21600"/>
                </a:lnTo>
                <a:lnTo>
                  <a:pt x="18514" y="21600"/>
                </a:lnTo>
                <a:lnTo>
                  <a:pt x="18514" y="7200"/>
                </a:lnTo>
                <a:lnTo>
                  <a:pt x="21600" y="7200"/>
                </a:lnTo>
                <a:close/>
              </a:path>
            </a:pathLst>
          </a:custGeom>
          <a:solidFill>
            <a:schemeClr val="accent1"/>
          </a:solidFill>
          <a:ln w="9525">
            <a:solidFill>
              <a:schemeClr val="tx1"/>
            </a:solidFill>
            <a:miter lim="800000"/>
            <a:headEnd/>
            <a:tailEnd/>
          </a:ln>
        </p:spPr>
        <p:txBody>
          <a:bodyPr wrap="none" anchor="ctr"/>
          <a:lstStyle/>
          <a:p>
            <a:endParaRPr lang="en-US"/>
          </a:p>
        </p:txBody>
      </p:sp>
      <p:grpSp>
        <p:nvGrpSpPr>
          <p:cNvPr id="7" name="Group 49"/>
          <p:cNvGrpSpPr>
            <a:grpSpLocks/>
          </p:cNvGrpSpPr>
          <p:nvPr/>
        </p:nvGrpSpPr>
        <p:grpSpPr bwMode="auto">
          <a:xfrm>
            <a:off x="3141663" y="2852738"/>
            <a:ext cx="504825" cy="792162"/>
            <a:chOff x="2018" y="1888"/>
            <a:chExt cx="318" cy="499"/>
          </a:xfrm>
        </p:grpSpPr>
        <p:sp>
          <p:nvSpPr>
            <p:cNvPr id="24643" name="Line 47"/>
            <p:cNvSpPr>
              <a:spLocks noChangeShapeType="1"/>
            </p:cNvSpPr>
            <p:nvPr/>
          </p:nvSpPr>
          <p:spPr bwMode="auto">
            <a:xfrm>
              <a:off x="2018" y="1888"/>
              <a:ext cx="0" cy="499"/>
            </a:xfrm>
            <a:prstGeom prst="line">
              <a:avLst/>
            </a:prstGeom>
            <a:noFill/>
            <a:ln w="9525">
              <a:solidFill>
                <a:schemeClr val="tx1"/>
              </a:solidFill>
              <a:round/>
              <a:headEnd/>
              <a:tailEnd/>
            </a:ln>
          </p:spPr>
          <p:txBody>
            <a:bodyPr/>
            <a:lstStyle/>
            <a:p>
              <a:endParaRPr lang="en-US"/>
            </a:p>
          </p:txBody>
        </p:sp>
        <p:sp>
          <p:nvSpPr>
            <p:cNvPr id="24644" name="Line 48"/>
            <p:cNvSpPr>
              <a:spLocks noChangeShapeType="1"/>
            </p:cNvSpPr>
            <p:nvPr/>
          </p:nvSpPr>
          <p:spPr bwMode="auto">
            <a:xfrm>
              <a:off x="2018" y="2387"/>
              <a:ext cx="318" cy="0"/>
            </a:xfrm>
            <a:prstGeom prst="line">
              <a:avLst/>
            </a:prstGeom>
            <a:noFill/>
            <a:ln w="9525">
              <a:solidFill>
                <a:schemeClr val="tx1"/>
              </a:solidFill>
              <a:round/>
              <a:headEnd/>
              <a:tailEnd type="triangle" w="med" len="med"/>
            </a:ln>
          </p:spPr>
          <p:txBody>
            <a:bodyPr/>
            <a:lstStyle/>
            <a:p>
              <a:endParaRPr lang="en-US"/>
            </a:p>
          </p:txBody>
        </p:sp>
      </p:grpSp>
      <p:grpSp>
        <p:nvGrpSpPr>
          <p:cNvPr id="8" name="Group 63"/>
          <p:cNvGrpSpPr>
            <a:grpSpLocks/>
          </p:cNvGrpSpPr>
          <p:nvPr/>
        </p:nvGrpSpPr>
        <p:grpSpPr bwMode="auto">
          <a:xfrm>
            <a:off x="541338" y="4221163"/>
            <a:ext cx="2016125" cy="1368425"/>
            <a:chOff x="431" y="2704"/>
            <a:chExt cx="1270" cy="862"/>
          </a:xfrm>
        </p:grpSpPr>
        <p:grpSp>
          <p:nvGrpSpPr>
            <p:cNvPr id="9" name="Group 46"/>
            <p:cNvGrpSpPr>
              <a:grpSpLocks/>
            </p:cNvGrpSpPr>
            <p:nvPr/>
          </p:nvGrpSpPr>
          <p:grpSpPr bwMode="auto">
            <a:xfrm>
              <a:off x="431" y="2704"/>
              <a:ext cx="1095" cy="335"/>
              <a:chOff x="878" y="2959"/>
              <a:chExt cx="1095" cy="335"/>
            </a:xfrm>
          </p:grpSpPr>
          <p:grpSp>
            <p:nvGrpSpPr>
              <p:cNvPr id="10" name="Group 43"/>
              <p:cNvGrpSpPr>
                <a:grpSpLocks/>
              </p:cNvGrpSpPr>
              <p:nvPr/>
            </p:nvGrpSpPr>
            <p:grpSpPr bwMode="auto">
              <a:xfrm>
                <a:off x="917" y="3096"/>
                <a:ext cx="965" cy="154"/>
                <a:chOff x="917" y="3096"/>
                <a:chExt cx="965" cy="154"/>
              </a:xfrm>
            </p:grpSpPr>
            <p:sp>
              <p:nvSpPr>
                <p:cNvPr id="24641" name="Text Box 41"/>
                <p:cNvSpPr txBox="1">
                  <a:spLocks noChangeArrowheads="1"/>
                </p:cNvSpPr>
                <p:nvPr/>
              </p:nvSpPr>
              <p:spPr bwMode="auto">
                <a:xfrm>
                  <a:off x="917" y="3096"/>
                  <a:ext cx="961" cy="154"/>
                </a:xfrm>
                <a:prstGeom prst="rect">
                  <a:avLst/>
                </a:prstGeom>
                <a:noFill/>
                <a:ln w="9525">
                  <a:noFill/>
                  <a:miter lim="800000"/>
                  <a:headEnd/>
                  <a:tailEnd/>
                </a:ln>
              </p:spPr>
              <p:txBody>
                <a:bodyPr wrap="none">
                  <a:spAutoFit/>
                </a:bodyPr>
                <a:lstStyle/>
                <a:p>
                  <a:r>
                    <a:rPr lang="en-US" sz="1000" b="0">
                      <a:solidFill>
                        <a:schemeClr val="tx1"/>
                      </a:solidFill>
                    </a:rPr>
                    <a:t>Implement interventions</a:t>
                  </a:r>
                </a:p>
              </p:txBody>
            </p:sp>
            <p:sp>
              <p:nvSpPr>
                <p:cNvPr id="24642" name="AutoShape 42"/>
                <p:cNvSpPr>
                  <a:spLocks noChangeArrowheads="1"/>
                </p:cNvSpPr>
                <p:nvPr/>
              </p:nvSpPr>
              <p:spPr bwMode="auto">
                <a:xfrm>
                  <a:off x="930" y="3113"/>
                  <a:ext cx="952" cy="136"/>
                </a:xfrm>
                <a:prstGeom prst="roundRect">
                  <a:avLst>
                    <a:gd name="adj" fmla="val 16667"/>
                  </a:avLst>
                </a:prstGeom>
                <a:noFill/>
                <a:ln w="9525">
                  <a:solidFill>
                    <a:schemeClr val="tx1"/>
                  </a:solidFill>
                  <a:round/>
                  <a:headEnd/>
                  <a:tailEnd/>
                </a:ln>
              </p:spPr>
              <p:txBody>
                <a:bodyPr wrap="none" anchor="ctr"/>
                <a:lstStyle/>
                <a:p>
                  <a:endParaRPr lang="en-US"/>
                </a:p>
              </p:txBody>
            </p:sp>
          </p:grpSp>
          <p:sp>
            <p:nvSpPr>
              <p:cNvPr id="24639" name="Text Box 44"/>
              <p:cNvSpPr txBox="1">
                <a:spLocks noChangeArrowheads="1"/>
              </p:cNvSpPr>
              <p:nvPr/>
            </p:nvSpPr>
            <p:spPr bwMode="auto">
              <a:xfrm>
                <a:off x="878" y="2959"/>
                <a:ext cx="1095" cy="154"/>
              </a:xfrm>
              <a:prstGeom prst="rect">
                <a:avLst/>
              </a:prstGeom>
              <a:noFill/>
              <a:ln w="9525">
                <a:noFill/>
                <a:miter lim="800000"/>
                <a:headEnd/>
                <a:tailEnd/>
              </a:ln>
            </p:spPr>
            <p:txBody>
              <a:bodyPr wrap="none">
                <a:spAutoFit/>
              </a:bodyPr>
              <a:lstStyle/>
              <a:p>
                <a:r>
                  <a:rPr lang="en-US" sz="1000">
                    <a:solidFill>
                      <a:schemeClr val="tx1"/>
                    </a:solidFill>
                  </a:rPr>
                  <a:t>Care Plan Implementation</a:t>
                </a:r>
              </a:p>
            </p:txBody>
          </p:sp>
          <p:sp>
            <p:nvSpPr>
              <p:cNvPr id="24640" name="AutoShape 45"/>
              <p:cNvSpPr>
                <a:spLocks noChangeArrowheads="1"/>
              </p:cNvSpPr>
              <p:nvPr/>
            </p:nvSpPr>
            <p:spPr bwMode="auto">
              <a:xfrm>
                <a:off x="884" y="2976"/>
                <a:ext cx="1089" cy="318"/>
              </a:xfrm>
              <a:prstGeom prst="roundRect">
                <a:avLst>
                  <a:gd name="adj" fmla="val 16667"/>
                </a:avLst>
              </a:prstGeom>
              <a:noFill/>
              <a:ln w="9525">
                <a:solidFill>
                  <a:schemeClr val="tx1"/>
                </a:solidFill>
                <a:round/>
                <a:headEnd/>
                <a:tailEnd/>
              </a:ln>
            </p:spPr>
            <p:txBody>
              <a:bodyPr wrap="none" anchor="ctr"/>
              <a:lstStyle/>
              <a:p>
                <a:endParaRPr lang="en-US"/>
              </a:p>
            </p:txBody>
          </p:sp>
        </p:grpSp>
        <p:grpSp>
          <p:nvGrpSpPr>
            <p:cNvPr id="11" name="Group 58"/>
            <p:cNvGrpSpPr>
              <a:grpSpLocks/>
            </p:cNvGrpSpPr>
            <p:nvPr/>
          </p:nvGrpSpPr>
          <p:grpSpPr bwMode="auto">
            <a:xfrm>
              <a:off x="612" y="3067"/>
              <a:ext cx="1089" cy="499"/>
              <a:chOff x="748" y="3339"/>
              <a:chExt cx="1089" cy="499"/>
            </a:xfrm>
          </p:grpSpPr>
          <p:grpSp>
            <p:nvGrpSpPr>
              <p:cNvPr id="12" name="Group 52"/>
              <p:cNvGrpSpPr>
                <a:grpSpLocks/>
              </p:cNvGrpSpPr>
              <p:nvPr/>
            </p:nvGrpSpPr>
            <p:grpSpPr bwMode="auto">
              <a:xfrm>
                <a:off x="793" y="3475"/>
                <a:ext cx="1012" cy="154"/>
                <a:chOff x="872" y="3278"/>
                <a:chExt cx="1012" cy="154"/>
              </a:xfrm>
            </p:grpSpPr>
            <p:sp>
              <p:nvSpPr>
                <p:cNvPr id="24636" name="Text Box 50"/>
                <p:cNvSpPr txBox="1">
                  <a:spLocks noChangeArrowheads="1"/>
                </p:cNvSpPr>
                <p:nvPr/>
              </p:nvSpPr>
              <p:spPr bwMode="auto">
                <a:xfrm>
                  <a:off x="872" y="3278"/>
                  <a:ext cx="1012" cy="154"/>
                </a:xfrm>
                <a:prstGeom prst="rect">
                  <a:avLst/>
                </a:prstGeom>
                <a:noFill/>
                <a:ln w="9525">
                  <a:noFill/>
                  <a:miter lim="800000"/>
                  <a:headEnd/>
                  <a:tailEnd/>
                </a:ln>
              </p:spPr>
              <p:txBody>
                <a:bodyPr wrap="none">
                  <a:spAutoFit/>
                </a:bodyPr>
                <a:lstStyle/>
                <a:p>
                  <a:r>
                    <a:rPr lang="en-US" sz="1000" b="0">
                      <a:solidFill>
                        <a:schemeClr val="tx1"/>
                      </a:solidFill>
                    </a:rPr>
                    <a:t>Evaluate patient outcome</a:t>
                  </a:r>
                </a:p>
              </p:txBody>
            </p:sp>
            <p:sp>
              <p:nvSpPr>
                <p:cNvPr id="24637" name="AutoShape 51"/>
                <p:cNvSpPr>
                  <a:spLocks noChangeArrowheads="1"/>
                </p:cNvSpPr>
                <p:nvPr/>
              </p:nvSpPr>
              <p:spPr bwMode="auto">
                <a:xfrm>
                  <a:off x="884" y="3294"/>
                  <a:ext cx="998" cy="136"/>
                </a:xfrm>
                <a:prstGeom prst="roundRect">
                  <a:avLst>
                    <a:gd name="adj" fmla="val 16667"/>
                  </a:avLst>
                </a:prstGeom>
                <a:noFill/>
                <a:ln w="9525">
                  <a:solidFill>
                    <a:schemeClr val="tx1"/>
                  </a:solidFill>
                  <a:round/>
                  <a:headEnd/>
                  <a:tailEnd/>
                </a:ln>
              </p:spPr>
              <p:txBody>
                <a:bodyPr wrap="none" anchor="ctr"/>
                <a:lstStyle/>
                <a:p>
                  <a:endParaRPr lang="en-US"/>
                </a:p>
              </p:txBody>
            </p:sp>
          </p:grpSp>
          <p:grpSp>
            <p:nvGrpSpPr>
              <p:cNvPr id="13" name="Group 55"/>
              <p:cNvGrpSpPr>
                <a:grpSpLocks/>
              </p:cNvGrpSpPr>
              <p:nvPr/>
            </p:nvGrpSpPr>
            <p:grpSpPr bwMode="auto">
              <a:xfrm>
                <a:off x="884" y="3639"/>
                <a:ext cx="851" cy="154"/>
                <a:chOff x="884" y="3639"/>
                <a:chExt cx="851" cy="154"/>
              </a:xfrm>
            </p:grpSpPr>
            <p:sp>
              <p:nvSpPr>
                <p:cNvPr id="24634" name="Text Box 53"/>
                <p:cNvSpPr txBox="1">
                  <a:spLocks noChangeArrowheads="1"/>
                </p:cNvSpPr>
                <p:nvPr/>
              </p:nvSpPr>
              <p:spPr bwMode="auto">
                <a:xfrm>
                  <a:off x="884" y="3639"/>
                  <a:ext cx="851" cy="154"/>
                </a:xfrm>
                <a:prstGeom prst="rect">
                  <a:avLst/>
                </a:prstGeom>
                <a:noFill/>
                <a:ln w="9525">
                  <a:noFill/>
                  <a:miter lim="800000"/>
                  <a:headEnd/>
                  <a:tailEnd/>
                </a:ln>
              </p:spPr>
              <p:txBody>
                <a:bodyPr wrap="none">
                  <a:spAutoFit/>
                </a:bodyPr>
                <a:lstStyle/>
                <a:p>
                  <a:r>
                    <a:rPr lang="en-US" sz="1000" b="0">
                      <a:solidFill>
                        <a:schemeClr val="tx1"/>
                      </a:solidFill>
                    </a:rPr>
                    <a:t>Review interventions</a:t>
                  </a:r>
                </a:p>
              </p:txBody>
            </p:sp>
            <p:sp>
              <p:nvSpPr>
                <p:cNvPr id="24635" name="AutoShape 54"/>
                <p:cNvSpPr>
                  <a:spLocks noChangeArrowheads="1"/>
                </p:cNvSpPr>
                <p:nvPr/>
              </p:nvSpPr>
              <p:spPr bwMode="auto">
                <a:xfrm>
                  <a:off x="884" y="3657"/>
                  <a:ext cx="817" cy="136"/>
                </a:xfrm>
                <a:prstGeom prst="roundRect">
                  <a:avLst>
                    <a:gd name="adj" fmla="val 16667"/>
                  </a:avLst>
                </a:prstGeom>
                <a:noFill/>
                <a:ln w="9525">
                  <a:solidFill>
                    <a:schemeClr val="tx1"/>
                  </a:solidFill>
                  <a:round/>
                  <a:headEnd/>
                  <a:tailEnd/>
                </a:ln>
              </p:spPr>
              <p:txBody>
                <a:bodyPr wrap="none" anchor="ctr"/>
                <a:lstStyle/>
                <a:p>
                  <a:endParaRPr lang="en-US"/>
                </a:p>
              </p:txBody>
            </p:sp>
          </p:grpSp>
          <p:sp>
            <p:nvSpPr>
              <p:cNvPr id="24632" name="Text Box 56"/>
              <p:cNvSpPr txBox="1">
                <a:spLocks noChangeArrowheads="1"/>
              </p:cNvSpPr>
              <p:nvPr/>
            </p:nvSpPr>
            <p:spPr bwMode="auto">
              <a:xfrm>
                <a:off x="1000" y="3339"/>
                <a:ext cx="519" cy="154"/>
              </a:xfrm>
              <a:prstGeom prst="rect">
                <a:avLst/>
              </a:prstGeom>
              <a:noFill/>
              <a:ln w="9525">
                <a:noFill/>
                <a:miter lim="800000"/>
                <a:headEnd/>
                <a:tailEnd/>
              </a:ln>
            </p:spPr>
            <p:txBody>
              <a:bodyPr wrap="none">
                <a:spAutoFit/>
              </a:bodyPr>
              <a:lstStyle/>
              <a:p>
                <a:r>
                  <a:rPr lang="en-US" sz="1000">
                    <a:solidFill>
                      <a:schemeClr val="tx1"/>
                    </a:solidFill>
                  </a:rPr>
                  <a:t>Evaluation</a:t>
                </a:r>
              </a:p>
            </p:txBody>
          </p:sp>
          <p:sp>
            <p:nvSpPr>
              <p:cNvPr id="24633" name="AutoShape 57"/>
              <p:cNvSpPr>
                <a:spLocks noChangeArrowheads="1"/>
              </p:cNvSpPr>
              <p:nvPr/>
            </p:nvSpPr>
            <p:spPr bwMode="auto">
              <a:xfrm>
                <a:off x="748" y="3339"/>
                <a:ext cx="1089" cy="499"/>
              </a:xfrm>
              <a:prstGeom prst="roundRect">
                <a:avLst>
                  <a:gd name="adj" fmla="val 16667"/>
                </a:avLst>
              </a:prstGeom>
              <a:noFill/>
              <a:ln w="9525">
                <a:solidFill>
                  <a:schemeClr val="tx1"/>
                </a:solidFill>
                <a:round/>
                <a:headEnd/>
                <a:tailEnd/>
              </a:ln>
            </p:spPr>
            <p:txBody>
              <a:bodyPr wrap="none" anchor="ctr"/>
              <a:lstStyle/>
              <a:p>
                <a:endParaRPr lang="en-US"/>
              </a:p>
            </p:txBody>
          </p:sp>
        </p:grpSp>
        <p:sp>
          <p:nvSpPr>
            <p:cNvPr id="24629" name="AutoShape 62"/>
            <p:cNvSpPr>
              <a:spLocks noChangeArrowheads="1"/>
            </p:cNvSpPr>
            <p:nvPr/>
          </p:nvSpPr>
          <p:spPr bwMode="auto">
            <a:xfrm rot="5400000">
              <a:off x="464" y="3101"/>
              <a:ext cx="205" cy="91"/>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17694720 60000 65536"/>
                <a:gd name="T13" fmla="*/ 11796480 60000 65536"/>
                <a:gd name="T14" fmla="*/ 11796480 60000 65536"/>
                <a:gd name="T15" fmla="*/ 5898240 60000 65536"/>
                <a:gd name="T16" fmla="*/ 0 60000 65536"/>
                <a:gd name="T17" fmla="*/ 0 60000 65536"/>
                <a:gd name="T18" fmla="*/ 0 w 21600"/>
                <a:gd name="T19" fmla="*/ 14479 h 21600"/>
                <a:gd name="T20" fmla="*/ 18544 w 21600"/>
                <a:gd name="T21" fmla="*/ 21600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5429" y="0"/>
                  </a:moveTo>
                  <a:lnTo>
                    <a:pt x="9257" y="7200"/>
                  </a:lnTo>
                  <a:lnTo>
                    <a:pt x="12343" y="7200"/>
                  </a:lnTo>
                  <a:lnTo>
                    <a:pt x="12343" y="14400"/>
                  </a:lnTo>
                  <a:lnTo>
                    <a:pt x="0" y="14400"/>
                  </a:lnTo>
                  <a:lnTo>
                    <a:pt x="0" y="21600"/>
                  </a:lnTo>
                  <a:lnTo>
                    <a:pt x="18514" y="21600"/>
                  </a:lnTo>
                  <a:lnTo>
                    <a:pt x="18514" y="7200"/>
                  </a:lnTo>
                  <a:lnTo>
                    <a:pt x="21600" y="7200"/>
                  </a:lnTo>
                  <a:close/>
                </a:path>
              </a:pathLst>
            </a:custGeom>
            <a:solidFill>
              <a:schemeClr val="accent1"/>
            </a:solidFill>
            <a:ln w="9525">
              <a:solidFill>
                <a:schemeClr val="tx1"/>
              </a:solidFill>
              <a:miter lim="800000"/>
              <a:headEnd/>
              <a:tailEnd/>
            </a:ln>
          </p:spPr>
          <p:txBody>
            <a:bodyPr wrap="none" anchor="ctr"/>
            <a:lstStyle/>
            <a:p>
              <a:endParaRPr lang="en-US"/>
            </a:p>
          </p:txBody>
        </p:sp>
      </p:grpSp>
      <p:grpSp>
        <p:nvGrpSpPr>
          <p:cNvPr id="14" name="Group 76"/>
          <p:cNvGrpSpPr>
            <a:grpSpLocks/>
          </p:cNvGrpSpPr>
          <p:nvPr/>
        </p:nvGrpSpPr>
        <p:grpSpPr bwMode="auto">
          <a:xfrm>
            <a:off x="3635375" y="5302250"/>
            <a:ext cx="2520950" cy="1366838"/>
            <a:chOff x="2562" y="3249"/>
            <a:chExt cx="1588" cy="861"/>
          </a:xfrm>
        </p:grpSpPr>
        <p:grpSp>
          <p:nvGrpSpPr>
            <p:cNvPr id="15" name="Group 73"/>
            <p:cNvGrpSpPr>
              <a:grpSpLocks/>
            </p:cNvGrpSpPr>
            <p:nvPr/>
          </p:nvGrpSpPr>
          <p:grpSpPr bwMode="auto">
            <a:xfrm>
              <a:off x="2612" y="3430"/>
              <a:ext cx="1493" cy="637"/>
              <a:chOff x="2652" y="3475"/>
              <a:chExt cx="1493" cy="637"/>
            </a:xfrm>
          </p:grpSpPr>
          <p:grpSp>
            <p:nvGrpSpPr>
              <p:cNvPr id="16" name="Group 65"/>
              <p:cNvGrpSpPr>
                <a:grpSpLocks/>
              </p:cNvGrpSpPr>
              <p:nvPr/>
            </p:nvGrpSpPr>
            <p:grpSpPr bwMode="auto">
              <a:xfrm>
                <a:off x="2653" y="3475"/>
                <a:ext cx="862" cy="154"/>
                <a:chOff x="2653" y="3521"/>
                <a:chExt cx="862" cy="154"/>
              </a:xfrm>
            </p:grpSpPr>
            <p:sp>
              <p:nvSpPr>
                <p:cNvPr id="24625" name="Text Box 61"/>
                <p:cNvSpPr txBox="1">
                  <a:spLocks noChangeArrowheads="1"/>
                </p:cNvSpPr>
                <p:nvPr/>
              </p:nvSpPr>
              <p:spPr bwMode="auto">
                <a:xfrm>
                  <a:off x="2653" y="3521"/>
                  <a:ext cx="846" cy="154"/>
                </a:xfrm>
                <a:prstGeom prst="rect">
                  <a:avLst/>
                </a:prstGeom>
                <a:noFill/>
                <a:ln w="9525">
                  <a:noFill/>
                  <a:miter lim="800000"/>
                  <a:headEnd/>
                  <a:tailEnd/>
                </a:ln>
              </p:spPr>
              <p:txBody>
                <a:bodyPr wrap="none">
                  <a:spAutoFit/>
                </a:bodyPr>
                <a:lstStyle/>
                <a:p>
                  <a:r>
                    <a:rPr lang="en-US" sz="1000" b="0">
                      <a:solidFill>
                        <a:schemeClr val="tx1"/>
                      </a:solidFill>
                    </a:rPr>
                    <a:t>Document outcomes</a:t>
                  </a:r>
                </a:p>
              </p:txBody>
            </p:sp>
            <p:sp>
              <p:nvSpPr>
                <p:cNvPr id="24626" name="AutoShape 64"/>
                <p:cNvSpPr>
                  <a:spLocks noChangeArrowheads="1"/>
                </p:cNvSpPr>
                <p:nvPr/>
              </p:nvSpPr>
              <p:spPr bwMode="auto">
                <a:xfrm>
                  <a:off x="2653" y="3521"/>
                  <a:ext cx="862" cy="136"/>
                </a:xfrm>
                <a:prstGeom prst="roundRect">
                  <a:avLst>
                    <a:gd name="adj" fmla="val 16667"/>
                  </a:avLst>
                </a:prstGeom>
                <a:noFill/>
                <a:ln w="9525">
                  <a:solidFill>
                    <a:schemeClr val="tx1"/>
                  </a:solidFill>
                  <a:round/>
                  <a:headEnd/>
                  <a:tailEnd/>
                </a:ln>
              </p:spPr>
              <p:txBody>
                <a:bodyPr wrap="none" anchor="ctr"/>
                <a:lstStyle/>
                <a:p>
                  <a:endParaRPr lang="en-US"/>
                </a:p>
              </p:txBody>
            </p:sp>
          </p:grpSp>
          <p:grpSp>
            <p:nvGrpSpPr>
              <p:cNvPr id="17" name="Group 68"/>
              <p:cNvGrpSpPr>
                <a:grpSpLocks/>
              </p:cNvGrpSpPr>
              <p:nvPr/>
            </p:nvGrpSpPr>
            <p:grpSpPr bwMode="auto">
              <a:xfrm>
                <a:off x="2652" y="3639"/>
                <a:ext cx="1090" cy="154"/>
                <a:chOff x="2652" y="3730"/>
                <a:chExt cx="1090" cy="154"/>
              </a:xfrm>
            </p:grpSpPr>
            <p:sp>
              <p:nvSpPr>
                <p:cNvPr id="24623" name="Text Box 66"/>
                <p:cNvSpPr txBox="1">
                  <a:spLocks noChangeArrowheads="1"/>
                </p:cNvSpPr>
                <p:nvPr/>
              </p:nvSpPr>
              <p:spPr bwMode="auto">
                <a:xfrm>
                  <a:off x="2652" y="3730"/>
                  <a:ext cx="1090" cy="154"/>
                </a:xfrm>
                <a:prstGeom prst="rect">
                  <a:avLst/>
                </a:prstGeom>
                <a:noFill/>
                <a:ln w="9525">
                  <a:noFill/>
                  <a:miter lim="800000"/>
                  <a:headEnd/>
                  <a:tailEnd/>
                </a:ln>
              </p:spPr>
              <p:txBody>
                <a:bodyPr wrap="none">
                  <a:spAutoFit/>
                </a:bodyPr>
                <a:lstStyle/>
                <a:p>
                  <a:r>
                    <a:rPr lang="en-US" sz="1000" b="0">
                      <a:solidFill>
                        <a:schemeClr val="tx1"/>
                      </a:solidFill>
                    </a:rPr>
                    <a:t>Revise/modify interventions</a:t>
                  </a:r>
                </a:p>
              </p:txBody>
            </p:sp>
            <p:sp>
              <p:nvSpPr>
                <p:cNvPr id="24624" name="AutoShape 67"/>
                <p:cNvSpPr>
                  <a:spLocks noChangeArrowheads="1"/>
                </p:cNvSpPr>
                <p:nvPr/>
              </p:nvSpPr>
              <p:spPr bwMode="auto">
                <a:xfrm>
                  <a:off x="2653" y="3748"/>
                  <a:ext cx="1089" cy="136"/>
                </a:xfrm>
                <a:prstGeom prst="roundRect">
                  <a:avLst>
                    <a:gd name="adj" fmla="val 16667"/>
                  </a:avLst>
                </a:prstGeom>
                <a:noFill/>
                <a:ln w="9525">
                  <a:solidFill>
                    <a:schemeClr val="tx1"/>
                  </a:solidFill>
                  <a:round/>
                  <a:headEnd/>
                  <a:tailEnd/>
                </a:ln>
              </p:spPr>
              <p:txBody>
                <a:bodyPr wrap="none" anchor="ctr"/>
                <a:lstStyle/>
                <a:p>
                  <a:endParaRPr lang="en-US"/>
                </a:p>
              </p:txBody>
            </p:sp>
          </p:grpSp>
          <p:sp>
            <p:nvSpPr>
              <p:cNvPr id="24619" name="Text Box 69"/>
              <p:cNvSpPr txBox="1">
                <a:spLocks noChangeArrowheads="1"/>
              </p:cNvSpPr>
              <p:nvPr/>
            </p:nvSpPr>
            <p:spPr bwMode="auto">
              <a:xfrm>
                <a:off x="2958" y="3793"/>
                <a:ext cx="224" cy="144"/>
              </a:xfrm>
              <a:prstGeom prst="rect">
                <a:avLst/>
              </a:prstGeom>
              <a:noFill/>
              <a:ln w="9525">
                <a:noFill/>
                <a:miter lim="800000"/>
                <a:headEnd/>
                <a:tailEnd/>
              </a:ln>
            </p:spPr>
            <p:txBody>
              <a:bodyPr wrap="none">
                <a:spAutoFit/>
              </a:bodyPr>
              <a:lstStyle/>
              <a:p>
                <a:r>
                  <a:rPr lang="en-US" sz="900" b="0">
                    <a:solidFill>
                      <a:schemeClr val="tx1"/>
                    </a:solidFill>
                  </a:rPr>
                  <a:t>OR</a:t>
                </a:r>
              </a:p>
            </p:txBody>
          </p:sp>
          <p:grpSp>
            <p:nvGrpSpPr>
              <p:cNvPr id="18" name="Group 72"/>
              <p:cNvGrpSpPr>
                <a:grpSpLocks/>
              </p:cNvGrpSpPr>
              <p:nvPr/>
            </p:nvGrpSpPr>
            <p:grpSpPr bwMode="auto">
              <a:xfrm>
                <a:off x="2653" y="3929"/>
                <a:ext cx="1492" cy="183"/>
                <a:chOff x="2686" y="3929"/>
                <a:chExt cx="1492" cy="183"/>
              </a:xfrm>
            </p:grpSpPr>
            <p:sp>
              <p:nvSpPr>
                <p:cNvPr id="24621" name="Text Box 70"/>
                <p:cNvSpPr txBox="1">
                  <a:spLocks noChangeArrowheads="1"/>
                </p:cNvSpPr>
                <p:nvPr/>
              </p:nvSpPr>
              <p:spPr bwMode="auto">
                <a:xfrm>
                  <a:off x="2686" y="3958"/>
                  <a:ext cx="1492" cy="154"/>
                </a:xfrm>
                <a:prstGeom prst="rect">
                  <a:avLst/>
                </a:prstGeom>
                <a:noFill/>
                <a:ln w="9525">
                  <a:noFill/>
                  <a:miter lim="800000"/>
                  <a:headEnd/>
                  <a:tailEnd/>
                </a:ln>
              </p:spPr>
              <p:txBody>
                <a:bodyPr wrap="none">
                  <a:spAutoFit/>
                </a:bodyPr>
                <a:lstStyle/>
                <a:p>
                  <a:r>
                    <a:rPr lang="en-US" sz="1000" b="0">
                      <a:solidFill>
                        <a:schemeClr val="tx1"/>
                      </a:solidFill>
                    </a:rPr>
                    <a:t>Close problem/issues/reason/care plan</a:t>
                  </a:r>
                </a:p>
              </p:txBody>
            </p:sp>
            <p:sp>
              <p:nvSpPr>
                <p:cNvPr id="24622" name="AutoShape 71"/>
                <p:cNvSpPr>
                  <a:spLocks noChangeArrowheads="1"/>
                </p:cNvSpPr>
                <p:nvPr/>
              </p:nvSpPr>
              <p:spPr bwMode="auto">
                <a:xfrm>
                  <a:off x="2699" y="3929"/>
                  <a:ext cx="1451" cy="181"/>
                </a:xfrm>
                <a:prstGeom prst="roundRect">
                  <a:avLst>
                    <a:gd name="adj" fmla="val 16667"/>
                  </a:avLst>
                </a:prstGeom>
                <a:noFill/>
                <a:ln w="9525">
                  <a:solidFill>
                    <a:schemeClr val="tx1"/>
                  </a:solidFill>
                  <a:round/>
                  <a:headEnd/>
                  <a:tailEnd/>
                </a:ln>
              </p:spPr>
              <p:txBody>
                <a:bodyPr wrap="none" anchor="ctr"/>
                <a:lstStyle/>
                <a:p>
                  <a:endParaRPr lang="en-US"/>
                </a:p>
              </p:txBody>
            </p:sp>
          </p:grpSp>
        </p:grpSp>
        <p:sp>
          <p:nvSpPr>
            <p:cNvPr id="24615" name="Text Box 74"/>
            <p:cNvSpPr txBox="1">
              <a:spLocks noChangeArrowheads="1"/>
            </p:cNvSpPr>
            <p:nvPr/>
          </p:nvSpPr>
          <p:spPr bwMode="auto">
            <a:xfrm>
              <a:off x="2933" y="3276"/>
              <a:ext cx="809" cy="154"/>
            </a:xfrm>
            <a:prstGeom prst="rect">
              <a:avLst/>
            </a:prstGeom>
            <a:noFill/>
            <a:ln w="9525">
              <a:noFill/>
              <a:miter lim="800000"/>
              <a:headEnd/>
              <a:tailEnd/>
            </a:ln>
          </p:spPr>
          <p:txBody>
            <a:bodyPr wrap="none">
              <a:spAutoFit/>
            </a:bodyPr>
            <a:lstStyle/>
            <a:p>
              <a:r>
                <a:rPr lang="en-US" sz="1000">
                  <a:solidFill>
                    <a:schemeClr val="tx1"/>
                  </a:solidFill>
                </a:rPr>
                <a:t>Follow-up Actions</a:t>
              </a:r>
            </a:p>
          </p:txBody>
        </p:sp>
        <p:sp>
          <p:nvSpPr>
            <p:cNvPr id="24616" name="AutoShape 75"/>
            <p:cNvSpPr>
              <a:spLocks noChangeArrowheads="1"/>
            </p:cNvSpPr>
            <p:nvPr/>
          </p:nvSpPr>
          <p:spPr bwMode="auto">
            <a:xfrm>
              <a:off x="2562" y="3249"/>
              <a:ext cx="1588" cy="861"/>
            </a:xfrm>
            <a:prstGeom prst="roundRect">
              <a:avLst>
                <a:gd name="adj" fmla="val 16667"/>
              </a:avLst>
            </a:prstGeom>
            <a:noFill/>
            <a:ln w="9525">
              <a:solidFill>
                <a:schemeClr val="tx1"/>
              </a:solidFill>
              <a:round/>
              <a:headEnd/>
              <a:tailEnd/>
            </a:ln>
          </p:spPr>
          <p:txBody>
            <a:bodyPr wrap="none" anchor="ctr"/>
            <a:lstStyle/>
            <a:p>
              <a:endParaRPr lang="en-US"/>
            </a:p>
          </p:txBody>
        </p:sp>
      </p:grpSp>
      <p:cxnSp>
        <p:nvCxnSpPr>
          <p:cNvPr id="24595" name="AutoShape 77"/>
          <p:cNvCxnSpPr>
            <a:cxnSpLocks noChangeShapeType="1"/>
            <a:stCxn id="24591" idx="1"/>
            <a:endCxn id="24640" idx="3"/>
          </p:cNvCxnSpPr>
          <p:nvPr/>
        </p:nvCxnSpPr>
        <p:spPr bwMode="auto">
          <a:xfrm rot="10800000" flipV="1">
            <a:off x="2279650" y="3932238"/>
            <a:ext cx="1293813" cy="568325"/>
          </a:xfrm>
          <a:prstGeom prst="curvedConnector3">
            <a:avLst>
              <a:gd name="adj1" fmla="val 50060"/>
            </a:avLst>
          </a:prstGeom>
          <a:noFill/>
          <a:ln w="9525">
            <a:solidFill>
              <a:schemeClr val="tx1"/>
            </a:solidFill>
            <a:round/>
            <a:headEnd/>
            <a:tailEnd type="triangle" w="med" len="med"/>
          </a:ln>
        </p:spPr>
      </p:cxnSp>
      <p:cxnSp>
        <p:nvCxnSpPr>
          <p:cNvPr id="24596" name="AutoShape 78"/>
          <p:cNvCxnSpPr>
            <a:cxnSpLocks noChangeShapeType="1"/>
            <a:stCxn id="24633" idx="2"/>
            <a:endCxn id="24616" idx="1"/>
          </p:cNvCxnSpPr>
          <p:nvPr/>
        </p:nvCxnSpPr>
        <p:spPr bwMode="auto">
          <a:xfrm rot="16200000" flipH="1">
            <a:off x="2466181" y="4817270"/>
            <a:ext cx="396875" cy="1941512"/>
          </a:xfrm>
          <a:prstGeom prst="curvedConnector2">
            <a:avLst/>
          </a:prstGeom>
          <a:noFill/>
          <a:ln w="9525">
            <a:solidFill>
              <a:schemeClr val="tx1"/>
            </a:solidFill>
            <a:round/>
            <a:headEnd/>
            <a:tailEnd type="triangle" w="med" len="med"/>
          </a:ln>
        </p:spPr>
      </p:cxnSp>
      <p:cxnSp>
        <p:nvCxnSpPr>
          <p:cNvPr id="24597" name="AutoShape 79"/>
          <p:cNvCxnSpPr>
            <a:cxnSpLocks noChangeShapeType="1"/>
            <a:stCxn id="24616" idx="3"/>
            <a:endCxn id="24591" idx="3"/>
          </p:cNvCxnSpPr>
          <p:nvPr/>
        </p:nvCxnSpPr>
        <p:spPr bwMode="auto">
          <a:xfrm flipV="1">
            <a:off x="6156325" y="3932238"/>
            <a:ext cx="9525" cy="2054225"/>
          </a:xfrm>
          <a:prstGeom prst="curvedConnector3">
            <a:avLst>
              <a:gd name="adj1" fmla="val 2483333"/>
            </a:avLst>
          </a:prstGeom>
          <a:noFill/>
          <a:ln w="9525">
            <a:solidFill>
              <a:schemeClr val="tx1"/>
            </a:solidFill>
            <a:round/>
            <a:headEnd/>
            <a:tailEnd type="triangle" w="med" len="med"/>
          </a:ln>
        </p:spPr>
      </p:cxnSp>
      <p:sp>
        <p:nvSpPr>
          <p:cNvPr id="24598" name="Text Box 80"/>
          <p:cNvSpPr txBox="1">
            <a:spLocks noChangeArrowheads="1"/>
          </p:cNvSpPr>
          <p:nvPr/>
        </p:nvSpPr>
        <p:spPr bwMode="auto">
          <a:xfrm>
            <a:off x="323850" y="1341438"/>
            <a:ext cx="2041525" cy="1616075"/>
          </a:xfrm>
          <a:prstGeom prst="rect">
            <a:avLst/>
          </a:prstGeom>
          <a:noFill/>
          <a:ln w="9525">
            <a:noFill/>
            <a:miter lim="800000"/>
            <a:headEnd/>
            <a:tailEnd/>
          </a:ln>
        </p:spPr>
        <p:txBody>
          <a:bodyPr wrap="none">
            <a:spAutoFit/>
          </a:bodyPr>
          <a:lstStyle/>
          <a:p>
            <a:r>
              <a:rPr lang="en-US" sz="1000">
                <a:solidFill>
                  <a:srgbClr val="5F5F5F"/>
                </a:solidFill>
              </a:rPr>
              <a:t>Goals/Outcomes:</a:t>
            </a:r>
          </a:p>
          <a:p>
            <a:r>
              <a:rPr lang="en-US" sz="1000" b="0">
                <a:solidFill>
                  <a:srgbClr val="5F5F5F"/>
                </a:solidFill>
              </a:rPr>
              <a:t>- Optimize function</a:t>
            </a:r>
          </a:p>
          <a:p>
            <a:r>
              <a:rPr lang="en-US" sz="1000" b="0">
                <a:solidFill>
                  <a:srgbClr val="5F5F5F"/>
                </a:solidFill>
              </a:rPr>
              <a:t>     - prevent/treat symptoms</a:t>
            </a:r>
          </a:p>
          <a:p>
            <a:r>
              <a:rPr lang="en-US" sz="1000" b="0">
                <a:solidFill>
                  <a:srgbClr val="5F5F5F"/>
                </a:solidFill>
              </a:rPr>
              <a:t>     - improve functional capability</a:t>
            </a:r>
          </a:p>
          <a:p>
            <a:r>
              <a:rPr lang="en-US" sz="1000" b="0">
                <a:solidFill>
                  <a:srgbClr val="5F5F5F"/>
                </a:solidFill>
              </a:rPr>
              <a:t>     - improve quality of life</a:t>
            </a:r>
          </a:p>
          <a:p>
            <a:r>
              <a:rPr lang="en-US" sz="1000" b="0">
                <a:solidFill>
                  <a:srgbClr val="5F5F5F"/>
                </a:solidFill>
              </a:rPr>
              <a:t>- Prevent deterioration</a:t>
            </a:r>
          </a:p>
          <a:p>
            <a:r>
              <a:rPr lang="en-US" sz="1000" b="0">
                <a:solidFill>
                  <a:srgbClr val="5F5F5F"/>
                </a:solidFill>
              </a:rPr>
              <a:t>     - prevent exacerbation; and/or</a:t>
            </a:r>
          </a:p>
          <a:p>
            <a:r>
              <a:rPr lang="en-US" sz="1000" b="0">
                <a:solidFill>
                  <a:srgbClr val="5F5F5F"/>
                </a:solidFill>
              </a:rPr>
              <a:t>     - prevent complications</a:t>
            </a:r>
          </a:p>
          <a:p>
            <a:r>
              <a:rPr lang="en-US" sz="1000" b="0">
                <a:solidFill>
                  <a:srgbClr val="5F5F5F"/>
                </a:solidFill>
              </a:rPr>
              <a:t>- Manage acute exacerbations</a:t>
            </a:r>
          </a:p>
          <a:p>
            <a:r>
              <a:rPr lang="en-US" sz="1000" b="0">
                <a:solidFill>
                  <a:srgbClr val="5F5F5F"/>
                </a:solidFill>
              </a:rPr>
              <a:t>- Support self management/care</a:t>
            </a:r>
          </a:p>
        </p:txBody>
      </p:sp>
      <p:cxnSp>
        <p:nvCxnSpPr>
          <p:cNvPr id="24599" name="AutoShape 81"/>
          <p:cNvCxnSpPr>
            <a:cxnSpLocks noChangeShapeType="1"/>
            <a:stCxn id="24584" idx="1"/>
            <a:endCxn id="24598" idx="3"/>
          </p:cNvCxnSpPr>
          <p:nvPr/>
        </p:nvCxnSpPr>
        <p:spPr bwMode="auto">
          <a:xfrm rot="10800000">
            <a:off x="2365375" y="2149475"/>
            <a:ext cx="415925" cy="609600"/>
          </a:xfrm>
          <a:prstGeom prst="curvedConnector3">
            <a:avLst>
              <a:gd name="adj1" fmla="val 50000"/>
            </a:avLst>
          </a:prstGeom>
          <a:noFill/>
          <a:ln w="9525">
            <a:solidFill>
              <a:schemeClr val="tx1"/>
            </a:solidFill>
            <a:round/>
            <a:headEnd/>
            <a:tailEnd type="triangle" w="med" len="med"/>
          </a:ln>
        </p:spPr>
      </p:cxnSp>
      <p:sp>
        <p:nvSpPr>
          <p:cNvPr id="24600" name="Text Box 76"/>
          <p:cNvSpPr txBox="1">
            <a:spLocks noChangeArrowheads="1"/>
          </p:cNvSpPr>
          <p:nvPr/>
        </p:nvSpPr>
        <p:spPr bwMode="auto">
          <a:xfrm>
            <a:off x="4140200" y="4724400"/>
            <a:ext cx="1238250" cy="366713"/>
          </a:xfrm>
          <a:prstGeom prst="rect">
            <a:avLst/>
          </a:prstGeom>
          <a:noFill/>
          <a:ln w="9525">
            <a:noFill/>
            <a:miter lim="800000"/>
            <a:headEnd/>
            <a:tailEnd/>
          </a:ln>
        </p:spPr>
        <p:txBody>
          <a:bodyPr wrap="none">
            <a:spAutoFit/>
          </a:bodyPr>
          <a:lstStyle/>
          <a:p>
            <a:r>
              <a:rPr lang="en-US">
                <a:solidFill>
                  <a:schemeClr val="bg2"/>
                </a:solidFill>
              </a:rPr>
              <a:t>Care Plan</a:t>
            </a:r>
          </a:p>
        </p:txBody>
      </p:sp>
      <p:cxnSp>
        <p:nvCxnSpPr>
          <p:cNvPr id="24601" name="AutoShape 79"/>
          <p:cNvCxnSpPr>
            <a:cxnSpLocks noChangeShapeType="1"/>
            <a:stCxn id="24616" idx="3"/>
            <a:endCxn id="24584" idx="3"/>
          </p:cNvCxnSpPr>
          <p:nvPr/>
        </p:nvCxnSpPr>
        <p:spPr bwMode="auto">
          <a:xfrm flipH="1" flipV="1">
            <a:off x="5653088" y="2759075"/>
            <a:ext cx="503237" cy="3227388"/>
          </a:xfrm>
          <a:prstGeom prst="curvedConnector3">
            <a:avLst>
              <a:gd name="adj1" fmla="val -73819"/>
            </a:avLst>
          </a:prstGeom>
          <a:noFill/>
          <a:ln w="9525">
            <a:solidFill>
              <a:schemeClr val="tx1"/>
            </a:solidFill>
            <a:round/>
            <a:headEnd/>
            <a:tailEnd type="triangle" w="med" len="med"/>
          </a:ln>
        </p:spPr>
      </p:cxnSp>
      <p:cxnSp>
        <p:nvCxnSpPr>
          <p:cNvPr id="24602" name="AutoShape 83"/>
          <p:cNvCxnSpPr>
            <a:cxnSpLocks noChangeShapeType="1"/>
            <a:stCxn id="24633" idx="1"/>
            <a:endCxn id="24598" idx="1"/>
          </p:cNvCxnSpPr>
          <p:nvPr/>
        </p:nvCxnSpPr>
        <p:spPr bwMode="auto">
          <a:xfrm rot="10800000">
            <a:off x="323850" y="2149475"/>
            <a:ext cx="504825" cy="3044825"/>
          </a:xfrm>
          <a:prstGeom prst="curvedConnector3">
            <a:avLst>
              <a:gd name="adj1" fmla="val 145282"/>
            </a:avLst>
          </a:prstGeom>
          <a:noFill/>
          <a:ln w="9525">
            <a:solidFill>
              <a:schemeClr val="tx1"/>
            </a:solidFill>
            <a:round/>
            <a:headEnd/>
            <a:tailEnd type="triangle" w="med" len="med"/>
          </a:ln>
        </p:spPr>
      </p:cxnSp>
      <p:grpSp>
        <p:nvGrpSpPr>
          <p:cNvPr id="19" name="Group 90"/>
          <p:cNvGrpSpPr>
            <a:grpSpLocks/>
          </p:cNvGrpSpPr>
          <p:nvPr/>
        </p:nvGrpSpPr>
        <p:grpSpPr bwMode="auto">
          <a:xfrm>
            <a:off x="1476375" y="3567113"/>
            <a:ext cx="647700" cy="654050"/>
            <a:chOff x="4649" y="977"/>
            <a:chExt cx="443" cy="503"/>
          </a:xfrm>
        </p:grpSpPr>
        <p:pic>
          <p:nvPicPr>
            <p:cNvPr id="24612" name="Picture 86" descr="MC900097577[1]"/>
            <p:cNvPicPr>
              <a:picLocks noChangeAspect="1" noChangeArrowheads="1"/>
            </p:cNvPicPr>
            <p:nvPr/>
          </p:nvPicPr>
          <p:blipFill>
            <a:blip r:embed="rId2" cstate="print"/>
            <a:srcRect/>
            <a:stretch>
              <a:fillRect/>
            </a:stretch>
          </p:blipFill>
          <p:spPr bwMode="auto">
            <a:xfrm>
              <a:off x="4649" y="1026"/>
              <a:ext cx="443" cy="454"/>
            </a:xfrm>
            <a:prstGeom prst="rect">
              <a:avLst/>
            </a:prstGeom>
            <a:noFill/>
            <a:ln w="9525">
              <a:noFill/>
              <a:miter lim="800000"/>
              <a:headEnd/>
              <a:tailEnd/>
            </a:ln>
          </p:spPr>
        </p:pic>
        <p:pic>
          <p:nvPicPr>
            <p:cNvPr id="24613" name="Picture 89" descr="MC900056604[1]"/>
            <p:cNvPicPr>
              <a:picLocks noChangeAspect="1" noChangeArrowheads="1"/>
            </p:cNvPicPr>
            <p:nvPr/>
          </p:nvPicPr>
          <p:blipFill>
            <a:blip r:embed="rId3" cstate="print"/>
            <a:srcRect/>
            <a:stretch>
              <a:fillRect/>
            </a:stretch>
          </p:blipFill>
          <p:spPr bwMode="auto">
            <a:xfrm>
              <a:off x="4784" y="977"/>
              <a:ext cx="273" cy="185"/>
            </a:xfrm>
            <a:prstGeom prst="rect">
              <a:avLst/>
            </a:prstGeom>
            <a:noFill/>
            <a:ln w="9525">
              <a:noFill/>
              <a:miter lim="800000"/>
              <a:headEnd/>
              <a:tailEnd/>
            </a:ln>
          </p:spPr>
        </p:pic>
      </p:grpSp>
      <p:sp>
        <p:nvSpPr>
          <p:cNvPr id="24604" name="Text Box 91"/>
          <p:cNvSpPr txBox="1">
            <a:spLocks noChangeArrowheads="1"/>
          </p:cNvSpPr>
          <p:nvPr/>
        </p:nvSpPr>
        <p:spPr bwMode="auto">
          <a:xfrm>
            <a:off x="555625" y="3716338"/>
            <a:ext cx="993775" cy="396875"/>
          </a:xfrm>
          <a:prstGeom prst="rect">
            <a:avLst/>
          </a:prstGeom>
          <a:noFill/>
          <a:ln w="9525">
            <a:noFill/>
            <a:miter lim="800000"/>
            <a:headEnd/>
            <a:tailEnd/>
          </a:ln>
        </p:spPr>
        <p:txBody>
          <a:bodyPr wrap="none">
            <a:spAutoFit/>
          </a:bodyPr>
          <a:lstStyle/>
          <a:p>
            <a:pPr algn="ctr"/>
            <a:r>
              <a:rPr lang="en-US" sz="1000">
                <a:solidFill>
                  <a:schemeClr val="tx1"/>
                </a:solidFill>
              </a:rPr>
              <a:t>Care </a:t>
            </a:r>
          </a:p>
          <a:p>
            <a:pPr algn="ctr"/>
            <a:r>
              <a:rPr lang="en-US" sz="1000">
                <a:solidFill>
                  <a:schemeClr val="tx1"/>
                </a:solidFill>
              </a:rPr>
              <a:t>orchestration</a:t>
            </a:r>
          </a:p>
        </p:txBody>
      </p:sp>
      <p:cxnSp>
        <p:nvCxnSpPr>
          <p:cNvPr id="24605" name="AutoShape 92"/>
          <p:cNvCxnSpPr>
            <a:cxnSpLocks noChangeShapeType="1"/>
            <a:endCxn id="24604" idx="0"/>
          </p:cNvCxnSpPr>
          <p:nvPr/>
        </p:nvCxnSpPr>
        <p:spPr bwMode="auto">
          <a:xfrm rot="10800000">
            <a:off x="1052513" y="3716338"/>
            <a:ext cx="820737" cy="149225"/>
          </a:xfrm>
          <a:prstGeom prst="curvedConnector4">
            <a:avLst>
              <a:gd name="adj1" fmla="val 19731"/>
              <a:gd name="adj2" fmla="val 253190"/>
            </a:avLst>
          </a:prstGeom>
          <a:noFill/>
          <a:ln w="9525">
            <a:solidFill>
              <a:schemeClr val="tx1"/>
            </a:solidFill>
            <a:round/>
            <a:headEnd/>
            <a:tailEnd type="triangle" w="med" len="med"/>
          </a:ln>
        </p:spPr>
      </p:cxnSp>
      <p:cxnSp>
        <p:nvCxnSpPr>
          <p:cNvPr id="24606" name="AutoShape 94"/>
          <p:cNvCxnSpPr>
            <a:cxnSpLocks noChangeShapeType="1"/>
            <a:stCxn id="24604" idx="1"/>
            <a:endCxn id="24640" idx="1"/>
          </p:cNvCxnSpPr>
          <p:nvPr/>
        </p:nvCxnSpPr>
        <p:spPr bwMode="auto">
          <a:xfrm rot="10800000" flipV="1">
            <a:off x="550863" y="3914775"/>
            <a:ext cx="4762" cy="585788"/>
          </a:xfrm>
          <a:prstGeom prst="curvedConnector3">
            <a:avLst>
              <a:gd name="adj1" fmla="val 4900000"/>
            </a:avLst>
          </a:prstGeom>
          <a:noFill/>
          <a:ln w="9525">
            <a:solidFill>
              <a:schemeClr val="tx1"/>
            </a:solidFill>
            <a:round/>
            <a:headEnd/>
            <a:tailEnd type="triangle" w="med" len="med"/>
          </a:ln>
        </p:spPr>
      </p:cxnSp>
      <p:grpSp>
        <p:nvGrpSpPr>
          <p:cNvPr id="20" name="Group 91"/>
          <p:cNvGrpSpPr>
            <a:grpSpLocks/>
          </p:cNvGrpSpPr>
          <p:nvPr/>
        </p:nvGrpSpPr>
        <p:grpSpPr bwMode="auto">
          <a:xfrm>
            <a:off x="6877050" y="2060575"/>
            <a:ext cx="2089150" cy="1008063"/>
            <a:chOff x="4286" y="754"/>
            <a:chExt cx="1316" cy="635"/>
          </a:xfrm>
        </p:grpSpPr>
        <p:sp>
          <p:nvSpPr>
            <p:cNvPr id="24663" name="Text Box 87"/>
            <p:cNvSpPr txBox="1">
              <a:spLocks noChangeArrowheads="1"/>
            </p:cNvSpPr>
            <p:nvPr/>
          </p:nvSpPr>
          <p:spPr bwMode="auto">
            <a:xfrm>
              <a:off x="4343" y="935"/>
              <a:ext cx="1213" cy="442"/>
            </a:xfrm>
            <a:prstGeom prst="rect">
              <a:avLst/>
            </a:prstGeom>
            <a:noFill/>
            <a:ln w="9525">
              <a:noFill/>
              <a:miter lim="800000"/>
              <a:headEnd/>
              <a:tailEnd/>
            </a:ln>
            <a:effectLst/>
          </p:spPr>
          <p:txBody>
            <a:bodyPr wrap="none">
              <a:spAutoFit/>
            </a:bodyPr>
            <a:lstStyle/>
            <a:p>
              <a:r>
                <a:rPr lang="en-US" sz="1000">
                  <a:solidFill>
                    <a:schemeClr val="tx1"/>
                  </a:solidFill>
                </a:rPr>
                <a:t>Problem/concern/reason  1..*</a:t>
              </a:r>
            </a:p>
            <a:p>
              <a:r>
                <a:rPr lang="en-US" sz="1000">
                  <a:solidFill>
                    <a:schemeClr val="tx1"/>
                  </a:solidFill>
                </a:rPr>
                <a:t>      </a:t>
              </a:r>
              <a:r>
                <a:rPr lang="en-US" sz="1000" b="0">
                  <a:solidFill>
                    <a:schemeClr val="tx1"/>
                  </a:solidFill>
                </a:rPr>
                <a:t>Target goals/outcomes</a:t>
              </a:r>
            </a:p>
            <a:p>
              <a:r>
                <a:rPr lang="en-US" sz="1000" b="0">
                  <a:solidFill>
                    <a:schemeClr val="tx1"/>
                  </a:solidFill>
                </a:rPr>
                <a:t>           Planned intervention</a:t>
              </a:r>
            </a:p>
            <a:p>
              <a:r>
                <a:rPr lang="en-US" sz="1000" b="0">
                  <a:solidFill>
                    <a:schemeClr val="tx1"/>
                  </a:solidFill>
                </a:rPr>
                <a:t>               Assessed outcome</a:t>
              </a:r>
            </a:p>
          </p:txBody>
        </p:sp>
        <p:sp>
          <p:nvSpPr>
            <p:cNvPr id="24664" name="AutoShape 88"/>
            <p:cNvSpPr>
              <a:spLocks noChangeArrowheads="1"/>
            </p:cNvSpPr>
            <p:nvPr/>
          </p:nvSpPr>
          <p:spPr bwMode="auto">
            <a:xfrm>
              <a:off x="4332" y="935"/>
              <a:ext cx="1224" cy="409"/>
            </a:xfrm>
            <a:prstGeom prst="roundRect">
              <a:avLst>
                <a:gd name="adj" fmla="val 16667"/>
              </a:avLst>
            </a:prstGeom>
            <a:noFill/>
            <a:ln w="9525">
              <a:solidFill>
                <a:schemeClr val="tx1"/>
              </a:solidFill>
              <a:round/>
              <a:headEnd/>
              <a:tailEnd/>
            </a:ln>
            <a:effectLst/>
          </p:spPr>
          <p:txBody>
            <a:bodyPr wrap="none" anchor="ctr"/>
            <a:lstStyle/>
            <a:p>
              <a:endParaRPr lang="en-US"/>
            </a:p>
          </p:txBody>
        </p:sp>
        <p:sp>
          <p:nvSpPr>
            <p:cNvPr id="24665" name="Text Box 89"/>
            <p:cNvSpPr txBox="1">
              <a:spLocks noChangeArrowheads="1"/>
            </p:cNvSpPr>
            <p:nvPr/>
          </p:nvSpPr>
          <p:spPr bwMode="auto">
            <a:xfrm>
              <a:off x="4377" y="781"/>
              <a:ext cx="1001" cy="154"/>
            </a:xfrm>
            <a:prstGeom prst="rect">
              <a:avLst/>
            </a:prstGeom>
            <a:noFill/>
            <a:ln w="9525">
              <a:noFill/>
              <a:miter lim="800000"/>
              <a:headEnd/>
              <a:tailEnd/>
            </a:ln>
            <a:effectLst/>
          </p:spPr>
          <p:txBody>
            <a:bodyPr wrap="none">
              <a:spAutoFit/>
            </a:bodyPr>
            <a:lstStyle/>
            <a:p>
              <a:r>
                <a:rPr lang="en-US" sz="1000" dirty="0">
                  <a:solidFill>
                    <a:schemeClr val="tx1"/>
                  </a:solidFill>
                </a:rPr>
                <a:t>High Level Shared Plan</a:t>
              </a:r>
            </a:p>
          </p:txBody>
        </p:sp>
        <p:sp>
          <p:nvSpPr>
            <p:cNvPr id="24666" name="AutoShape 90"/>
            <p:cNvSpPr>
              <a:spLocks noChangeArrowheads="1"/>
            </p:cNvSpPr>
            <p:nvPr/>
          </p:nvSpPr>
          <p:spPr bwMode="auto">
            <a:xfrm>
              <a:off x="4286" y="754"/>
              <a:ext cx="1316" cy="635"/>
            </a:xfrm>
            <a:prstGeom prst="roundRect">
              <a:avLst>
                <a:gd name="adj" fmla="val 16667"/>
              </a:avLst>
            </a:prstGeom>
            <a:noFill/>
            <a:ln w="9525">
              <a:solidFill>
                <a:schemeClr val="tx1"/>
              </a:solidFill>
              <a:round/>
              <a:headEnd/>
              <a:tailEnd/>
            </a:ln>
            <a:effectLst/>
          </p:spPr>
          <p:txBody>
            <a:bodyPr wrap="none" anchor="ctr"/>
            <a:lstStyle/>
            <a:p>
              <a:endParaRPr lang="en-US"/>
            </a:p>
          </p:txBody>
        </p:sp>
      </p:grpSp>
      <p:grpSp>
        <p:nvGrpSpPr>
          <p:cNvPr id="21" name="Group 95"/>
          <p:cNvGrpSpPr>
            <a:grpSpLocks/>
          </p:cNvGrpSpPr>
          <p:nvPr/>
        </p:nvGrpSpPr>
        <p:grpSpPr bwMode="auto">
          <a:xfrm>
            <a:off x="6659563" y="3502025"/>
            <a:ext cx="2339975" cy="2232025"/>
            <a:chOff x="4286" y="2160"/>
            <a:chExt cx="1474" cy="1406"/>
          </a:xfrm>
        </p:grpSpPr>
        <p:pic>
          <p:nvPicPr>
            <p:cNvPr id="24668" name="Picture 92"/>
            <p:cNvPicPr>
              <a:picLocks noChangeAspect="1" noChangeArrowheads="1"/>
            </p:cNvPicPr>
            <p:nvPr/>
          </p:nvPicPr>
          <p:blipFill>
            <a:blip r:embed="rId4" cstate="print"/>
            <a:srcRect/>
            <a:stretch>
              <a:fillRect/>
            </a:stretch>
          </p:blipFill>
          <p:spPr bwMode="auto">
            <a:xfrm>
              <a:off x="4354" y="2341"/>
              <a:ext cx="1338" cy="1125"/>
            </a:xfrm>
            <a:prstGeom prst="rect">
              <a:avLst/>
            </a:prstGeom>
            <a:noFill/>
            <a:ln w="9525">
              <a:noFill/>
              <a:miter lim="800000"/>
              <a:headEnd/>
              <a:tailEnd/>
            </a:ln>
            <a:effectLst/>
          </p:spPr>
        </p:pic>
        <p:sp>
          <p:nvSpPr>
            <p:cNvPr id="24669" name="Text Box 93"/>
            <p:cNvSpPr txBox="1">
              <a:spLocks noChangeArrowheads="1"/>
            </p:cNvSpPr>
            <p:nvPr/>
          </p:nvSpPr>
          <p:spPr bwMode="auto">
            <a:xfrm>
              <a:off x="4560" y="2160"/>
              <a:ext cx="815" cy="154"/>
            </a:xfrm>
            <a:prstGeom prst="rect">
              <a:avLst/>
            </a:prstGeom>
            <a:noFill/>
            <a:ln w="9525">
              <a:noFill/>
              <a:miter lim="800000"/>
              <a:headEnd/>
              <a:tailEnd/>
            </a:ln>
            <a:effectLst/>
          </p:spPr>
          <p:txBody>
            <a:bodyPr wrap="none">
              <a:spAutoFit/>
            </a:bodyPr>
            <a:lstStyle/>
            <a:p>
              <a:r>
                <a:rPr lang="en-US" sz="1000">
                  <a:solidFill>
                    <a:schemeClr val="tx1"/>
                  </a:solidFill>
                </a:rPr>
                <a:t>Detailed Care Plan</a:t>
              </a:r>
            </a:p>
          </p:txBody>
        </p:sp>
        <p:sp>
          <p:nvSpPr>
            <p:cNvPr id="24670" name="AutoShape 94"/>
            <p:cNvSpPr>
              <a:spLocks noChangeArrowheads="1"/>
            </p:cNvSpPr>
            <p:nvPr/>
          </p:nvSpPr>
          <p:spPr bwMode="auto">
            <a:xfrm>
              <a:off x="4286" y="2160"/>
              <a:ext cx="1474" cy="1406"/>
            </a:xfrm>
            <a:prstGeom prst="roundRect">
              <a:avLst>
                <a:gd name="adj" fmla="val 16667"/>
              </a:avLst>
            </a:prstGeom>
            <a:noFill/>
            <a:ln w="9525">
              <a:solidFill>
                <a:schemeClr val="tx1"/>
              </a:solidFill>
              <a:round/>
              <a:headEnd/>
              <a:tailEnd/>
            </a:ln>
            <a:effectLst/>
          </p:spPr>
          <p:txBody>
            <a:bodyPr wrap="none" anchor="ctr"/>
            <a:lstStyle/>
            <a:p>
              <a:endParaRPr lang="en-US"/>
            </a:p>
          </p:txBody>
        </p:sp>
      </p:grpSp>
      <p:grpSp>
        <p:nvGrpSpPr>
          <p:cNvPr id="22" name="Group 116"/>
          <p:cNvGrpSpPr>
            <a:grpSpLocks/>
          </p:cNvGrpSpPr>
          <p:nvPr/>
        </p:nvGrpSpPr>
        <p:grpSpPr bwMode="auto">
          <a:xfrm>
            <a:off x="3573463" y="3328988"/>
            <a:ext cx="2592387" cy="1179512"/>
            <a:chOff x="2251" y="2097"/>
            <a:chExt cx="1633" cy="743"/>
          </a:xfrm>
        </p:grpSpPr>
        <p:grpSp>
          <p:nvGrpSpPr>
            <p:cNvPr id="23" name="Group 24"/>
            <p:cNvGrpSpPr>
              <a:grpSpLocks/>
            </p:cNvGrpSpPr>
            <p:nvPr/>
          </p:nvGrpSpPr>
          <p:grpSpPr bwMode="auto">
            <a:xfrm>
              <a:off x="2296" y="2233"/>
              <a:ext cx="1553" cy="154"/>
              <a:chOff x="2245" y="2205"/>
              <a:chExt cx="1553" cy="154"/>
            </a:xfrm>
          </p:grpSpPr>
          <p:sp>
            <p:nvSpPr>
              <p:cNvPr id="24647" name="Text Box 22"/>
              <p:cNvSpPr txBox="1">
                <a:spLocks noChangeArrowheads="1"/>
              </p:cNvSpPr>
              <p:nvPr/>
            </p:nvSpPr>
            <p:spPr bwMode="auto">
              <a:xfrm>
                <a:off x="2245" y="2205"/>
                <a:ext cx="1553" cy="154"/>
              </a:xfrm>
              <a:prstGeom prst="rect">
                <a:avLst/>
              </a:prstGeom>
              <a:noFill/>
              <a:ln w="9525">
                <a:noFill/>
                <a:miter lim="800000"/>
                <a:headEnd/>
                <a:tailEnd/>
              </a:ln>
            </p:spPr>
            <p:txBody>
              <a:bodyPr wrap="none">
                <a:spAutoFit/>
              </a:bodyPr>
              <a:lstStyle/>
              <a:p>
                <a:r>
                  <a:rPr lang="en-US" sz="1000" b="0">
                    <a:solidFill>
                      <a:schemeClr val="tx1"/>
                    </a:solidFill>
                  </a:rPr>
                  <a:t>Determine/plan appropriate interventions</a:t>
                </a:r>
              </a:p>
            </p:txBody>
          </p:sp>
          <p:sp>
            <p:nvSpPr>
              <p:cNvPr id="24648" name="AutoShape 23"/>
              <p:cNvSpPr>
                <a:spLocks noChangeArrowheads="1"/>
              </p:cNvSpPr>
              <p:nvPr/>
            </p:nvSpPr>
            <p:spPr bwMode="auto">
              <a:xfrm>
                <a:off x="2245" y="2205"/>
                <a:ext cx="1542" cy="136"/>
              </a:xfrm>
              <a:prstGeom prst="roundRect">
                <a:avLst>
                  <a:gd name="adj" fmla="val 16667"/>
                </a:avLst>
              </a:prstGeom>
              <a:noFill/>
              <a:ln w="9525">
                <a:solidFill>
                  <a:schemeClr val="tx1"/>
                </a:solidFill>
                <a:round/>
                <a:headEnd/>
                <a:tailEnd/>
              </a:ln>
            </p:spPr>
            <p:txBody>
              <a:bodyPr wrap="none" anchor="ctr"/>
              <a:lstStyle/>
              <a:p>
                <a:endParaRPr lang="en-US"/>
              </a:p>
            </p:txBody>
          </p:sp>
        </p:grpSp>
        <p:grpSp>
          <p:nvGrpSpPr>
            <p:cNvPr id="24" name="Group 35"/>
            <p:cNvGrpSpPr>
              <a:grpSpLocks/>
            </p:cNvGrpSpPr>
            <p:nvPr/>
          </p:nvGrpSpPr>
          <p:grpSpPr bwMode="auto">
            <a:xfrm>
              <a:off x="2561" y="2523"/>
              <a:ext cx="1141" cy="308"/>
              <a:chOff x="2290" y="2552"/>
              <a:chExt cx="1141" cy="308"/>
            </a:xfrm>
          </p:grpSpPr>
          <p:sp>
            <p:nvSpPr>
              <p:cNvPr id="24645" name="Text Box 33"/>
              <p:cNvSpPr txBox="1">
                <a:spLocks noChangeArrowheads="1"/>
              </p:cNvSpPr>
              <p:nvPr/>
            </p:nvSpPr>
            <p:spPr bwMode="auto">
              <a:xfrm>
                <a:off x="2323" y="2552"/>
                <a:ext cx="1108" cy="308"/>
              </a:xfrm>
              <a:prstGeom prst="rect">
                <a:avLst/>
              </a:prstGeom>
              <a:noFill/>
              <a:ln w="9525">
                <a:noFill/>
                <a:miter lim="800000"/>
                <a:headEnd/>
                <a:tailEnd/>
              </a:ln>
            </p:spPr>
            <p:txBody>
              <a:bodyPr wrap="none">
                <a:spAutoFit/>
              </a:bodyPr>
              <a:lstStyle/>
              <a:p>
                <a:r>
                  <a:rPr lang="en-US" sz="1000" b="0">
                    <a:solidFill>
                      <a:schemeClr val="tx1"/>
                    </a:solidFill>
                  </a:rPr>
                  <a:t>Determine/assign resources</a:t>
                </a:r>
              </a:p>
              <a:p>
                <a:r>
                  <a:rPr lang="en-US" sz="800" b="0">
                    <a:solidFill>
                      <a:schemeClr val="tx1"/>
                    </a:solidFill>
                  </a:rPr>
                  <a:t>           </a:t>
                </a:r>
                <a:r>
                  <a:rPr lang="en-US" sz="800" b="0">
                    <a:solidFill>
                      <a:schemeClr val="tx1"/>
                    </a:solidFill>
                    <a:sym typeface="Symbol" pitchFamily="18" charset="2"/>
                  </a:rPr>
                  <a:t> healthcare providers</a:t>
                </a:r>
              </a:p>
              <a:p>
                <a:r>
                  <a:rPr lang="en-US" sz="800" b="0">
                    <a:solidFill>
                      <a:schemeClr val="tx1"/>
                    </a:solidFill>
                    <a:sym typeface="Symbol" pitchFamily="18" charset="2"/>
                  </a:rPr>
                  <a:t>            other resources</a:t>
                </a:r>
              </a:p>
            </p:txBody>
          </p:sp>
          <p:sp>
            <p:nvSpPr>
              <p:cNvPr id="24646" name="AutoShape 34"/>
              <p:cNvSpPr>
                <a:spLocks noChangeArrowheads="1"/>
              </p:cNvSpPr>
              <p:nvPr/>
            </p:nvSpPr>
            <p:spPr bwMode="auto">
              <a:xfrm>
                <a:off x="2290" y="2568"/>
                <a:ext cx="1134" cy="272"/>
              </a:xfrm>
              <a:prstGeom prst="roundRect">
                <a:avLst>
                  <a:gd name="adj" fmla="val 16667"/>
                </a:avLst>
              </a:prstGeom>
              <a:noFill/>
              <a:ln w="9525">
                <a:solidFill>
                  <a:schemeClr val="tx1"/>
                </a:solidFill>
                <a:round/>
                <a:headEnd/>
                <a:tailEnd/>
              </a:ln>
            </p:spPr>
            <p:txBody>
              <a:bodyPr wrap="none" anchor="ctr"/>
              <a:lstStyle/>
              <a:p>
                <a:endParaRPr lang="en-US"/>
              </a:p>
            </p:txBody>
          </p:sp>
        </p:grpSp>
        <p:sp>
          <p:nvSpPr>
            <p:cNvPr id="24590" name="Text Box 37"/>
            <p:cNvSpPr txBox="1">
              <a:spLocks noChangeArrowheads="1"/>
            </p:cNvSpPr>
            <p:nvPr/>
          </p:nvSpPr>
          <p:spPr bwMode="auto">
            <a:xfrm>
              <a:off x="2563" y="2097"/>
              <a:ext cx="913" cy="154"/>
            </a:xfrm>
            <a:prstGeom prst="rect">
              <a:avLst/>
            </a:prstGeom>
            <a:noFill/>
            <a:ln w="9525">
              <a:noFill/>
              <a:miter lim="800000"/>
              <a:headEnd/>
              <a:tailEnd/>
            </a:ln>
          </p:spPr>
          <p:txBody>
            <a:bodyPr wrap="none">
              <a:spAutoFit/>
            </a:bodyPr>
            <a:lstStyle/>
            <a:p>
              <a:r>
                <a:rPr lang="en-US" sz="1000">
                  <a:solidFill>
                    <a:schemeClr val="tx1"/>
                  </a:solidFill>
                </a:rPr>
                <a:t>Develop Plan of Care</a:t>
              </a:r>
            </a:p>
          </p:txBody>
        </p:sp>
        <p:sp>
          <p:nvSpPr>
            <p:cNvPr id="24591" name="AutoShape 38"/>
            <p:cNvSpPr>
              <a:spLocks noChangeArrowheads="1"/>
            </p:cNvSpPr>
            <p:nvPr/>
          </p:nvSpPr>
          <p:spPr bwMode="auto">
            <a:xfrm>
              <a:off x="2251" y="2114"/>
              <a:ext cx="1633" cy="726"/>
            </a:xfrm>
            <a:prstGeom prst="roundRect">
              <a:avLst>
                <a:gd name="adj" fmla="val 16667"/>
              </a:avLst>
            </a:prstGeom>
            <a:noFill/>
            <a:ln w="9525">
              <a:solidFill>
                <a:schemeClr val="tx1"/>
              </a:solidFill>
              <a:round/>
              <a:headEnd/>
              <a:tailEnd/>
            </a:ln>
          </p:spPr>
          <p:txBody>
            <a:bodyPr wrap="none" anchor="ctr"/>
            <a:lstStyle/>
            <a:p>
              <a:endParaRPr lang="en-US"/>
            </a:p>
          </p:txBody>
        </p:sp>
        <p:sp>
          <p:nvSpPr>
            <p:cNvPr id="24607" name="Text Box 96"/>
            <p:cNvSpPr txBox="1">
              <a:spLocks noChangeArrowheads="1"/>
            </p:cNvSpPr>
            <p:nvPr/>
          </p:nvSpPr>
          <p:spPr bwMode="auto">
            <a:xfrm>
              <a:off x="2654" y="2387"/>
              <a:ext cx="1028" cy="154"/>
            </a:xfrm>
            <a:prstGeom prst="rect">
              <a:avLst/>
            </a:prstGeom>
            <a:noFill/>
            <a:ln w="9525">
              <a:noFill/>
              <a:miter lim="800000"/>
              <a:headEnd/>
              <a:tailEnd/>
            </a:ln>
          </p:spPr>
          <p:txBody>
            <a:bodyPr wrap="none">
              <a:spAutoFit/>
            </a:bodyPr>
            <a:lstStyle/>
            <a:p>
              <a:r>
                <a:rPr lang="en-US" sz="1000" b="0">
                  <a:solidFill>
                    <a:srgbClr val="5F5F5F"/>
                  </a:solidFill>
                </a:rPr>
                <a:t>Refer to other provider (s)</a:t>
              </a:r>
            </a:p>
          </p:txBody>
        </p:sp>
        <p:sp>
          <p:nvSpPr>
            <p:cNvPr id="24608" name="Line 97"/>
            <p:cNvSpPr>
              <a:spLocks noChangeShapeType="1"/>
            </p:cNvSpPr>
            <p:nvPr/>
          </p:nvSpPr>
          <p:spPr bwMode="auto">
            <a:xfrm>
              <a:off x="2609" y="2387"/>
              <a:ext cx="0" cy="91"/>
            </a:xfrm>
            <a:prstGeom prst="line">
              <a:avLst/>
            </a:prstGeom>
            <a:noFill/>
            <a:ln w="9525">
              <a:solidFill>
                <a:schemeClr val="tx1"/>
              </a:solidFill>
              <a:round/>
              <a:headEnd/>
              <a:tailEnd/>
            </a:ln>
          </p:spPr>
          <p:txBody>
            <a:bodyPr/>
            <a:lstStyle/>
            <a:p>
              <a:endParaRPr lang="en-US"/>
            </a:p>
          </p:txBody>
        </p:sp>
        <p:sp>
          <p:nvSpPr>
            <p:cNvPr id="24609" name="Line 98"/>
            <p:cNvSpPr>
              <a:spLocks noChangeShapeType="1"/>
            </p:cNvSpPr>
            <p:nvPr/>
          </p:nvSpPr>
          <p:spPr bwMode="auto">
            <a:xfrm>
              <a:off x="2609" y="2478"/>
              <a:ext cx="90" cy="0"/>
            </a:xfrm>
            <a:prstGeom prst="line">
              <a:avLst/>
            </a:prstGeom>
            <a:noFill/>
            <a:ln w="9525">
              <a:solidFill>
                <a:schemeClr val="tx1"/>
              </a:solidFill>
              <a:round/>
              <a:headEnd/>
              <a:tailEnd type="triangle" w="med" len="med"/>
            </a:ln>
          </p:spPr>
          <p:txBody>
            <a:bodyPr/>
            <a:lstStyle/>
            <a:p>
              <a:endParaRPr lang="en-US"/>
            </a:p>
          </p:txBody>
        </p:sp>
        <p:sp>
          <p:nvSpPr>
            <p:cNvPr id="24610" name="Line 99"/>
            <p:cNvSpPr>
              <a:spLocks noChangeShapeType="1"/>
            </p:cNvSpPr>
            <p:nvPr/>
          </p:nvSpPr>
          <p:spPr bwMode="auto">
            <a:xfrm>
              <a:off x="2427" y="2387"/>
              <a:ext cx="0" cy="272"/>
            </a:xfrm>
            <a:prstGeom prst="line">
              <a:avLst/>
            </a:prstGeom>
            <a:noFill/>
            <a:ln w="9525">
              <a:solidFill>
                <a:schemeClr val="tx1"/>
              </a:solidFill>
              <a:round/>
              <a:headEnd/>
              <a:tailEnd/>
            </a:ln>
          </p:spPr>
          <p:txBody>
            <a:bodyPr/>
            <a:lstStyle/>
            <a:p>
              <a:endParaRPr lang="en-US"/>
            </a:p>
          </p:txBody>
        </p:sp>
        <p:sp>
          <p:nvSpPr>
            <p:cNvPr id="24611" name="Line 100"/>
            <p:cNvSpPr>
              <a:spLocks noChangeShapeType="1"/>
            </p:cNvSpPr>
            <p:nvPr/>
          </p:nvSpPr>
          <p:spPr bwMode="auto">
            <a:xfrm>
              <a:off x="2427" y="2659"/>
              <a:ext cx="136" cy="0"/>
            </a:xfrm>
            <a:prstGeom prst="line">
              <a:avLst/>
            </a:prstGeom>
            <a:noFill/>
            <a:ln w="9525">
              <a:solidFill>
                <a:schemeClr val="tx1"/>
              </a:solidFill>
              <a:round/>
              <a:headEnd/>
              <a:tailEnd type="triangle" w="med" len="med"/>
            </a:ln>
          </p:spPr>
          <p:txBody>
            <a:bodyPr/>
            <a:lstStyle/>
            <a:p>
              <a:endParaRPr lang="en-US"/>
            </a:p>
          </p:txBody>
        </p:sp>
      </p:grpSp>
      <p:cxnSp>
        <p:nvCxnSpPr>
          <p:cNvPr id="24673" name="AutoShape 97"/>
          <p:cNvCxnSpPr>
            <a:cxnSpLocks noChangeShapeType="1"/>
            <a:stCxn id="24607" idx="3"/>
            <a:endCxn id="24670" idx="1"/>
          </p:cNvCxnSpPr>
          <p:nvPr/>
        </p:nvCxnSpPr>
        <p:spPr bwMode="auto">
          <a:xfrm>
            <a:off x="5845175" y="3911600"/>
            <a:ext cx="814388" cy="706438"/>
          </a:xfrm>
          <a:prstGeom prst="curvedConnector3">
            <a:avLst>
              <a:gd name="adj1" fmla="val 49903"/>
            </a:avLst>
          </a:prstGeom>
          <a:noFill/>
          <a:ln w="9525">
            <a:solidFill>
              <a:srgbClr val="808080"/>
            </a:solidFill>
            <a:round/>
            <a:headEnd/>
            <a:tailEnd type="triangle" w="med" len="med"/>
          </a:ln>
          <a:effectLst/>
        </p:spPr>
      </p:cxnSp>
      <p:cxnSp>
        <p:nvCxnSpPr>
          <p:cNvPr id="24674" name="AutoShape 98"/>
          <p:cNvCxnSpPr>
            <a:cxnSpLocks noChangeShapeType="1"/>
            <a:stCxn id="24670" idx="0"/>
            <a:endCxn id="24666" idx="2"/>
          </p:cNvCxnSpPr>
          <p:nvPr/>
        </p:nvCxnSpPr>
        <p:spPr bwMode="auto">
          <a:xfrm rot="16200000">
            <a:off x="7658894" y="3239294"/>
            <a:ext cx="433387" cy="92075"/>
          </a:xfrm>
          <a:prstGeom prst="curvedConnector3">
            <a:avLst>
              <a:gd name="adj1" fmla="val 50185"/>
            </a:avLst>
          </a:prstGeom>
          <a:noFill/>
          <a:ln w="9525">
            <a:solidFill>
              <a:srgbClr val="808080"/>
            </a:solidFill>
            <a:round/>
            <a:headEnd/>
            <a:tailEnd type="triangle" w="med" len="med"/>
          </a:ln>
          <a:effectLst/>
        </p:spPr>
      </p:cxnSp>
      <p:cxnSp>
        <p:nvCxnSpPr>
          <p:cNvPr id="24677" name="AutoShape 101"/>
          <p:cNvCxnSpPr>
            <a:cxnSpLocks noChangeShapeType="1"/>
            <a:stCxn id="24584" idx="0"/>
          </p:cNvCxnSpPr>
          <p:nvPr/>
        </p:nvCxnSpPr>
        <p:spPr bwMode="auto">
          <a:xfrm rot="5400000" flipV="1">
            <a:off x="5462587" y="987426"/>
            <a:ext cx="163513" cy="2652712"/>
          </a:xfrm>
          <a:prstGeom prst="curvedConnector4">
            <a:avLst>
              <a:gd name="adj1" fmla="val -92236"/>
              <a:gd name="adj2" fmla="val 77019"/>
            </a:avLst>
          </a:prstGeom>
          <a:noFill/>
          <a:ln w="9525">
            <a:solidFill>
              <a:srgbClr val="808080"/>
            </a:solidFill>
            <a:round/>
            <a:headEnd/>
            <a:tailEnd type="triangle" w="med" len="med"/>
          </a:ln>
          <a:effectLst/>
        </p:spPr>
      </p:cxnSp>
      <p:grpSp>
        <p:nvGrpSpPr>
          <p:cNvPr id="25" name="Group 90"/>
          <p:cNvGrpSpPr>
            <a:grpSpLocks/>
          </p:cNvGrpSpPr>
          <p:nvPr/>
        </p:nvGrpSpPr>
        <p:grpSpPr bwMode="auto">
          <a:xfrm>
            <a:off x="8172450" y="1335088"/>
            <a:ext cx="647700" cy="654050"/>
            <a:chOff x="4649" y="977"/>
            <a:chExt cx="443" cy="503"/>
          </a:xfrm>
        </p:grpSpPr>
        <p:pic>
          <p:nvPicPr>
            <p:cNvPr id="24694" name="Picture 86" descr="MC900097577[1]"/>
            <p:cNvPicPr>
              <a:picLocks noChangeAspect="1" noChangeArrowheads="1"/>
            </p:cNvPicPr>
            <p:nvPr/>
          </p:nvPicPr>
          <p:blipFill>
            <a:blip r:embed="rId2" cstate="print"/>
            <a:srcRect/>
            <a:stretch>
              <a:fillRect/>
            </a:stretch>
          </p:blipFill>
          <p:spPr bwMode="auto">
            <a:xfrm>
              <a:off x="4649" y="1026"/>
              <a:ext cx="443" cy="454"/>
            </a:xfrm>
            <a:prstGeom prst="rect">
              <a:avLst/>
            </a:prstGeom>
            <a:noFill/>
            <a:ln w="9525">
              <a:noFill/>
              <a:miter lim="800000"/>
              <a:headEnd/>
              <a:tailEnd/>
            </a:ln>
          </p:spPr>
        </p:pic>
        <p:pic>
          <p:nvPicPr>
            <p:cNvPr id="24695" name="Picture 89" descr="MC900056604[1]"/>
            <p:cNvPicPr>
              <a:picLocks noChangeAspect="1" noChangeArrowheads="1"/>
            </p:cNvPicPr>
            <p:nvPr/>
          </p:nvPicPr>
          <p:blipFill>
            <a:blip r:embed="rId3" cstate="print"/>
            <a:srcRect/>
            <a:stretch>
              <a:fillRect/>
            </a:stretch>
          </p:blipFill>
          <p:spPr bwMode="auto">
            <a:xfrm>
              <a:off x="4784" y="977"/>
              <a:ext cx="273" cy="185"/>
            </a:xfrm>
            <a:prstGeom prst="rect">
              <a:avLst/>
            </a:prstGeom>
            <a:noFill/>
            <a:ln w="9525">
              <a:noFill/>
              <a:miter lim="800000"/>
              <a:headEnd/>
              <a:tailEnd/>
            </a:ln>
          </p:spPr>
        </p:pic>
      </p:grpSp>
      <p:sp>
        <p:nvSpPr>
          <p:cNvPr id="24696" name="Text Box 91"/>
          <p:cNvSpPr txBox="1">
            <a:spLocks noChangeArrowheads="1"/>
          </p:cNvSpPr>
          <p:nvPr/>
        </p:nvSpPr>
        <p:spPr bwMode="auto">
          <a:xfrm>
            <a:off x="7164388" y="1341438"/>
            <a:ext cx="993775" cy="396875"/>
          </a:xfrm>
          <a:prstGeom prst="rect">
            <a:avLst/>
          </a:prstGeom>
          <a:noFill/>
          <a:ln w="9525">
            <a:noFill/>
            <a:miter lim="800000"/>
            <a:headEnd/>
            <a:tailEnd/>
          </a:ln>
        </p:spPr>
        <p:txBody>
          <a:bodyPr wrap="none">
            <a:spAutoFit/>
          </a:bodyPr>
          <a:lstStyle/>
          <a:p>
            <a:pPr algn="ctr"/>
            <a:r>
              <a:rPr lang="en-US" sz="1000">
                <a:solidFill>
                  <a:schemeClr val="tx1"/>
                </a:solidFill>
              </a:rPr>
              <a:t>Care </a:t>
            </a:r>
          </a:p>
          <a:p>
            <a:pPr algn="ctr"/>
            <a:r>
              <a:rPr lang="en-US" sz="1000">
                <a:solidFill>
                  <a:schemeClr val="tx1"/>
                </a:solidFill>
              </a:rPr>
              <a:t>orchestration</a:t>
            </a:r>
          </a:p>
        </p:txBody>
      </p:sp>
      <p:cxnSp>
        <p:nvCxnSpPr>
          <p:cNvPr id="24697" name="AutoShape 121"/>
          <p:cNvCxnSpPr>
            <a:cxnSpLocks noChangeShapeType="1"/>
            <a:stCxn id="0" idx="0"/>
            <a:endCxn id="24696" idx="0"/>
          </p:cNvCxnSpPr>
          <p:nvPr/>
        </p:nvCxnSpPr>
        <p:spPr bwMode="auto">
          <a:xfrm rot="16200000" flipH="1" flipV="1">
            <a:off x="8112125" y="884238"/>
            <a:ext cx="6350" cy="908050"/>
          </a:xfrm>
          <a:prstGeom prst="curvedConnector3">
            <a:avLst>
              <a:gd name="adj1" fmla="val -3600000"/>
            </a:avLst>
          </a:prstGeom>
          <a:noFill/>
          <a:ln w="9525">
            <a:solidFill>
              <a:schemeClr val="tx1"/>
            </a:solidFill>
            <a:round/>
            <a:headEnd/>
            <a:tailEnd type="triangle" w="med" len="med"/>
          </a:ln>
          <a:effectLst/>
        </p:spPr>
      </p:cxnSp>
      <p:cxnSp>
        <p:nvCxnSpPr>
          <p:cNvPr id="24698" name="AutoShape 122"/>
          <p:cNvCxnSpPr>
            <a:cxnSpLocks noChangeShapeType="1"/>
            <a:stCxn id="24696" idx="2"/>
            <a:endCxn id="24666" idx="0"/>
          </p:cNvCxnSpPr>
          <p:nvPr/>
        </p:nvCxnSpPr>
        <p:spPr bwMode="auto">
          <a:xfrm rot="16200000" flipH="1">
            <a:off x="7630319" y="1769269"/>
            <a:ext cx="322262" cy="260350"/>
          </a:xfrm>
          <a:prstGeom prst="curvedConnector3">
            <a:avLst>
              <a:gd name="adj1" fmla="val 49755"/>
            </a:avLst>
          </a:prstGeom>
          <a:noFill/>
          <a:ln w="9525">
            <a:solidFill>
              <a:schemeClr val="tx1"/>
            </a:solidFill>
            <a:round/>
            <a:headEnd/>
            <a:tailEnd type="triangle" w="med" len="med"/>
          </a:ln>
          <a:effectLst/>
        </p:spPr>
      </p:cxnSp>
      <p:sp>
        <p:nvSpPr>
          <p:cNvPr id="106" name="ZoneTexte 105"/>
          <p:cNvSpPr txBox="1"/>
          <p:nvPr/>
        </p:nvSpPr>
        <p:spPr>
          <a:xfrm>
            <a:off x="8316520" y="620610"/>
            <a:ext cx="704039" cy="276999"/>
          </a:xfrm>
          <a:prstGeom prst="rect">
            <a:avLst/>
          </a:prstGeom>
          <a:noFill/>
        </p:spPr>
        <p:txBody>
          <a:bodyPr wrap="none" rtlCol="0">
            <a:spAutoFit/>
          </a:bodyPr>
          <a:lstStyle/>
          <a:p>
            <a:r>
              <a:rPr lang="en-CA" sz="1200" b="0" i="1" u="sng" dirty="0" smtClean="0">
                <a:solidFill>
                  <a:srgbClr val="FF0000"/>
                </a:solidFill>
              </a:rPr>
              <a:t>April 13</a:t>
            </a:r>
          </a:p>
        </p:txBody>
      </p:sp>
      <p:sp>
        <p:nvSpPr>
          <p:cNvPr id="107" name="ZoneTexte 106"/>
          <p:cNvSpPr txBox="1"/>
          <p:nvPr/>
        </p:nvSpPr>
        <p:spPr>
          <a:xfrm>
            <a:off x="0" y="0"/>
            <a:ext cx="8061822" cy="461665"/>
          </a:xfrm>
          <a:prstGeom prst="rect">
            <a:avLst/>
          </a:prstGeom>
          <a:noFill/>
        </p:spPr>
        <p:txBody>
          <a:bodyPr wrap="none" rtlCol="0">
            <a:spAutoFit/>
          </a:bodyPr>
          <a:lstStyle/>
          <a:p>
            <a:r>
              <a:rPr lang="en-CA" sz="1200" b="0" i="1" u="sng" dirty="0" smtClean="0">
                <a:solidFill>
                  <a:srgbClr val="FF0000"/>
                </a:solidFill>
              </a:rPr>
              <a:t>IHE has more loose connections. Here assumes workflow engine that connects tightly problem, goal, task.</a:t>
            </a:r>
          </a:p>
          <a:p>
            <a:r>
              <a:rPr lang="en-CA" sz="1200" b="0" i="1" u="sng" dirty="0" smtClean="0">
                <a:solidFill>
                  <a:srgbClr val="FF0000"/>
                </a:solidFill>
              </a:rPr>
              <a:t>Need distinct process to manage/communicate/update/track/close the Care Plan. See IHE. Make more explicit here.</a:t>
            </a:r>
          </a:p>
        </p:txBody>
      </p:sp>
      <p:sp>
        <p:nvSpPr>
          <p:cNvPr id="108" name="ZoneTexte 107"/>
          <p:cNvSpPr txBox="1"/>
          <p:nvPr/>
        </p:nvSpPr>
        <p:spPr>
          <a:xfrm>
            <a:off x="5724160" y="1124680"/>
            <a:ext cx="1353256" cy="276999"/>
          </a:xfrm>
          <a:prstGeom prst="rect">
            <a:avLst/>
          </a:prstGeom>
          <a:noFill/>
        </p:spPr>
        <p:txBody>
          <a:bodyPr wrap="none" rtlCol="0">
            <a:spAutoFit/>
          </a:bodyPr>
          <a:lstStyle/>
          <a:p>
            <a:r>
              <a:rPr lang="en-CA" sz="1200" b="0" i="1" u="sng" dirty="0" smtClean="0">
                <a:solidFill>
                  <a:srgbClr val="FF0000"/>
                </a:solidFill>
              </a:rPr>
              <a:t>This is illustrative</a:t>
            </a:r>
          </a:p>
        </p:txBody>
      </p:sp>
      <p:sp>
        <p:nvSpPr>
          <p:cNvPr id="109" name="ZoneTexte 108"/>
          <p:cNvSpPr txBox="1"/>
          <p:nvPr/>
        </p:nvSpPr>
        <p:spPr>
          <a:xfrm>
            <a:off x="6804310" y="5949350"/>
            <a:ext cx="2223686" cy="461665"/>
          </a:xfrm>
          <a:prstGeom prst="rect">
            <a:avLst/>
          </a:prstGeom>
          <a:noFill/>
        </p:spPr>
        <p:txBody>
          <a:bodyPr wrap="none" rtlCol="0">
            <a:spAutoFit/>
          </a:bodyPr>
          <a:lstStyle/>
          <a:p>
            <a:r>
              <a:rPr lang="en-CA" sz="1200" b="0" i="1" u="sng" dirty="0" smtClean="0">
                <a:solidFill>
                  <a:srgbClr val="FF0000"/>
                </a:solidFill>
              </a:rPr>
              <a:t>Need to study this more:</a:t>
            </a:r>
          </a:p>
          <a:p>
            <a:r>
              <a:rPr lang="en-CA" sz="1200" b="0" i="1" u="sng" dirty="0" smtClean="0">
                <a:solidFill>
                  <a:srgbClr val="FF0000"/>
                </a:solidFill>
              </a:rPr>
              <a:t>Laura and Susan to work on it</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ChangeArrowheads="1"/>
          </p:cNvSpPr>
          <p:nvPr/>
        </p:nvSpPr>
        <p:spPr bwMode="auto">
          <a:xfrm>
            <a:off x="2195513" y="2205038"/>
            <a:ext cx="3960812" cy="4537075"/>
          </a:xfrm>
          <a:prstGeom prst="rect">
            <a:avLst/>
          </a:prstGeom>
          <a:solidFill>
            <a:srgbClr val="FFFFCC"/>
          </a:solidFill>
          <a:ln w="9525">
            <a:noFill/>
            <a:miter lim="800000"/>
            <a:headEnd/>
            <a:tailEnd/>
          </a:ln>
        </p:spPr>
        <p:txBody>
          <a:bodyPr wrap="none" anchor="ctr"/>
          <a:lstStyle/>
          <a:p>
            <a:endParaRPr lang="en-US"/>
          </a:p>
        </p:txBody>
      </p:sp>
      <p:sp>
        <p:nvSpPr>
          <p:cNvPr id="52227" name="Rectangle 2"/>
          <p:cNvSpPr>
            <a:spLocks noGrp="1" noChangeArrowheads="1"/>
          </p:cNvSpPr>
          <p:nvPr>
            <p:ph type="title" idx="4294967295"/>
          </p:nvPr>
        </p:nvSpPr>
        <p:spPr/>
        <p:txBody>
          <a:bodyPr/>
          <a:lstStyle/>
          <a:p>
            <a:r>
              <a:rPr lang="en-US" smtClean="0"/>
              <a:t>Care Plan – Process-based Structure</a:t>
            </a:r>
          </a:p>
        </p:txBody>
      </p:sp>
      <p:sp>
        <p:nvSpPr>
          <p:cNvPr id="52228" name="Text Box 4"/>
          <p:cNvSpPr txBox="1">
            <a:spLocks noChangeArrowheads="1"/>
          </p:cNvSpPr>
          <p:nvPr/>
        </p:nvSpPr>
        <p:spPr bwMode="auto">
          <a:xfrm>
            <a:off x="107950" y="6284913"/>
            <a:ext cx="1125538" cy="457200"/>
          </a:xfrm>
          <a:prstGeom prst="rect">
            <a:avLst/>
          </a:prstGeom>
          <a:noFill/>
          <a:ln w="9525">
            <a:noFill/>
            <a:miter lim="800000"/>
            <a:headEnd/>
            <a:tailEnd/>
          </a:ln>
        </p:spPr>
        <p:txBody>
          <a:bodyPr wrap="none">
            <a:spAutoFit/>
          </a:bodyPr>
          <a:lstStyle/>
          <a:p>
            <a:r>
              <a:rPr lang="en-US" sz="1200">
                <a:solidFill>
                  <a:srgbClr val="0066FF"/>
                </a:solidFill>
              </a:rPr>
              <a:t>Stephen Chu</a:t>
            </a:r>
          </a:p>
          <a:p>
            <a:r>
              <a:rPr lang="en-US" sz="1200">
                <a:solidFill>
                  <a:srgbClr val="0066FF"/>
                </a:solidFill>
              </a:rPr>
              <a:t>12 April 2011</a:t>
            </a:r>
          </a:p>
        </p:txBody>
      </p:sp>
      <p:grpSp>
        <p:nvGrpSpPr>
          <p:cNvPr id="2" name="Group 13"/>
          <p:cNvGrpSpPr>
            <a:grpSpLocks/>
          </p:cNvGrpSpPr>
          <p:nvPr/>
        </p:nvGrpSpPr>
        <p:grpSpPr bwMode="auto">
          <a:xfrm>
            <a:off x="2276475" y="1052513"/>
            <a:ext cx="2376488" cy="1108075"/>
            <a:chOff x="1837" y="872"/>
            <a:chExt cx="1497" cy="698"/>
          </a:xfrm>
        </p:grpSpPr>
        <p:grpSp>
          <p:nvGrpSpPr>
            <p:cNvPr id="3" name="Group 8"/>
            <p:cNvGrpSpPr>
              <a:grpSpLocks/>
            </p:cNvGrpSpPr>
            <p:nvPr/>
          </p:nvGrpSpPr>
          <p:grpSpPr bwMode="auto">
            <a:xfrm>
              <a:off x="1927" y="1026"/>
              <a:ext cx="1361" cy="508"/>
              <a:chOff x="1927" y="1026"/>
              <a:chExt cx="1361" cy="508"/>
            </a:xfrm>
          </p:grpSpPr>
          <p:sp>
            <p:nvSpPr>
              <p:cNvPr id="52232" name="Text Box 5"/>
              <p:cNvSpPr txBox="1">
                <a:spLocks noChangeArrowheads="1"/>
              </p:cNvSpPr>
              <p:nvPr/>
            </p:nvSpPr>
            <p:spPr bwMode="auto">
              <a:xfrm>
                <a:off x="1927" y="1026"/>
                <a:ext cx="1275" cy="154"/>
              </a:xfrm>
              <a:prstGeom prst="rect">
                <a:avLst/>
              </a:prstGeom>
              <a:noFill/>
              <a:ln w="9525">
                <a:noFill/>
                <a:miter lim="800000"/>
                <a:headEnd/>
                <a:tailEnd/>
              </a:ln>
            </p:spPr>
            <p:txBody>
              <a:bodyPr wrap="none">
                <a:spAutoFit/>
              </a:bodyPr>
              <a:lstStyle/>
              <a:p>
                <a:r>
                  <a:rPr lang="en-US" sz="1000" b="0">
                    <a:solidFill>
                      <a:schemeClr val="tx1"/>
                    </a:solidFill>
                  </a:rPr>
                  <a:t>Identify problems/issues/reasons</a:t>
                </a:r>
              </a:p>
            </p:txBody>
          </p:sp>
          <p:sp>
            <p:nvSpPr>
              <p:cNvPr id="52233" name="Text Box 6"/>
              <p:cNvSpPr txBox="1">
                <a:spLocks noChangeArrowheads="1"/>
              </p:cNvSpPr>
              <p:nvPr/>
            </p:nvSpPr>
            <p:spPr bwMode="auto">
              <a:xfrm>
                <a:off x="2064" y="1207"/>
                <a:ext cx="949" cy="327"/>
              </a:xfrm>
              <a:prstGeom prst="rect">
                <a:avLst/>
              </a:prstGeom>
              <a:noFill/>
              <a:ln w="9525">
                <a:noFill/>
                <a:miter lim="800000"/>
                <a:headEnd/>
                <a:tailEnd/>
              </a:ln>
            </p:spPr>
            <p:txBody>
              <a:bodyPr wrap="none">
                <a:spAutoFit/>
              </a:bodyPr>
              <a:lstStyle/>
              <a:p>
                <a:r>
                  <a:rPr lang="en-US" sz="1000" b="0" dirty="0">
                    <a:solidFill>
                      <a:schemeClr val="tx1"/>
                    </a:solidFill>
                  </a:rPr>
                  <a:t>Assess impact/severity:</a:t>
                </a:r>
              </a:p>
              <a:p>
                <a:r>
                  <a:rPr lang="en-US" sz="1000" b="0" dirty="0">
                    <a:solidFill>
                      <a:schemeClr val="tx1"/>
                    </a:solidFill>
                  </a:rPr>
                  <a:t>               </a:t>
                </a:r>
                <a:r>
                  <a:rPr lang="en-US" sz="800" b="0" dirty="0">
                    <a:solidFill>
                      <a:schemeClr val="tx1"/>
                    </a:solidFill>
                    <a:sym typeface="Symbol" pitchFamily="18" charset="2"/>
                  </a:rPr>
                  <a:t> referral</a:t>
                </a:r>
              </a:p>
              <a:p>
                <a:r>
                  <a:rPr lang="en-US" sz="800" b="0" dirty="0">
                    <a:solidFill>
                      <a:schemeClr val="tx1"/>
                    </a:solidFill>
                    <a:sym typeface="Symbol" pitchFamily="18" charset="2"/>
                  </a:rPr>
                  <a:t>                   order tests</a:t>
                </a:r>
              </a:p>
            </p:txBody>
          </p:sp>
          <p:sp>
            <p:nvSpPr>
              <p:cNvPr id="52234" name="AutoShape 7"/>
              <p:cNvSpPr>
                <a:spLocks noChangeArrowheads="1"/>
              </p:cNvSpPr>
              <p:nvPr/>
            </p:nvSpPr>
            <p:spPr bwMode="auto">
              <a:xfrm>
                <a:off x="1927" y="1026"/>
                <a:ext cx="1361" cy="136"/>
              </a:xfrm>
              <a:prstGeom prst="roundRect">
                <a:avLst>
                  <a:gd name="adj" fmla="val 16667"/>
                </a:avLst>
              </a:prstGeom>
              <a:noFill/>
              <a:ln w="9525">
                <a:solidFill>
                  <a:schemeClr val="tx1"/>
                </a:solidFill>
                <a:round/>
                <a:headEnd/>
                <a:tailEnd/>
              </a:ln>
            </p:spPr>
            <p:txBody>
              <a:bodyPr wrap="none" anchor="ctr"/>
              <a:lstStyle/>
              <a:p>
                <a:endParaRPr lang="en-US" b="0"/>
              </a:p>
            </p:txBody>
          </p:sp>
          <p:sp>
            <p:nvSpPr>
              <p:cNvPr id="52235" name="AutoShape 8"/>
              <p:cNvSpPr>
                <a:spLocks noChangeArrowheads="1"/>
              </p:cNvSpPr>
              <p:nvPr/>
            </p:nvSpPr>
            <p:spPr bwMode="auto">
              <a:xfrm>
                <a:off x="2064" y="1207"/>
                <a:ext cx="1043" cy="318"/>
              </a:xfrm>
              <a:prstGeom prst="roundRect">
                <a:avLst>
                  <a:gd name="adj" fmla="val 16667"/>
                </a:avLst>
              </a:prstGeom>
              <a:noFill/>
              <a:ln w="9525">
                <a:solidFill>
                  <a:schemeClr val="tx1"/>
                </a:solidFill>
                <a:round/>
                <a:headEnd/>
                <a:tailEnd/>
              </a:ln>
            </p:spPr>
            <p:txBody>
              <a:bodyPr wrap="none" anchor="ctr"/>
              <a:lstStyle/>
              <a:p>
                <a:endParaRPr lang="en-US" b="0"/>
              </a:p>
            </p:txBody>
          </p:sp>
        </p:grpSp>
        <p:sp>
          <p:nvSpPr>
            <p:cNvPr id="52236" name="Text Box 9"/>
            <p:cNvSpPr txBox="1">
              <a:spLocks noChangeArrowheads="1"/>
            </p:cNvSpPr>
            <p:nvPr/>
          </p:nvSpPr>
          <p:spPr bwMode="auto">
            <a:xfrm>
              <a:off x="2201" y="872"/>
              <a:ext cx="815" cy="154"/>
            </a:xfrm>
            <a:prstGeom prst="rect">
              <a:avLst/>
            </a:prstGeom>
            <a:noFill/>
            <a:ln w="9525">
              <a:noFill/>
              <a:miter lim="800000"/>
              <a:headEnd/>
              <a:tailEnd/>
            </a:ln>
          </p:spPr>
          <p:txBody>
            <a:bodyPr wrap="none">
              <a:spAutoFit/>
            </a:bodyPr>
            <a:lstStyle/>
            <a:p>
              <a:r>
                <a:rPr lang="en-US" sz="1000">
                  <a:solidFill>
                    <a:schemeClr val="tx1"/>
                  </a:solidFill>
                </a:rPr>
                <a:t>Initial Assessment</a:t>
              </a:r>
            </a:p>
          </p:txBody>
        </p:sp>
        <p:sp>
          <p:nvSpPr>
            <p:cNvPr id="52237" name="AutoShape 10"/>
            <p:cNvSpPr>
              <a:spLocks noChangeArrowheads="1"/>
            </p:cNvSpPr>
            <p:nvPr/>
          </p:nvSpPr>
          <p:spPr bwMode="auto">
            <a:xfrm>
              <a:off x="1837" y="890"/>
              <a:ext cx="1497" cy="680"/>
            </a:xfrm>
            <a:prstGeom prst="roundRect">
              <a:avLst>
                <a:gd name="adj" fmla="val 16667"/>
              </a:avLst>
            </a:prstGeom>
            <a:noFill/>
            <a:ln w="9525">
              <a:solidFill>
                <a:schemeClr val="tx1"/>
              </a:solidFill>
              <a:round/>
              <a:headEnd/>
              <a:tailEnd/>
            </a:ln>
          </p:spPr>
          <p:txBody>
            <a:bodyPr wrap="none" anchor="ctr"/>
            <a:lstStyle/>
            <a:p>
              <a:endParaRPr lang="en-US"/>
            </a:p>
          </p:txBody>
        </p:sp>
      </p:grpSp>
      <p:grpSp>
        <p:nvGrpSpPr>
          <p:cNvPr id="4" name="Group 101"/>
          <p:cNvGrpSpPr>
            <a:grpSpLocks/>
          </p:cNvGrpSpPr>
          <p:nvPr/>
        </p:nvGrpSpPr>
        <p:grpSpPr bwMode="auto">
          <a:xfrm>
            <a:off x="2276475" y="2203450"/>
            <a:ext cx="2871788" cy="1081088"/>
            <a:chOff x="1434" y="1388"/>
            <a:chExt cx="1809" cy="681"/>
          </a:xfrm>
        </p:grpSpPr>
        <p:grpSp>
          <p:nvGrpSpPr>
            <p:cNvPr id="5" name="Group 18"/>
            <p:cNvGrpSpPr>
              <a:grpSpLocks/>
            </p:cNvGrpSpPr>
            <p:nvPr/>
          </p:nvGrpSpPr>
          <p:grpSpPr bwMode="auto">
            <a:xfrm>
              <a:off x="1480" y="1542"/>
              <a:ext cx="1688" cy="154"/>
              <a:chOff x="1837" y="1797"/>
              <a:chExt cx="1542" cy="154"/>
            </a:xfrm>
          </p:grpSpPr>
          <p:sp>
            <p:nvSpPr>
              <p:cNvPr id="52239" name="Text Box 12"/>
              <p:cNvSpPr txBox="1">
                <a:spLocks noChangeArrowheads="1"/>
              </p:cNvSpPr>
              <p:nvPr/>
            </p:nvSpPr>
            <p:spPr bwMode="auto">
              <a:xfrm>
                <a:off x="1837" y="1797"/>
                <a:ext cx="1522" cy="154"/>
              </a:xfrm>
              <a:prstGeom prst="rect">
                <a:avLst/>
              </a:prstGeom>
              <a:noFill/>
              <a:ln w="9525">
                <a:noFill/>
                <a:miter lim="800000"/>
                <a:headEnd/>
                <a:tailEnd/>
              </a:ln>
            </p:spPr>
            <p:txBody>
              <a:bodyPr wrap="none">
                <a:spAutoFit/>
              </a:bodyPr>
              <a:lstStyle/>
              <a:p>
                <a:r>
                  <a:rPr lang="en-US" sz="1000" b="0" dirty="0">
                    <a:solidFill>
                      <a:schemeClr val="tx1"/>
                    </a:solidFill>
                  </a:rPr>
                  <a:t>Confirm/finalize problem/concern/reason list</a:t>
                </a:r>
              </a:p>
            </p:txBody>
          </p:sp>
          <p:sp>
            <p:nvSpPr>
              <p:cNvPr id="52240" name="AutoShape 14"/>
              <p:cNvSpPr>
                <a:spLocks noChangeArrowheads="1"/>
              </p:cNvSpPr>
              <p:nvPr/>
            </p:nvSpPr>
            <p:spPr bwMode="auto">
              <a:xfrm>
                <a:off x="1837" y="1797"/>
                <a:ext cx="1542" cy="136"/>
              </a:xfrm>
              <a:prstGeom prst="roundRect">
                <a:avLst>
                  <a:gd name="adj" fmla="val 16667"/>
                </a:avLst>
              </a:prstGeom>
              <a:noFill/>
              <a:ln w="9525">
                <a:solidFill>
                  <a:schemeClr val="tx1"/>
                </a:solidFill>
                <a:round/>
                <a:headEnd/>
                <a:tailEnd/>
              </a:ln>
            </p:spPr>
            <p:txBody>
              <a:bodyPr wrap="none" anchor="ctr"/>
              <a:lstStyle/>
              <a:p>
                <a:endParaRPr lang="en-US"/>
              </a:p>
            </p:txBody>
          </p:sp>
        </p:grpSp>
        <p:grpSp>
          <p:nvGrpSpPr>
            <p:cNvPr id="6" name="Group 17"/>
            <p:cNvGrpSpPr>
              <a:grpSpLocks/>
            </p:cNvGrpSpPr>
            <p:nvPr/>
          </p:nvGrpSpPr>
          <p:grpSpPr bwMode="auto">
            <a:xfrm>
              <a:off x="1752" y="1723"/>
              <a:ext cx="1389" cy="154"/>
              <a:chOff x="1927" y="2069"/>
              <a:chExt cx="1389" cy="154"/>
            </a:xfrm>
          </p:grpSpPr>
          <p:sp>
            <p:nvSpPr>
              <p:cNvPr id="52242" name="Text Box 15"/>
              <p:cNvSpPr txBox="1">
                <a:spLocks noChangeArrowheads="1"/>
              </p:cNvSpPr>
              <p:nvPr/>
            </p:nvSpPr>
            <p:spPr bwMode="auto">
              <a:xfrm>
                <a:off x="1927" y="2069"/>
                <a:ext cx="1389" cy="154"/>
              </a:xfrm>
              <a:prstGeom prst="rect">
                <a:avLst/>
              </a:prstGeom>
              <a:noFill/>
              <a:ln w="9525">
                <a:noFill/>
                <a:miter lim="800000"/>
                <a:headEnd/>
                <a:tailEnd/>
              </a:ln>
            </p:spPr>
            <p:txBody>
              <a:bodyPr wrap="none">
                <a:spAutoFit/>
              </a:bodyPr>
              <a:lstStyle/>
              <a:p>
                <a:r>
                  <a:rPr lang="en-US" sz="1000" b="0" dirty="0">
                    <a:solidFill>
                      <a:schemeClr val="tx1"/>
                    </a:solidFill>
                  </a:rPr>
                  <a:t>Determine goals/intended outcomes</a:t>
                </a:r>
              </a:p>
            </p:txBody>
          </p:sp>
          <p:sp>
            <p:nvSpPr>
              <p:cNvPr id="52243" name="AutoShape 16"/>
              <p:cNvSpPr>
                <a:spLocks noChangeArrowheads="1"/>
              </p:cNvSpPr>
              <p:nvPr/>
            </p:nvSpPr>
            <p:spPr bwMode="auto">
              <a:xfrm>
                <a:off x="1927" y="2069"/>
                <a:ext cx="1361" cy="136"/>
              </a:xfrm>
              <a:prstGeom prst="roundRect">
                <a:avLst>
                  <a:gd name="adj" fmla="val 16667"/>
                </a:avLst>
              </a:prstGeom>
              <a:noFill/>
              <a:ln w="9525">
                <a:solidFill>
                  <a:schemeClr val="tx1"/>
                </a:solidFill>
                <a:round/>
                <a:headEnd/>
                <a:tailEnd/>
              </a:ln>
            </p:spPr>
            <p:txBody>
              <a:bodyPr wrap="none" anchor="ctr"/>
              <a:lstStyle/>
              <a:p>
                <a:endParaRPr lang="en-US"/>
              </a:p>
            </p:txBody>
          </p:sp>
        </p:grpSp>
        <p:sp>
          <p:nvSpPr>
            <p:cNvPr id="52244" name="Text Box 19"/>
            <p:cNvSpPr txBox="1">
              <a:spLocks noChangeArrowheads="1"/>
            </p:cNvSpPr>
            <p:nvPr/>
          </p:nvSpPr>
          <p:spPr bwMode="auto">
            <a:xfrm>
              <a:off x="1639" y="1388"/>
              <a:ext cx="1383" cy="154"/>
            </a:xfrm>
            <a:prstGeom prst="rect">
              <a:avLst/>
            </a:prstGeom>
            <a:noFill/>
            <a:ln w="9525">
              <a:noFill/>
              <a:miter lim="800000"/>
              <a:headEnd/>
              <a:tailEnd/>
            </a:ln>
          </p:spPr>
          <p:txBody>
            <a:bodyPr wrap="none">
              <a:spAutoFit/>
            </a:bodyPr>
            <a:lstStyle/>
            <a:p>
              <a:r>
                <a:rPr lang="en-US" sz="1000">
                  <a:solidFill>
                    <a:schemeClr val="tx1"/>
                  </a:solidFill>
                </a:rPr>
                <a:t>Determine Problems &amp; Outcomes</a:t>
              </a:r>
            </a:p>
          </p:txBody>
        </p:sp>
        <p:sp>
          <p:nvSpPr>
            <p:cNvPr id="52245" name="AutoShape 20"/>
            <p:cNvSpPr>
              <a:spLocks noChangeArrowheads="1"/>
            </p:cNvSpPr>
            <p:nvPr/>
          </p:nvSpPr>
          <p:spPr bwMode="auto">
            <a:xfrm>
              <a:off x="1434" y="1406"/>
              <a:ext cx="1809" cy="663"/>
            </a:xfrm>
            <a:prstGeom prst="roundRect">
              <a:avLst>
                <a:gd name="adj" fmla="val 16667"/>
              </a:avLst>
            </a:prstGeom>
            <a:noFill/>
            <a:ln w="9525">
              <a:solidFill>
                <a:schemeClr val="tx1"/>
              </a:solidFill>
              <a:round/>
              <a:headEnd/>
              <a:tailEnd/>
            </a:ln>
          </p:spPr>
          <p:txBody>
            <a:bodyPr wrap="none" anchor="ctr"/>
            <a:lstStyle/>
            <a:p>
              <a:endParaRPr lang="en-US"/>
            </a:p>
          </p:txBody>
        </p:sp>
        <p:sp>
          <p:nvSpPr>
            <p:cNvPr id="52246" name="AutoShape 25"/>
            <p:cNvSpPr>
              <a:spLocks noChangeArrowheads="1"/>
            </p:cNvSpPr>
            <p:nvPr/>
          </p:nvSpPr>
          <p:spPr bwMode="auto">
            <a:xfrm rot="5400000">
              <a:off x="1649" y="1695"/>
              <a:ext cx="91" cy="114"/>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17694720 60000 65536"/>
                <a:gd name="T13" fmla="*/ 11796480 60000 65536"/>
                <a:gd name="T14" fmla="*/ 11796480 60000 65536"/>
                <a:gd name="T15" fmla="*/ 5898240 60000 65536"/>
                <a:gd name="T16" fmla="*/ 0 60000 65536"/>
                <a:gd name="T17" fmla="*/ 0 60000 65536"/>
                <a:gd name="T18" fmla="*/ 0 w 21600"/>
                <a:gd name="T19" fmla="*/ 14400 h 21600"/>
                <a:gd name="T20" fmla="*/ 18514 w 21600"/>
                <a:gd name="T21" fmla="*/ 21600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5429" y="0"/>
                  </a:moveTo>
                  <a:lnTo>
                    <a:pt x="9257" y="7200"/>
                  </a:lnTo>
                  <a:lnTo>
                    <a:pt x="12343" y="7200"/>
                  </a:lnTo>
                  <a:lnTo>
                    <a:pt x="12343" y="14400"/>
                  </a:lnTo>
                  <a:lnTo>
                    <a:pt x="0" y="14400"/>
                  </a:lnTo>
                  <a:lnTo>
                    <a:pt x="0" y="21600"/>
                  </a:lnTo>
                  <a:lnTo>
                    <a:pt x="18514" y="21600"/>
                  </a:lnTo>
                  <a:lnTo>
                    <a:pt x="18514" y="7200"/>
                  </a:lnTo>
                  <a:lnTo>
                    <a:pt x="21600" y="7200"/>
                  </a:lnTo>
                  <a:close/>
                </a:path>
              </a:pathLst>
            </a:custGeom>
            <a:solidFill>
              <a:schemeClr val="accent1"/>
            </a:solidFill>
            <a:ln w="9525">
              <a:solidFill>
                <a:schemeClr val="tx1"/>
              </a:solidFill>
              <a:miter lim="800000"/>
              <a:headEnd/>
              <a:tailEnd/>
            </a:ln>
          </p:spPr>
          <p:txBody>
            <a:bodyPr wrap="none" anchor="ctr"/>
            <a:lstStyle/>
            <a:p>
              <a:endParaRPr lang="en-US"/>
            </a:p>
          </p:txBody>
        </p:sp>
        <p:grpSp>
          <p:nvGrpSpPr>
            <p:cNvPr id="7" name="Group 31"/>
            <p:cNvGrpSpPr>
              <a:grpSpLocks/>
            </p:cNvGrpSpPr>
            <p:nvPr/>
          </p:nvGrpSpPr>
          <p:grpSpPr bwMode="auto">
            <a:xfrm>
              <a:off x="1933" y="1888"/>
              <a:ext cx="963" cy="154"/>
              <a:chOff x="2245" y="2550"/>
              <a:chExt cx="963" cy="154"/>
            </a:xfrm>
          </p:grpSpPr>
          <p:sp>
            <p:nvSpPr>
              <p:cNvPr id="52248" name="Text Box 28"/>
              <p:cNvSpPr txBox="1">
                <a:spLocks noChangeArrowheads="1"/>
              </p:cNvSpPr>
              <p:nvPr/>
            </p:nvSpPr>
            <p:spPr bwMode="auto">
              <a:xfrm>
                <a:off x="2245" y="2550"/>
                <a:ext cx="963" cy="154"/>
              </a:xfrm>
              <a:prstGeom prst="rect">
                <a:avLst/>
              </a:prstGeom>
              <a:noFill/>
              <a:ln w="9525">
                <a:noFill/>
                <a:miter lim="800000"/>
                <a:headEnd/>
                <a:tailEnd/>
              </a:ln>
            </p:spPr>
            <p:txBody>
              <a:bodyPr wrap="none">
                <a:spAutoFit/>
              </a:bodyPr>
              <a:lstStyle/>
              <a:p>
                <a:r>
                  <a:rPr lang="en-US" sz="1000" b="0">
                    <a:solidFill>
                      <a:schemeClr val="tx1"/>
                    </a:solidFill>
                  </a:rPr>
                  <a:t>Set outcome target date</a:t>
                </a:r>
              </a:p>
            </p:txBody>
          </p:sp>
          <p:sp>
            <p:nvSpPr>
              <p:cNvPr id="52249" name="AutoShape 30"/>
              <p:cNvSpPr>
                <a:spLocks noChangeArrowheads="1"/>
              </p:cNvSpPr>
              <p:nvPr/>
            </p:nvSpPr>
            <p:spPr bwMode="auto">
              <a:xfrm>
                <a:off x="2290" y="2568"/>
                <a:ext cx="908" cy="136"/>
              </a:xfrm>
              <a:prstGeom prst="roundRect">
                <a:avLst>
                  <a:gd name="adj" fmla="val 16667"/>
                </a:avLst>
              </a:prstGeom>
              <a:noFill/>
              <a:ln w="9525">
                <a:solidFill>
                  <a:schemeClr val="tx1"/>
                </a:solidFill>
                <a:round/>
                <a:headEnd/>
                <a:tailEnd/>
              </a:ln>
            </p:spPr>
            <p:txBody>
              <a:bodyPr wrap="none" anchor="ctr"/>
              <a:lstStyle/>
              <a:p>
                <a:endParaRPr lang="en-US"/>
              </a:p>
            </p:txBody>
          </p:sp>
        </p:grpSp>
        <p:sp>
          <p:nvSpPr>
            <p:cNvPr id="52250" name="AutoShape 32"/>
            <p:cNvSpPr>
              <a:spLocks noChangeArrowheads="1"/>
            </p:cNvSpPr>
            <p:nvPr/>
          </p:nvSpPr>
          <p:spPr bwMode="auto">
            <a:xfrm rot="5400000">
              <a:off x="1876" y="1877"/>
              <a:ext cx="91" cy="114"/>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17694720 60000 65536"/>
                <a:gd name="T13" fmla="*/ 11796480 60000 65536"/>
                <a:gd name="T14" fmla="*/ 11796480 60000 65536"/>
                <a:gd name="T15" fmla="*/ 5898240 60000 65536"/>
                <a:gd name="T16" fmla="*/ 0 60000 65536"/>
                <a:gd name="T17" fmla="*/ 0 60000 65536"/>
                <a:gd name="T18" fmla="*/ 0 w 21600"/>
                <a:gd name="T19" fmla="*/ 14400 h 21600"/>
                <a:gd name="T20" fmla="*/ 18514 w 21600"/>
                <a:gd name="T21" fmla="*/ 21600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5429" y="0"/>
                  </a:moveTo>
                  <a:lnTo>
                    <a:pt x="9257" y="7200"/>
                  </a:lnTo>
                  <a:lnTo>
                    <a:pt x="12343" y="7200"/>
                  </a:lnTo>
                  <a:lnTo>
                    <a:pt x="12343" y="14400"/>
                  </a:lnTo>
                  <a:lnTo>
                    <a:pt x="0" y="14400"/>
                  </a:lnTo>
                  <a:lnTo>
                    <a:pt x="0" y="21600"/>
                  </a:lnTo>
                  <a:lnTo>
                    <a:pt x="18514" y="21600"/>
                  </a:lnTo>
                  <a:lnTo>
                    <a:pt x="18514" y="7200"/>
                  </a:lnTo>
                  <a:lnTo>
                    <a:pt x="21600" y="7200"/>
                  </a:lnTo>
                  <a:close/>
                </a:path>
              </a:pathLst>
            </a:custGeom>
            <a:solidFill>
              <a:schemeClr val="accent1"/>
            </a:solidFill>
            <a:ln w="9525">
              <a:solidFill>
                <a:schemeClr val="tx1"/>
              </a:solidFill>
              <a:miter lim="800000"/>
              <a:headEnd/>
              <a:tailEnd/>
            </a:ln>
          </p:spPr>
          <p:txBody>
            <a:bodyPr wrap="none" anchor="ctr"/>
            <a:lstStyle/>
            <a:p>
              <a:endParaRPr lang="en-US"/>
            </a:p>
          </p:txBody>
        </p:sp>
      </p:grpSp>
      <p:grpSp>
        <p:nvGrpSpPr>
          <p:cNvPr id="8" name="Group 49"/>
          <p:cNvGrpSpPr>
            <a:grpSpLocks/>
          </p:cNvGrpSpPr>
          <p:nvPr/>
        </p:nvGrpSpPr>
        <p:grpSpPr bwMode="auto">
          <a:xfrm>
            <a:off x="2636838" y="2852738"/>
            <a:ext cx="504825" cy="792162"/>
            <a:chOff x="2018" y="1888"/>
            <a:chExt cx="318" cy="499"/>
          </a:xfrm>
        </p:grpSpPr>
        <p:sp>
          <p:nvSpPr>
            <p:cNvPr id="52262" name="Line 47"/>
            <p:cNvSpPr>
              <a:spLocks noChangeShapeType="1"/>
            </p:cNvSpPr>
            <p:nvPr/>
          </p:nvSpPr>
          <p:spPr bwMode="auto">
            <a:xfrm>
              <a:off x="2018" y="1888"/>
              <a:ext cx="0" cy="499"/>
            </a:xfrm>
            <a:prstGeom prst="line">
              <a:avLst/>
            </a:prstGeom>
            <a:noFill/>
            <a:ln w="9525">
              <a:solidFill>
                <a:schemeClr val="tx1"/>
              </a:solidFill>
              <a:round/>
              <a:headEnd/>
              <a:tailEnd/>
            </a:ln>
          </p:spPr>
          <p:txBody>
            <a:bodyPr/>
            <a:lstStyle/>
            <a:p>
              <a:endParaRPr lang="en-US"/>
            </a:p>
          </p:txBody>
        </p:sp>
        <p:sp>
          <p:nvSpPr>
            <p:cNvPr id="52263" name="Line 48"/>
            <p:cNvSpPr>
              <a:spLocks noChangeShapeType="1"/>
            </p:cNvSpPr>
            <p:nvPr/>
          </p:nvSpPr>
          <p:spPr bwMode="auto">
            <a:xfrm>
              <a:off x="2018" y="2387"/>
              <a:ext cx="318" cy="0"/>
            </a:xfrm>
            <a:prstGeom prst="line">
              <a:avLst/>
            </a:prstGeom>
            <a:noFill/>
            <a:ln w="9525">
              <a:solidFill>
                <a:schemeClr val="tx1"/>
              </a:solidFill>
              <a:round/>
              <a:headEnd/>
              <a:tailEnd type="triangle" w="med" len="med"/>
            </a:ln>
          </p:spPr>
          <p:txBody>
            <a:bodyPr/>
            <a:lstStyle/>
            <a:p>
              <a:endParaRPr lang="en-US"/>
            </a:p>
          </p:txBody>
        </p:sp>
      </p:grpSp>
      <p:grpSp>
        <p:nvGrpSpPr>
          <p:cNvPr id="9" name="Group 63"/>
          <p:cNvGrpSpPr>
            <a:grpSpLocks/>
          </p:cNvGrpSpPr>
          <p:nvPr/>
        </p:nvGrpSpPr>
        <p:grpSpPr bwMode="auto">
          <a:xfrm>
            <a:off x="323850" y="4292600"/>
            <a:ext cx="2016125" cy="1368425"/>
            <a:chOff x="431" y="2704"/>
            <a:chExt cx="1270" cy="862"/>
          </a:xfrm>
        </p:grpSpPr>
        <p:grpSp>
          <p:nvGrpSpPr>
            <p:cNvPr id="10" name="Group 46"/>
            <p:cNvGrpSpPr>
              <a:grpSpLocks/>
            </p:cNvGrpSpPr>
            <p:nvPr/>
          </p:nvGrpSpPr>
          <p:grpSpPr bwMode="auto">
            <a:xfrm>
              <a:off x="431" y="2704"/>
              <a:ext cx="1095" cy="335"/>
              <a:chOff x="878" y="2959"/>
              <a:chExt cx="1095" cy="335"/>
            </a:xfrm>
          </p:grpSpPr>
          <p:grpSp>
            <p:nvGrpSpPr>
              <p:cNvPr id="11" name="Group 43"/>
              <p:cNvGrpSpPr>
                <a:grpSpLocks/>
              </p:cNvGrpSpPr>
              <p:nvPr/>
            </p:nvGrpSpPr>
            <p:grpSpPr bwMode="auto">
              <a:xfrm>
                <a:off x="917" y="3096"/>
                <a:ext cx="965" cy="154"/>
                <a:chOff x="917" y="3096"/>
                <a:chExt cx="965" cy="154"/>
              </a:xfrm>
            </p:grpSpPr>
            <p:sp>
              <p:nvSpPr>
                <p:cNvPr id="52267" name="Text Box 41"/>
                <p:cNvSpPr txBox="1">
                  <a:spLocks noChangeArrowheads="1"/>
                </p:cNvSpPr>
                <p:nvPr/>
              </p:nvSpPr>
              <p:spPr bwMode="auto">
                <a:xfrm>
                  <a:off x="917" y="3096"/>
                  <a:ext cx="961" cy="154"/>
                </a:xfrm>
                <a:prstGeom prst="rect">
                  <a:avLst/>
                </a:prstGeom>
                <a:noFill/>
                <a:ln w="9525">
                  <a:noFill/>
                  <a:miter lim="800000"/>
                  <a:headEnd/>
                  <a:tailEnd/>
                </a:ln>
              </p:spPr>
              <p:txBody>
                <a:bodyPr wrap="none">
                  <a:spAutoFit/>
                </a:bodyPr>
                <a:lstStyle/>
                <a:p>
                  <a:r>
                    <a:rPr lang="en-US" sz="1000" b="0">
                      <a:solidFill>
                        <a:schemeClr val="tx1"/>
                      </a:solidFill>
                    </a:rPr>
                    <a:t>Implement interventions</a:t>
                  </a:r>
                </a:p>
              </p:txBody>
            </p:sp>
            <p:sp>
              <p:nvSpPr>
                <p:cNvPr id="52268" name="AutoShape 42"/>
                <p:cNvSpPr>
                  <a:spLocks noChangeArrowheads="1"/>
                </p:cNvSpPr>
                <p:nvPr/>
              </p:nvSpPr>
              <p:spPr bwMode="auto">
                <a:xfrm>
                  <a:off x="930" y="3113"/>
                  <a:ext cx="952" cy="136"/>
                </a:xfrm>
                <a:prstGeom prst="roundRect">
                  <a:avLst>
                    <a:gd name="adj" fmla="val 16667"/>
                  </a:avLst>
                </a:prstGeom>
                <a:noFill/>
                <a:ln w="9525">
                  <a:solidFill>
                    <a:schemeClr val="tx1"/>
                  </a:solidFill>
                  <a:round/>
                  <a:headEnd/>
                  <a:tailEnd/>
                </a:ln>
              </p:spPr>
              <p:txBody>
                <a:bodyPr wrap="none" anchor="ctr"/>
                <a:lstStyle/>
                <a:p>
                  <a:endParaRPr lang="en-US"/>
                </a:p>
              </p:txBody>
            </p:sp>
          </p:grpSp>
          <p:sp>
            <p:nvSpPr>
              <p:cNvPr id="52269" name="Text Box 44"/>
              <p:cNvSpPr txBox="1">
                <a:spLocks noChangeArrowheads="1"/>
              </p:cNvSpPr>
              <p:nvPr/>
            </p:nvSpPr>
            <p:spPr bwMode="auto">
              <a:xfrm>
                <a:off x="878" y="2959"/>
                <a:ext cx="1095" cy="154"/>
              </a:xfrm>
              <a:prstGeom prst="rect">
                <a:avLst/>
              </a:prstGeom>
              <a:noFill/>
              <a:ln w="9525">
                <a:noFill/>
                <a:miter lim="800000"/>
                <a:headEnd/>
                <a:tailEnd/>
              </a:ln>
            </p:spPr>
            <p:txBody>
              <a:bodyPr wrap="none">
                <a:spAutoFit/>
              </a:bodyPr>
              <a:lstStyle/>
              <a:p>
                <a:r>
                  <a:rPr lang="en-US" sz="1000" dirty="0">
                    <a:solidFill>
                      <a:schemeClr val="tx1"/>
                    </a:solidFill>
                  </a:rPr>
                  <a:t>Care Plan Implementation</a:t>
                </a:r>
              </a:p>
            </p:txBody>
          </p:sp>
          <p:sp>
            <p:nvSpPr>
              <p:cNvPr id="52270" name="AutoShape 45"/>
              <p:cNvSpPr>
                <a:spLocks noChangeArrowheads="1"/>
              </p:cNvSpPr>
              <p:nvPr/>
            </p:nvSpPr>
            <p:spPr bwMode="auto">
              <a:xfrm>
                <a:off x="884" y="2976"/>
                <a:ext cx="1089" cy="318"/>
              </a:xfrm>
              <a:prstGeom prst="roundRect">
                <a:avLst>
                  <a:gd name="adj" fmla="val 16667"/>
                </a:avLst>
              </a:prstGeom>
              <a:noFill/>
              <a:ln w="9525">
                <a:solidFill>
                  <a:schemeClr val="tx1"/>
                </a:solidFill>
                <a:round/>
                <a:headEnd/>
                <a:tailEnd/>
              </a:ln>
            </p:spPr>
            <p:txBody>
              <a:bodyPr wrap="none" anchor="ctr"/>
              <a:lstStyle/>
              <a:p>
                <a:endParaRPr lang="en-US"/>
              </a:p>
            </p:txBody>
          </p:sp>
        </p:grpSp>
        <p:grpSp>
          <p:nvGrpSpPr>
            <p:cNvPr id="12" name="Group 58"/>
            <p:cNvGrpSpPr>
              <a:grpSpLocks/>
            </p:cNvGrpSpPr>
            <p:nvPr/>
          </p:nvGrpSpPr>
          <p:grpSpPr bwMode="auto">
            <a:xfrm>
              <a:off x="612" y="3067"/>
              <a:ext cx="1089" cy="499"/>
              <a:chOff x="748" y="3339"/>
              <a:chExt cx="1089" cy="499"/>
            </a:xfrm>
          </p:grpSpPr>
          <p:grpSp>
            <p:nvGrpSpPr>
              <p:cNvPr id="13" name="Group 52"/>
              <p:cNvGrpSpPr>
                <a:grpSpLocks/>
              </p:cNvGrpSpPr>
              <p:nvPr/>
            </p:nvGrpSpPr>
            <p:grpSpPr bwMode="auto">
              <a:xfrm>
                <a:off x="793" y="3475"/>
                <a:ext cx="1012" cy="154"/>
                <a:chOff x="872" y="3278"/>
                <a:chExt cx="1012" cy="154"/>
              </a:xfrm>
            </p:grpSpPr>
            <p:sp>
              <p:nvSpPr>
                <p:cNvPr id="52273" name="Text Box 50"/>
                <p:cNvSpPr txBox="1">
                  <a:spLocks noChangeArrowheads="1"/>
                </p:cNvSpPr>
                <p:nvPr/>
              </p:nvSpPr>
              <p:spPr bwMode="auto">
                <a:xfrm>
                  <a:off x="872" y="3278"/>
                  <a:ext cx="1012" cy="154"/>
                </a:xfrm>
                <a:prstGeom prst="rect">
                  <a:avLst/>
                </a:prstGeom>
                <a:noFill/>
                <a:ln w="9525">
                  <a:noFill/>
                  <a:miter lim="800000"/>
                  <a:headEnd/>
                  <a:tailEnd/>
                </a:ln>
              </p:spPr>
              <p:txBody>
                <a:bodyPr wrap="none">
                  <a:spAutoFit/>
                </a:bodyPr>
                <a:lstStyle/>
                <a:p>
                  <a:r>
                    <a:rPr lang="en-US" sz="1000" b="0">
                      <a:solidFill>
                        <a:schemeClr val="tx1"/>
                      </a:solidFill>
                    </a:rPr>
                    <a:t>Evaluate patient outcome</a:t>
                  </a:r>
                </a:p>
              </p:txBody>
            </p:sp>
            <p:sp>
              <p:nvSpPr>
                <p:cNvPr id="52274" name="AutoShape 51"/>
                <p:cNvSpPr>
                  <a:spLocks noChangeArrowheads="1"/>
                </p:cNvSpPr>
                <p:nvPr/>
              </p:nvSpPr>
              <p:spPr bwMode="auto">
                <a:xfrm>
                  <a:off x="884" y="3294"/>
                  <a:ext cx="998" cy="136"/>
                </a:xfrm>
                <a:prstGeom prst="roundRect">
                  <a:avLst>
                    <a:gd name="adj" fmla="val 16667"/>
                  </a:avLst>
                </a:prstGeom>
                <a:noFill/>
                <a:ln w="9525">
                  <a:solidFill>
                    <a:schemeClr val="tx1"/>
                  </a:solidFill>
                  <a:round/>
                  <a:headEnd/>
                  <a:tailEnd/>
                </a:ln>
              </p:spPr>
              <p:txBody>
                <a:bodyPr wrap="none" anchor="ctr"/>
                <a:lstStyle/>
                <a:p>
                  <a:endParaRPr lang="en-US"/>
                </a:p>
              </p:txBody>
            </p:sp>
          </p:grpSp>
          <p:grpSp>
            <p:nvGrpSpPr>
              <p:cNvPr id="14" name="Group 55"/>
              <p:cNvGrpSpPr>
                <a:grpSpLocks/>
              </p:cNvGrpSpPr>
              <p:nvPr/>
            </p:nvGrpSpPr>
            <p:grpSpPr bwMode="auto">
              <a:xfrm>
                <a:off x="884" y="3639"/>
                <a:ext cx="851" cy="154"/>
                <a:chOff x="884" y="3639"/>
                <a:chExt cx="851" cy="154"/>
              </a:xfrm>
            </p:grpSpPr>
            <p:sp>
              <p:nvSpPr>
                <p:cNvPr id="52276" name="Text Box 53"/>
                <p:cNvSpPr txBox="1">
                  <a:spLocks noChangeArrowheads="1"/>
                </p:cNvSpPr>
                <p:nvPr/>
              </p:nvSpPr>
              <p:spPr bwMode="auto">
                <a:xfrm>
                  <a:off x="884" y="3639"/>
                  <a:ext cx="851" cy="154"/>
                </a:xfrm>
                <a:prstGeom prst="rect">
                  <a:avLst/>
                </a:prstGeom>
                <a:noFill/>
                <a:ln w="9525">
                  <a:noFill/>
                  <a:miter lim="800000"/>
                  <a:headEnd/>
                  <a:tailEnd/>
                </a:ln>
              </p:spPr>
              <p:txBody>
                <a:bodyPr wrap="none">
                  <a:spAutoFit/>
                </a:bodyPr>
                <a:lstStyle/>
                <a:p>
                  <a:r>
                    <a:rPr lang="en-US" sz="1000" b="0">
                      <a:solidFill>
                        <a:schemeClr val="tx1"/>
                      </a:solidFill>
                    </a:rPr>
                    <a:t>Review interventions</a:t>
                  </a:r>
                </a:p>
              </p:txBody>
            </p:sp>
            <p:sp>
              <p:nvSpPr>
                <p:cNvPr id="52277" name="AutoShape 54"/>
                <p:cNvSpPr>
                  <a:spLocks noChangeArrowheads="1"/>
                </p:cNvSpPr>
                <p:nvPr/>
              </p:nvSpPr>
              <p:spPr bwMode="auto">
                <a:xfrm>
                  <a:off x="884" y="3657"/>
                  <a:ext cx="817" cy="136"/>
                </a:xfrm>
                <a:prstGeom prst="roundRect">
                  <a:avLst>
                    <a:gd name="adj" fmla="val 16667"/>
                  </a:avLst>
                </a:prstGeom>
                <a:noFill/>
                <a:ln w="9525">
                  <a:solidFill>
                    <a:schemeClr val="tx1"/>
                  </a:solidFill>
                  <a:round/>
                  <a:headEnd/>
                  <a:tailEnd/>
                </a:ln>
              </p:spPr>
              <p:txBody>
                <a:bodyPr wrap="none" anchor="ctr"/>
                <a:lstStyle/>
                <a:p>
                  <a:endParaRPr lang="en-US"/>
                </a:p>
              </p:txBody>
            </p:sp>
          </p:grpSp>
          <p:sp>
            <p:nvSpPr>
              <p:cNvPr id="52278" name="Text Box 56"/>
              <p:cNvSpPr txBox="1">
                <a:spLocks noChangeArrowheads="1"/>
              </p:cNvSpPr>
              <p:nvPr/>
            </p:nvSpPr>
            <p:spPr bwMode="auto">
              <a:xfrm>
                <a:off x="1000" y="3339"/>
                <a:ext cx="519" cy="154"/>
              </a:xfrm>
              <a:prstGeom prst="rect">
                <a:avLst/>
              </a:prstGeom>
              <a:noFill/>
              <a:ln w="9525">
                <a:noFill/>
                <a:miter lim="800000"/>
                <a:headEnd/>
                <a:tailEnd/>
              </a:ln>
            </p:spPr>
            <p:txBody>
              <a:bodyPr wrap="none">
                <a:spAutoFit/>
              </a:bodyPr>
              <a:lstStyle/>
              <a:p>
                <a:r>
                  <a:rPr lang="en-US" sz="1000">
                    <a:solidFill>
                      <a:schemeClr val="tx1"/>
                    </a:solidFill>
                  </a:rPr>
                  <a:t>Evaluation</a:t>
                </a:r>
              </a:p>
            </p:txBody>
          </p:sp>
          <p:sp>
            <p:nvSpPr>
              <p:cNvPr id="52279" name="AutoShape 57"/>
              <p:cNvSpPr>
                <a:spLocks noChangeArrowheads="1"/>
              </p:cNvSpPr>
              <p:nvPr/>
            </p:nvSpPr>
            <p:spPr bwMode="auto">
              <a:xfrm>
                <a:off x="748" y="3339"/>
                <a:ext cx="1089" cy="499"/>
              </a:xfrm>
              <a:prstGeom prst="roundRect">
                <a:avLst>
                  <a:gd name="adj" fmla="val 16667"/>
                </a:avLst>
              </a:prstGeom>
              <a:noFill/>
              <a:ln w="9525">
                <a:solidFill>
                  <a:schemeClr val="tx1"/>
                </a:solidFill>
                <a:round/>
                <a:headEnd/>
                <a:tailEnd/>
              </a:ln>
            </p:spPr>
            <p:txBody>
              <a:bodyPr wrap="none" anchor="ctr"/>
              <a:lstStyle/>
              <a:p>
                <a:endParaRPr lang="en-US"/>
              </a:p>
            </p:txBody>
          </p:sp>
        </p:grpSp>
        <p:sp>
          <p:nvSpPr>
            <p:cNvPr id="52280" name="AutoShape 62"/>
            <p:cNvSpPr>
              <a:spLocks noChangeArrowheads="1"/>
            </p:cNvSpPr>
            <p:nvPr/>
          </p:nvSpPr>
          <p:spPr bwMode="auto">
            <a:xfrm rot="5400000">
              <a:off x="464" y="3101"/>
              <a:ext cx="205" cy="91"/>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17694720 60000 65536"/>
                <a:gd name="T13" fmla="*/ 11796480 60000 65536"/>
                <a:gd name="T14" fmla="*/ 11796480 60000 65536"/>
                <a:gd name="T15" fmla="*/ 5898240 60000 65536"/>
                <a:gd name="T16" fmla="*/ 0 60000 65536"/>
                <a:gd name="T17" fmla="*/ 0 60000 65536"/>
                <a:gd name="T18" fmla="*/ 0 w 21600"/>
                <a:gd name="T19" fmla="*/ 14479 h 21600"/>
                <a:gd name="T20" fmla="*/ 18544 w 21600"/>
                <a:gd name="T21" fmla="*/ 21600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5429" y="0"/>
                  </a:moveTo>
                  <a:lnTo>
                    <a:pt x="9257" y="7200"/>
                  </a:lnTo>
                  <a:lnTo>
                    <a:pt x="12343" y="7200"/>
                  </a:lnTo>
                  <a:lnTo>
                    <a:pt x="12343" y="14400"/>
                  </a:lnTo>
                  <a:lnTo>
                    <a:pt x="0" y="14400"/>
                  </a:lnTo>
                  <a:lnTo>
                    <a:pt x="0" y="21600"/>
                  </a:lnTo>
                  <a:lnTo>
                    <a:pt x="18514" y="21600"/>
                  </a:lnTo>
                  <a:lnTo>
                    <a:pt x="18514" y="7200"/>
                  </a:lnTo>
                  <a:lnTo>
                    <a:pt x="21600" y="7200"/>
                  </a:lnTo>
                  <a:close/>
                </a:path>
              </a:pathLst>
            </a:custGeom>
            <a:solidFill>
              <a:schemeClr val="accent1"/>
            </a:solidFill>
            <a:ln w="9525">
              <a:solidFill>
                <a:schemeClr val="tx1"/>
              </a:solidFill>
              <a:miter lim="800000"/>
              <a:headEnd/>
              <a:tailEnd/>
            </a:ln>
          </p:spPr>
          <p:txBody>
            <a:bodyPr wrap="none" anchor="ctr"/>
            <a:lstStyle/>
            <a:p>
              <a:endParaRPr lang="en-US"/>
            </a:p>
          </p:txBody>
        </p:sp>
      </p:grpSp>
      <p:grpSp>
        <p:nvGrpSpPr>
          <p:cNvPr id="15" name="Group 76"/>
          <p:cNvGrpSpPr>
            <a:grpSpLocks/>
          </p:cNvGrpSpPr>
          <p:nvPr/>
        </p:nvGrpSpPr>
        <p:grpSpPr bwMode="auto">
          <a:xfrm>
            <a:off x="3059113" y="5302250"/>
            <a:ext cx="2520950" cy="1366838"/>
            <a:chOff x="2562" y="3249"/>
            <a:chExt cx="1588" cy="861"/>
          </a:xfrm>
        </p:grpSpPr>
        <p:grpSp>
          <p:nvGrpSpPr>
            <p:cNvPr id="16" name="Group 73"/>
            <p:cNvGrpSpPr>
              <a:grpSpLocks/>
            </p:cNvGrpSpPr>
            <p:nvPr/>
          </p:nvGrpSpPr>
          <p:grpSpPr bwMode="auto">
            <a:xfrm>
              <a:off x="2612" y="3430"/>
              <a:ext cx="1493" cy="637"/>
              <a:chOff x="2652" y="3475"/>
              <a:chExt cx="1493" cy="637"/>
            </a:xfrm>
          </p:grpSpPr>
          <p:grpSp>
            <p:nvGrpSpPr>
              <p:cNvPr id="17" name="Group 65"/>
              <p:cNvGrpSpPr>
                <a:grpSpLocks/>
              </p:cNvGrpSpPr>
              <p:nvPr/>
            </p:nvGrpSpPr>
            <p:grpSpPr bwMode="auto">
              <a:xfrm>
                <a:off x="2653" y="3475"/>
                <a:ext cx="862" cy="154"/>
                <a:chOff x="2653" y="3521"/>
                <a:chExt cx="862" cy="154"/>
              </a:xfrm>
            </p:grpSpPr>
            <p:sp>
              <p:nvSpPr>
                <p:cNvPr id="52284" name="Text Box 61"/>
                <p:cNvSpPr txBox="1">
                  <a:spLocks noChangeArrowheads="1"/>
                </p:cNvSpPr>
                <p:nvPr/>
              </p:nvSpPr>
              <p:spPr bwMode="auto">
                <a:xfrm>
                  <a:off x="2653" y="3521"/>
                  <a:ext cx="846" cy="154"/>
                </a:xfrm>
                <a:prstGeom prst="rect">
                  <a:avLst/>
                </a:prstGeom>
                <a:noFill/>
                <a:ln w="9525">
                  <a:noFill/>
                  <a:miter lim="800000"/>
                  <a:headEnd/>
                  <a:tailEnd/>
                </a:ln>
              </p:spPr>
              <p:txBody>
                <a:bodyPr wrap="none">
                  <a:spAutoFit/>
                </a:bodyPr>
                <a:lstStyle/>
                <a:p>
                  <a:r>
                    <a:rPr lang="en-US" sz="1000" b="0">
                      <a:solidFill>
                        <a:schemeClr val="tx1"/>
                      </a:solidFill>
                    </a:rPr>
                    <a:t>Document outcomes</a:t>
                  </a:r>
                </a:p>
              </p:txBody>
            </p:sp>
            <p:sp>
              <p:nvSpPr>
                <p:cNvPr id="52285" name="AutoShape 64"/>
                <p:cNvSpPr>
                  <a:spLocks noChangeArrowheads="1"/>
                </p:cNvSpPr>
                <p:nvPr/>
              </p:nvSpPr>
              <p:spPr bwMode="auto">
                <a:xfrm>
                  <a:off x="2653" y="3521"/>
                  <a:ext cx="862" cy="136"/>
                </a:xfrm>
                <a:prstGeom prst="roundRect">
                  <a:avLst>
                    <a:gd name="adj" fmla="val 16667"/>
                  </a:avLst>
                </a:prstGeom>
                <a:noFill/>
                <a:ln w="9525">
                  <a:solidFill>
                    <a:schemeClr val="tx1"/>
                  </a:solidFill>
                  <a:round/>
                  <a:headEnd/>
                  <a:tailEnd/>
                </a:ln>
              </p:spPr>
              <p:txBody>
                <a:bodyPr wrap="none" anchor="ctr"/>
                <a:lstStyle/>
                <a:p>
                  <a:endParaRPr lang="en-US"/>
                </a:p>
              </p:txBody>
            </p:sp>
          </p:grpSp>
          <p:grpSp>
            <p:nvGrpSpPr>
              <p:cNvPr id="18" name="Group 68"/>
              <p:cNvGrpSpPr>
                <a:grpSpLocks/>
              </p:cNvGrpSpPr>
              <p:nvPr/>
            </p:nvGrpSpPr>
            <p:grpSpPr bwMode="auto">
              <a:xfrm>
                <a:off x="2652" y="3639"/>
                <a:ext cx="1090" cy="154"/>
                <a:chOff x="2652" y="3730"/>
                <a:chExt cx="1090" cy="154"/>
              </a:xfrm>
            </p:grpSpPr>
            <p:sp>
              <p:nvSpPr>
                <p:cNvPr id="52287" name="Text Box 66"/>
                <p:cNvSpPr txBox="1">
                  <a:spLocks noChangeArrowheads="1"/>
                </p:cNvSpPr>
                <p:nvPr/>
              </p:nvSpPr>
              <p:spPr bwMode="auto">
                <a:xfrm>
                  <a:off x="2652" y="3730"/>
                  <a:ext cx="1090" cy="154"/>
                </a:xfrm>
                <a:prstGeom prst="rect">
                  <a:avLst/>
                </a:prstGeom>
                <a:noFill/>
                <a:ln w="9525">
                  <a:noFill/>
                  <a:miter lim="800000"/>
                  <a:headEnd/>
                  <a:tailEnd/>
                </a:ln>
              </p:spPr>
              <p:txBody>
                <a:bodyPr wrap="none">
                  <a:spAutoFit/>
                </a:bodyPr>
                <a:lstStyle/>
                <a:p>
                  <a:r>
                    <a:rPr lang="en-US" sz="1000" b="0">
                      <a:solidFill>
                        <a:schemeClr val="tx1"/>
                      </a:solidFill>
                    </a:rPr>
                    <a:t>Revise/modify interventions</a:t>
                  </a:r>
                </a:p>
              </p:txBody>
            </p:sp>
            <p:sp>
              <p:nvSpPr>
                <p:cNvPr id="52288" name="AutoShape 67"/>
                <p:cNvSpPr>
                  <a:spLocks noChangeArrowheads="1"/>
                </p:cNvSpPr>
                <p:nvPr/>
              </p:nvSpPr>
              <p:spPr bwMode="auto">
                <a:xfrm>
                  <a:off x="2653" y="3748"/>
                  <a:ext cx="1089" cy="136"/>
                </a:xfrm>
                <a:prstGeom prst="roundRect">
                  <a:avLst>
                    <a:gd name="adj" fmla="val 16667"/>
                  </a:avLst>
                </a:prstGeom>
                <a:noFill/>
                <a:ln w="9525">
                  <a:solidFill>
                    <a:schemeClr val="tx1"/>
                  </a:solidFill>
                  <a:round/>
                  <a:headEnd/>
                  <a:tailEnd/>
                </a:ln>
              </p:spPr>
              <p:txBody>
                <a:bodyPr wrap="none" anchor="ctr"/>
                <a:lstStyle/>
                <a:p>
                  <a:endParaRPr lang="en-US"/>
                </a:p>
              </p:txBody>
            </p:sp>
          </p:grpSp>
          <p:sp>
            <p:nvSpPr>
              <p:cNvPr id="52289" name="Text Box 69"/>
              <p:cNvSpPr txBox="1">
                <a:spLocks noChangeArrowheads="1"/>
              </p:cNvSpPr>
              <p:nvPr/>
            </p:nvSpPr>
            <p:spPr bwMode="auto">
              <a:xfrm>
                <a:off x="2958" y="3793"/>
                <a:ext cx="224" cy="144"/>
              </a:xfrm>
              <a:prstGeom prst="rect">
                <a:avLst/>
              </a:prstGeom>
              <a:noFill/>
              <a:ln w="9525">
                <a:noFill/>
                <a:miter lim="800000"/>
                <a:headEnd/>
                <a:tailEnd/>
              </a:ln>
            </p:spPr>
            <p:txBody>
              <a:bodyPr wrap="none">
                <a:spAutoFit/>
              </a:bodyPr>
              <a:lstStyle/>
              <a:p>
                <a:r>
                  <a:rPr lang="en-US" sz="900" b="0">
                    <a:solidFill>
                      <a:schemeClr val="tx1"/>
                    </a:solidFill>
                  </a:rPr>
                  <a:t>OR</a:t>
                </a:r>
              </a:p>
            </p:txBody>
          </p:sp>
          <p:grpSp>
            <p:nvGrpSpPr>
              <p:cNvPr id="19" name="Group 72"/>
              <p:cNvGrpSpPr>
                <a:grpSpLocks/>
              </p:cNvGrpSpPr>
              <p:nvPr/>
            </p:nvGrpSpPr>
            <p:grpSpPr bwMode="auto">
              <a:xfrm>
                <a:off x="2653" y="3929"/>
                <a:ext cx="1492" cy="183"/>
                <a:chOff x="2686" y="3929"/>
                <a:chExt cx="1492" cy="183"/>
              </a:xfrm>
            </p:grpSpPr>
            <p:sp>
              <p:nvSpPr>
                <p:cNvPr id="52291" name="Text Box 70"/>
                <p:cNvSpPr txBox="1">
                  <a:spLocks noChangeArrowheads="1"/>
                </p:cNvSpPr>
                <p:nvPr/>
              </p:nvSpPr>
              <p:spPr bwMode="auto">
                <a:xfrm>
                  <a:off x="2686" y="3958"/>
                  <a:ext cx="1492" cy="154"/>
                </a:xfrm>
                <a:prstGeom prst="rect">
                  <a:avLst/>
                </a:prstGeom>
                <a:noFill/>
                <a:ln w="9525">
                  <a:noFill/>
                  <a:miter lim="800000"/>
                  <a:headEnd/>
                  <a:tailEnd/>
                </a:ln>
              </p:spPr>
              <p:txBody>
                <a:bodyPr wrap="none">
                  <a:spAutoFit/>
                </a:bodyPr>
                <a:lstStyle/>
                <a:p>
                  <a:r>
                    <a:rPr lang="en-US" sz="1000" b="0">
                      <a:solidFill>
                        <a:schemeClr val="tx1"/>
                      </a:solidFill>
                    </a:rPr>
                    <a:t>Close problem/issues/reason/care plan</a:t>
                  </a:r>
                </a:p>
              </p:txBody>
            </p:sp>
            <p:sp>
              <p:nvSpPr>
                <p:cNvPr id="52292" name="AutoShape 71"/>
                <p:cNvSpPr>
                  <a:spLocks noChangeArrowheads="1"/>
                </p:cNvSpPr>
                <p:nvPr/>
              </p:nvSpPr>
              <p:spPr bwMode="auto">
                <a:xfrm>
                  <a:off x="2699" y="3929"/>
                  <a:ext cx="1451" cy="181"/>
                </a:xfrm>
                <a:prstGeom prst="roundRect">
                  <a:avLst>
                    <a:gd name="adj" fmla="val 16667"/>
                  </a:avLst>
                </a:prstGeom>
                <a:noFill/>
                <a:ln w="9525">
                  <a:solidFill>
                    <a:schemeClr val="tx1"/>
                  </a:solidFill>
                  <a:round/>
                  <a:headEnd/>
                  <a:tailEnd/>
                </a:ln>
              </p:spPr>
              <p:txBody>
                <a:bodyPr wrap="none" anchor="ctr"/>
                <a:lstStyle/>
                <a:p>
                  <a:endParaRPr lang="en-US"/>
                </a:p>
              </p:txBody>
            </p:sp>
          </p:grpSp>
        </p:grpSp>
        <p:sp>
          <p:nvSpPr>
            <p:cNvPr id="52293" name="Text Box 74"/>
            <p:cNvSpPr txBox="1">
              <a:spLocks noChangeArrowheads="1"/>
            </p:cNvSpPr>
            <p:nvPr/>
          </p:nvSpPr>
          <p:spPr bwMode="auto">
            <a:xfrm>
              <a:off x="2933" y="3276"/>
              <a:ext cx="809" cy="154"/>
            </a:xfrm>
            <a:prstGeom prst="rect">
              <a:avLst/>
            </a:prstGeom>
            <a:noFill/>
            <a:ln w="9525">
              <a:noFill/>
              <a:miter lim="800000"/>
              <a:headEnd/>
              <a:tailEnd/>
            </a:ln>
          </p:spPr>
          <p:txBody>
            <a:bodyPr wrap="none">
              <a:spAutoFit/>
            </a:bodyPr>
            <a:lstStyle/>
            <a:p>
              <a:r>
                <a:rPr lang="en-US" sz="1000">
                  <a:solidFill>
                    <a:schemeClr val="tx1"/>
                  </a:solidFill>
                </a:rPr>
                <a:t>Follow-up Actions</a:t>
              </a:r>
            </a:p>
          </p:txBody>
        </p:sp>
        <p:sp>
          <p:nvSpPr>
            <p:cNvPr id="52294" name="AutoShape 75"/>
            <p:cNvSpPr>
              <a:spLocks noChangeArrowheads="1"/>
            </p:cNvSpPr>
            <p:nvPr/>
          </p:nvSpPr>
          <p:spPr bwMode="auto">
            <a:xfrm>
              <a:off x="2562" y="3249"/>
              <a:ext cx="1588" cy="861"/>
            </a:xfrm>
            <a:prstGeom prst="roundRect">
              <a:avLst>
                <a:gd name="adj" fmla="val 16667"/>
              </a:avLst>
            </a:prstGeom>
            <a:noFill/>
            <a:ln w="9525">
              <a:solidFill>
                <a:schemeClr val="tx1"/>
              </a:solidFill>
              <a:round/>
              <a:headEnd/>
              <a:tailEnd/>
            </a:ln>
          </p:spPr>
          <p:txBody>
            <a:bodyPr wrap="none" anchor="ctr"/>
            <a:lstStyle/>
            <a:p>
              <a:endParaRPr lang="en-US"/>
            </a:p>
          </p:txBody>
        </p:sp>
      </p:grpSp>
      <p:cxnSp>
        <p:nvCxnSpPr>
          <p:cNvPr id="52295" name="AutoShape 77"/>
          <p:cNvCxnSpPr>
            <a:cxnSpLocks noChangeShapeType="1"/>
            <a:stCxn id="52260" idx="1"/>
            <a:endCxn id="52270" idx="3"/>
          </p:cNvCxnSpPr>
          <p:nvPr/>
        </p:nvCxnSpPr>
        <p:spPr bwMode="auto">
          <a:xfrm rot="10800000" flipV="1">
            <a:off x="2062163" y="3932238"/>
            <a:ext cx="1006475" cy="639762"/>
          </a:xfrm>
          <a:prstGeom prst="curvedConnector3">
            <a:avLst>
              <a:gd name="adj1" fmla="val 50000"/>
            </a:avLst>
          </a:prstGeom>
          <a:noFill/>
          <a:ln w="9525">
            <a:solidFill>
              <a:schemeClr val="tx1"/>
            </a:solidFill>
            <a:round/>
            <a:headEnd/>
            <a:tailEnd type="triangle" w="med" len="med"/>
          </a:ln>
        </p:spPr>
      </p:cxnSp>
      <p:cxnSp>
        <p:nvCxnSpPr>
          <p:cNvPr id="52296" name="AutoShape 78"/>
          <p:cNvCxnSpPr>
            <a:cxnSpLocks noChangeShapeType="1"/>
            <a:stCxn id="52279" idx="2"/>
            <a:endCxn id="52294" idx="1"/>
          </p:cNvCxnSpPr>
          <p:nvPr/>
        </p:nvCxnSpPr>
        <p:spPr bwMode="auto">
          <a:xfrm rot="16200000" flipH="1">
            <a:off x="2105025" y="5032375"/>
            <a:ext cx="325438" cy="1582738"/>
          </a:xfrm>
          <a:prstGeom prst="curvedConnector2">
            <a:avLst/>
          </a:prstGeom>
          <a:noFill/>
          <a:ln w="9525">
            <a:solidFill>
              <a:schemeClr val="tx1"/>
            </a:solidFill>
            <a:round/>
            <a:headEnd/>
            <a:tailEnd type="triangle" w="med" len="med"/>
          </a:ln>
        </p:spPr>
      </p:cxnSp>
      <p:cxnSp>
        <p:nvCxnSpPr>
          <p:cNvPr id="52297" name="AutoShape 79"/>
          <p:cNvCxnSpPr>
            <a:cxnSpLocks noChangeShapeType="1"/>
            <a:stCxn id="52294" idx="3"/>
            <a:endCxn id="52260" idx="3"/>
          </p:cNvCxnSpPr>
          <p:nvPr/>
        </p:nvCxnSpPr>
        <p:spPr bwMode="auto">
          <a:xfrm flipV="1">
            <a:off x="5580063" y="3932238"/>
            <a:ext cx="80962" cy="2054225"/>
          </a:xfrm>
          <a:prstGeom prst="curvedConnector3">
            <a:avLst>
              <a:gd name="adj1" fmla="val 380394"/>
            </a:avLst>
          </a:prstGeom>
          <a:noFill/>
          <a:ln w="9525">
            <a:solidFill>
              <a:schemeClr val="tx1"/>
            </a:solidFill>
            <a:round/>
            <a:headEnd/>
            <a:tailEnd type="triangle" w="med" len="med"/>
          </a:ln>
        </p:spPr>
      </p:cxnSp>
      <p:sp>
        <p:nvSpPr>
          <p:cNvPr id="52298" name="Text Box 80"/>
          <p:cNvSpPr txBox="1">
            <a:spLocks noChangeArrowheads="1"/>
          </p:cNvSpPr>
          <p:nvPr/>
        </p:nvSpPr>
        <p:spPr bwMode="auto">
          <a:xfrm>
            <a:off x="307975" y="1484313"/>
            <a:ext cx="1671638" cy="1314450"/>
          </a:xfrm>
          <a:prstGeom prst="rect">
            <a:avLst/>
          </a:prstGeom>
          <a:noFill/>
          <a:ln w="9525">
            <a:noFill/>
            <a:miter lim="800000"/>
            <a:headEnd/>
            <a:tailEnd/>
          </a:ln>
        </p:spPr>
        <p:txBody>
          <a:bodyPr wrap="none">
            <a:spAutoFit/>
          </a:bodyPr>
          <a:lstStyle/>
          <a:p>
            <a:r>
              <a:rPr lang="en-US" sz="800">
                <a:solidFill>
                  <a:srgbClr val="5F5F5F"/>
                </a:solidFill>
              </a:rPr>
              <a:t>Goals/Outcomes:</a:t>
            </a:r>
          </a:p>
          <a:p>
            <a:r>
              <a:rPr lang="en-US" sz="800" b="0">
                <a:solidFill>
                  <a:srgbClr val="5F5F5F"/>
                </a:solidFill>
              </a:rPr>
              <a:t>- Optimize function</a:t>
            </a:r>
          </a:p>
          <a:p>
            <a:r>
              <a:rPr lang="en-US" sz="800" b="0">
                <a:solidFill>
                  <a:srgbClr val="5F5F5F"/>
                </a:solidFill>
              </a:rPr>
              <a:t>     - prevent/treat symptoms</a:t>
            </a:r>
          </a:p>
          <a:p>
            <a:r>
              <a:rPr lang="en-US" sz="800" b="0">
                <a:solidFill>
                  <a:srgbClr val="5F5F5F"/>
                </a:solidFill>
              </a:rPr>
              <a:t>     - improve functional capability</a:t>
            </a:r>
          </a:p>
          <a:p>
            <a:r>
              <a:rPr lang="en-US" sz="800" b="0">
                <a:solidFill>
                  <a:srgbClr val="5F5F5F"/>
                </a:solidFill>
              </a:rPr>
              <a:t>     - improve quality of life</a:t>
            </a:r>
          </a:p>
          <a:p>
            <a:r>
              <a:rPr lang="en-US" sz="800" b="0">
                <a:solidFill>
                  <a:srgbClr val="5F5F5F"/>
                </a:solidFill>
              </a:rPr>
              <a:t>- Prevent deterioration</a:t>
            </a:r>
          </a:p>
          <a:p>
            <a:r>
              <a:rPr lang="en-US" sz="800" b="0">
                <a:solidFill>
                  <a:srgbClr val="5F5F5F"/>
                </a:solidFill>
              </a:rPr>
              <a:t>     - prevent exacerbation and/or</a:t>
            </a:r>
          </a:p>
          <a:p>
            <a:r>
              <a:rPr lang="en-US" sz="800" b="0">
                <a:solidFill>
                  <a:srgbClr val="5F5F5F"/>
                </a:solidFill>
              </a:rPr>
              <a:t>     - prevent complications</a:t>
            </a:r>
          </a:p>
          <a:p>
            <a:r>
              <a:rPr lang="en-US" sz="800" b="0">
                <a:solidFill>
                  <a:srgbClr val="5F5F5F"/>
                </a:solidFill>
              </a:rPr>
              <a:t>- Manage acute exacerbations</a:t>
            </a:r>
          </a:p>
          <a:p>
            <a:r>
              <a:rPr lang="en-US" sz="800" b="0">
                <a:solidFill>
                  <a:srgbClr val="5F5F5F"/>
                </a:solidFill>
              </a:rPr>
              <a:t>- Support self management/care</a:t>
            </a:r>
          </a:p>
        </p:txBody>
      </p:sp>
      <p:cxnSp>
        <p:nvCxnSpPr>
          <p:cNvPr id="52299" name="AutoShape 81"/>
          <p:cNvCxnSpPr>
            <a:cxnSpLocks noChangeShapeType="1"/>
            <a:stCxn id="52245" idx="1"/>
            <a:endCxn id="52298" idx="3"/>
          </p:cNvCxnSpPr>
          <p:nvPr/>
        </p:nvCxnSpPr>
        <p:spPr bwMode="auto">
          <a:xfrm rot="10800000">
            <a:off x="1979613" y="2141538"/>
            <a:ext cx="296862" cy="617537"/>
          </a:xfrm>
          <a:prstGeom prst="curvedConnector3">
            <a:avLst>
              <a:gd name="adj1" fmla="val 50269"/>
            </a:avLst>
          </a:prstGeom>
          <a:noFill/>
          <a:ln w="9525">
            <a:solidFill>
              <a:schemeClr val="tx1"/>
            </a:solidFill>
            <a:round/>
            <a:headEnd/>
            <a:tailEnd type="triangle" w="med" len="med"/>
          </a:ln>
        </p:spPr>
      </p:cxnSp>
      <p:sp>
        <p:nvSpPr>
          <p:cNvPr id="52300" name="Text Box 76"/>
          <p:cNvSpPr txBox="1">
            <a:spLocks noChangeArrowheads="1"/>
          </p:cNvSpPr>
          <p:nvPr/>
        </p:nvSpPr>
        <p:spPr bwMode="auto">
          <a:xfrm>
            <a:off x="3694113" y="4718050"/>
            <a:ext cx="1238250" cy="366713"/>
          </a:xfrm>
          <a:prstGeom prst="rect">
            <a:avLst/>
          </a:prstGeom>
          <a:noFill/>
          <a:ln w="9525">
            <a:noFill/>
            <a:miter lim="800000"/>
            <a:headEnd/>
            <a:tailEnd/>
          </a:ln>
        </p:spPr>
        <p:txBody>
          <a:bodyPr wrap="none">
            <a:spAutoFit/>
          </a:bodyPr>
          <a:lstStyle/>
          <a:p>
            <a:r>
              <a:rPr lang="en-US">
                <a:solidFill>
                  <a:schemeClr val="bg2"/>
                </a:solidFill>
              </a:rPr>
              <a:t>Care Plan</a:t>
            </a:r>
          </a:p>
        </p:txBody>
      </p:sp>
      <p:grpSp>
        <p:nvGrpSpPr>
          <p:cNvPr id="20" name="Group 102"/>
          <p:cNvGrpSpPr>
            <a:grpSpLocks/>
          </p:cNvGrpSpPr>
          <p:nvPr/>
        </p:nvGrpSpPr>
        <p:grpSpPr bwMode="auto">
          <a:xfrm>
            <a:off x="6299200" y="2636838"/>
            <a:ext cx="2736850" cy="3816350"/>
            <a:chOff x="3968" y="1570"/>
            <a:chExt cx="1724" cy="2404"/>
          </a:xfrm>
        </p:grpSpPr>
        <p:sp>
          <p:nvSpPr>
            <p:cNvPr id="52303" name="Text Box 78"/>
            <p:cNvSpPr txBox="1">
              <a:spLocks noChangeArrowheads="1"/>
            </p:cNvSpPr>
            <p:nvPr/>
          </p:nvSpPr>
          <p:spPr bwMode="auto">
            <a:xfrm>
              <a:off x="3997" y="1697"/>
              <a:ext cx="1106" cy="327"/>
            </a:xfrm>
            <a:prstGeom prst="rect">
              <a:avLst/>
            </a:prstGeom>
            <a:noFill/>
            <a:ln w="9525">
              <a:noFill/>
              <a:miter lim="800000"/>
              <a:headEnd/>
              <a:tailEnd/>
            </a:ln>
          </p:spPr>
          <p:txBody>
            <a:bodyPr wrap="none">
              <a:spAutoFit/>
            </a:bodyPr>
            <a:lstStyle/>
            <a:p>
              <a:r>
                <a:rPr lang="en-US" sz="1000">
                  <a:solidFill>
                    <a:schemeClr val="tx1"/>
                  </a:solidFill>
                </a:rPr>
                <a:t>Problem/issue/risk/reason</a:t>
              </a:r>
            </a:p>
            <a:p>
              <a:r>
                <a:rPr lang="en-US" sz="1000">
                  <a:solidFill>
                    <a:schemeClr val="tx1"/>
                  </a:solidFill>
                </a:rPr>
                <a:t>     </a:t>
              </a:r>
              <a:r>
                <a:rPr lang="en-US" sz="800">
                  <a:solidFill>
                    <a:schemeClr val="tx1"/>
                  </a:solidFill>
                </a:rPr>
                <a:t>Desired goal/outcome</a:t>
              </a:r>
            </a:p>
            <a:p>
              <a:r>
                <a:rPr lang="en-US" sz="800">
                  <a:solidFill>
                    <a:schemeClr val="tx1"/>
                  </a:solidFill>
                </a:rPr>
                <a:t>     Outcome target date</a:t>
              </a:r>
            </a:p>
          </p:txBody>
        </p:sp>
        <p:sp>
          <p:nvSpPr>
            <p:cNvPr id="52304" name="Text Box 79"/>
            <p:cNvSpPr txBox="1">
              <a:spLocks noChangeArrowheads="1"/>
            </p:cNvSpPr>
            <p:nvPr/>
          </p:nvSpPr>
          <p:spPr bwMode="auto">
            <a:xfrm>
              <a:off x="4059" y="2098"/>
              <a:ext cx="1562" cy="481"/>
            </a:xfrm>
            <a:prstGeom prst="rect">
              <a:avLst/>
            </a:prstGeom>
            <a:noFill/>
            <a:ln w="9525">
              <a:noFill/>
              <a:miter lim="800000"/>
              <a:headEnd/>
              <a:tailEnd/>
            </a:ln>
          </p:spPr>
          <p:txBody>
            <a:bodyPr wrap="none">
              <a:spAutoFit/>
            </a:bodyPr>
            <a:lstStyle/>
            <a:p>
              <a:r>
                <a:rPr lang="en-US" sz="1000">
                  <a:solidFill>
                    <a:schemeClr val="tx1"/>
                  </a:solidFill>
                </a:rPr>
                <a:t>Planned intervention/care service</a:t>
              </a:r>
            </a:p>
            <a:p>
              <a:r>
                <a:rPr lang="en-US" sz="1000">
                  <a:solidFill>
                    <a:schemeClr val="tx1"/>
                  </a:solidFill>
                </a:rPr>
                <a:t>      </a:t>
              </a:r>
              <a:r>
                <a:rPr lang="en-US" sz="800">
                  <a:solidFill>
                    <a:schemeClr val="tx1"/>
                  </a:solidFill>
                </a:rPr>
                <a:t>Planned intervention datetime/time interval</a:t>
              </a:r>
            </a:p>
            <a:p>
              <a:r>
                <a:rPr lang="en-US" sz="800">
                  <a:solidFill>
                    <a:schemeClr val="tx1"/>
                  </a:solidFill>
                </a:rPr>
                <a:t>         (including referrals)</a:t>
              </a:r>
            </a:p>
            <a:p>
              <a:r>
                <a:rPr lang="en-US" sz="800">
                  <a:solidFill>
                    <a:schemeClr val="tx1"/>
                  </a:solidFill>
                </a:rPr>
                <a:t>         links to other care plan as service plan</a:t>
              </a:r>
            </a:p>
            <a:p>
              <a:r>
                <a:rPr lang="en-US" sz="800">
                  <a:solidFill>
                    <a:schemeClr val="tx1"/>
                  </a:solidFill>
                </a:rPr>
                <a:t>       Responsible healthcare &amp; other provider(s)</a:t>
              </a:r>
            </a:p>
          </p:txBody>
        </p:sp>
        <p:sp>
          <p:nvSpPr>
            <p:cNvPr id="52305" name="Text Box 80"/>
            <p:cNvSpPr txBox="1">
              <a:spLocks noChangeArrowheads="1"/>
            </p:cNvSpPr>
            <p:nvPr/>
          </p:nvSpPr>
          <p:spPr bwMode="auto">
            <a:xfrm>
              <a:off x="4195" y="2886"/>
              <a:ext cx="1359" cy="250"/>
            </a:xfrm>
            <a:prstGeom prst="rect">
              <a:avLst/>
            </a:prstGeom>
            <a:noFill/>
            <a:ln w="9525">
              <a:noFill/>
              <a:miter lim="800000"/>
              <a:headEnd/>
              <a:tailEnd/>
            </a:ln>
          </p:spPr>
          <p:txBody>
            <a:bodyPr wrap="none">
              <a:spAutoFit/>
            </a:bodyPr>
            <a:lstStyle/>
            <a:p>
              <a:r>
                <a:rPr lang="en-US" sz="1000">
                  <a:solidFill>
                    <a:schemeClr val="tx1"/>
                  </a:solidFill>
                </a:rPr>
                <a:t>Intervention review datetime</a:t>
              </a:r>
            </a:p>
            <a:p>
              <a:r>
                <a:rPr lang="en-US" sz="1000">
                  <a:solidFill>
                    <a:schemeClr val="tx1"/>
                  </a:solidFill>
                </a:rPr>
                <a:t>Responsible review party/parties</a:t>
              </a:r>
            </a:p>
          </p:txBody>
        </p:sp>
        <p:sp>
          <p:nvSpPr>
            <p:cNvPr id="52306" name="Text Box 81"/>
            <p:cNvSpPr txBox="1">
              <a:spLocks noChangeArrowheads="1"/>
            </p:cNvSpPr>
            <p:nvPr/>
          </p:nvSpPr>
          <p:spPr bwMode="auto">
            <a:xfrm>
              <a:off x="4182" y="3414"/>
              <a:ext cx="745" cy="154"/>
            </a:xfrm>
            <a:prstGeom prst="rect">
              <a:avLst/>
            </a:prstGeom>
            <a:noFill/>
            <a:ln w="9525">
              <a:noFill/>
              <a:miter lim="800000"/>
              <a:headEnd/>
              <a:tailEnd/>
            </a:ln>
          </p:spPr>
          <p:txBody>
            <a:bodyPr wrap="none">
              <a:spAutoFit/>
            </a:bodyPr>
            <a:lstStyle/>
            <a:p>
              <a:r>
                <a:rPr lang="en-US" sz="1000">
                  <a:solidFill>
                    <a:schemeClr val="tx1"/>
                  </a:solidFill>
                </a:rPr>
                <a:t>Review outcome</a:t>
              </a:r>
            </a:p>
          </p:txBody>
        </p:sp>
        <p:sp>
          <p:nvSpPr>
            <p:cNvPr id="52307" name="Text Box 82"/>
            <p:cNvSpPr txBox="1">
              <a:spLocks noChangeArrowheads="1"/>
            </p:cNvSpPr>
            <p:nvPr/>
          </p:nvSpPr>
          <p:spPr bwMode="auto">
            <a:xfrm>
              <a:off x="4201" y="3686"/>
              <a:ext cx="1400" cy="154"/>
            </a:xfrm>
            <a:prstGeom prst="rect">
              <a:avLst/>
            </a:prstGeom>
            <a:noFill/>
            <a:ln w="9525">
              <a:noFill/>
              <a:miter lim="800000"/>
              <a:headEnd/>
              <a:tailEnd/>
            </a:ln>
          </p:spPr>
          <p:txBody>
            <a:bodyPr wrap="none">
              <a:spAutoFit/>
            </a:bodyPr>
            <a:lstStyle/>
            <a:p>
              <a:r>
                <a:rPr lang="en-US" sz="1000">
                  <a:solidFill>
                    <a:schemeClr val="tx1"/>
                  </a:solidFill>
                </a:rPr>
                <a:t>Review recommendation/decision</a:t>
              </a:r>
            </a:p>
          </p:txBody>
        </p:sp>
        <p:sp>
          <p:nvSpPr>
            <p:cNvPr id="52308" name="AutoShape 84"/>
            <p:cNvSpPr>
              <a:spLocks noChangeArrowheads="1"/>
            </p:cNvSpPr>
            <p:nvPr/>
          </p:nvSpPr>
          <p:spPr bwMode="auto">
            <a:xfrm>
              <a:off x="3968" y="1570"/>
              <a:ext cx="1724" cy="2404"/>
            </a:xfrm>
            <a:prstGeom prst="roundRect">
              <a:avLst>
                <a:gd name="adj" fmla="val 16667"/>
              </a:avLst>
            </a:prstGeom>
            <a:noFill/>
            <a:ln w="9525">
              <a:solidFill>
                <a:schemeClr val="tx1"/>
              </a:solidFill>
              <a:round/>
              <a:headEnd/>
              <a:tailEnd/>
            </a:ln>
          </p:spPr>
          <p:txBody>
            <a:bodyPr wrap="none" anchor="ctr"/>
            <a:lstStyle/>
            <a:p>
              <a:endParaRPr lang="en-US"/>
            </a:p>
          </p:txBody>
        </p:sp>
      </p:grpSp>
      <p:cxnSp>
        <p:nvCxnSpPr>
          <p:cNvPr id="52311" name="AutoShape 87"/>
          <p:cNvCxnSpPr>
            <a:cxnSpLocks noChangeShapeType="1"/>
            <a:stCxn id="52294" idx="3"/>
            <a:endCxn id="52245" idx="3"/>
          </p:cNvCxnSpPr>
          <p:nvPr/>
        </p:nvCxnSpPr>
        <p:spPr bwMode="auto">
          <a:xfrm flipH="1" flipV="1">
            <a:off x="5148263" y="2759075"/>
            <a:ext cx="431800" cy="3227388"/>
          </a:xfrm>
          <a:prstGeom prst="curvedConnector3">
            <a:avLst>
              <a:gd name="adj1" fmla="val -100370"/>
            </a:avLst>
          </a:prstGeom>
          <a:noFill/>
          <a:ln w="9525">
            <a:solidFill>
              <a:schemeClr val="tx1"/>
            </a:solidFill>
            <a:round/>
            <a:headEnd/>
            <a:tailEnd type="triangle" w="med" len="med"/>
          </a:ln>
          <a:effectLst/>
        </p:spPr>
      </p:cxnSp>
      <p:cxnSp>
        <p:nvCxnSpPr>
          <p:cNvPr id="52312" name="AutoShape 88"/>
          <p:cNvCxnSpPr>
            <a:cxnSpLocks noChangeShapeType="1"/>
            <a:stCxn id="52279" idx="1"/>
            <a:endCxn id="52298" idx="1"/>
          </p:cNvCxnSpPr>
          <p:nvPr/>
        </p:nvCxnSpPr>
        <p:spPr bwMode="auto">
          <a:xfrm rot="10800000">
            <a:off x="307975" y="2141538"/>
            <a:ext cx="303213" cy="3124200"/>
          </a:xfrm>
          <a:prstGeom prst="curvedConnector3">
            <a:avLst>
              <a:gd name="adj1" fmla="val 175394"/>
            </a:avLst>
          </a:prstGeom>
          <a:noFill/>
          <a:ln w="9525">
            <a:solidFill>
              <a:schemeClr val="tx1"/>
            </a:solidFill>
            <a:round/>
            <a:headEnd/>
            <a:tailEnd type="triangle" w="med" len="med"/>
          </a:ln>
          <a:effectLst/>
        </p:spPr>
      </p:cxnSp>
      <p:grpSp>
        <p:nvGrpSpPr>
          <p:cNvPr id="21" name="Group 90"/>
          <p:cNvGrpSpPr>
            <a:grpSpLocks/>
          </p:cNvGrpSpPr>
          <p:nvPr/>
        </p:nvGrpSpPr>
        <p:grpSpPr bwMode="auto">
          <a:xfrm>
            <a:off x="1403350" y="3638550"/>
            <a:ext cx="647700" cy="654050"/>
            <a:chOff x="4649" y="977"/>
            <a:chExt cx="443" cy="503"/>
          </a:xfrm>
        </p:grpSpPr>
        <p:pic>
          <p:nvPicPr>
            <p:cNvPr id="52314" name="Picture 86" descr="MC900097577[1]"/>
            <p:cNvPicPr>
              <a:picLocks noChangeAspect="1" noChangeArrowheads="1"/>
            </p:cNvPicPr>
            <p:nvPr/>
          </p:nvPicPr>
          <p:blipFill>
            <a:blip r:embed="rId2" cstate="print"/>
            <a:srcRect/>
            <a:stretch>
              <a:fillRect/>
            </a:stretch>
          </p:blipFill>
          <p:spPr bwMode="auto">
            <a:xfrm>
              <a:off x="4649" y="1026"/>
              <a:ext cx="443" cy="454"/>
            </a:xfrm>
            <a:prstGeom prst="rect">
              <a:avLst/>
            </a:prstGeom>
            <a:noFill/>
            <a:ln w="9525">
              <a:noFill/>
              <a:miter lim="800000"/>
              <a:headEnd/>
              <a:tailEnd/>
            </a:ln>
          </p:spPr>
        </p:pic>
        <p:pic>
          <p:nvPicPr>
            <p:cNvPr id="52315" name="Picture 89" descr="MC900056604[1]"/>
            <p:cNvPicPr>
              <a:picLocks noChangeAspect="1" noChangeArrowheads="1"/>
            </p:cNvPicPr>
            <p:nvPr/>
          </p:nvPicPr>
          <p:blipFill>
            <a:blip r:embed="rId3" cstate="print"/>
            <a:srcRect/>
            <a:stretch>
              <a:fillRect/>
            </a:stretch>
          </p:blipFill>
          <p:spPr bwMode="auto">
            <a:xfrm>
              <a:off x="4784" y="977"/>
              <a:ext cx="273" cy="185"/>
            </a:xfrm>
            <a:prstGeom prst="rect">
              <a:avLst/>
            </a:prstGeom>
            <a:noFill/>
            <a:ln w="9525">
              <a:noFill/>
              <a:miter lim="800000"/>
              <a:headEnd/>
              <a:tailEnd/>
            </a:ln>
          </p:spPr>
        </p:pic>
      </p:grpSp>
      <p:sp>
        <p:nvSpPr>
          <p:cNvPr id="52316" name="Text Box 91"/>
          <p:cNvSpPr txBox="1">
            <a:spLocks noChangeArrowheads="1"/>
          </p:cNvSpPr>
          <p:nvPr/>
        </p:nvSpPr>
        <p:spPr bwMode="auto">
          <a:xfrm>
            <a:off x="466725" y="3679825"/>
            <a:ext cx="993775" cy="396875"/>
          </a:xfrm>
          <a:prstGeom prst="rect">
            <a:avLst/>
          </a:prstGeom>
          <a:noFill/>
          <a:ln w="9525">
            <a:noFill/>
            <a:miter lim="800000"/>
            <a:headEnd/>
            <a:tailEnd/>
          </a:ln>
        </p:spPr>
        <p:txBody>
          <a:bodyPr wrap="none">
            <a:spAutoFit/>
          </a:bodyPr>
          <a:lstStyle/>
          <a:p>
            <a:pPr algn="ctr"/>
            <a:r>
              <a:rPr lang="en-US" sz="1000">
                <a:solidFill>
                  <a:schemeClr val="tx1"/>
                </a:solidFill>
              </a:rPr>
              <a:t>Care </a:t>
            </a:r>
          </a:p>
          <a:p>
            <a:pPr algn="ctr"/>
            <a:r>
              <a:rPr lang="en-US" sz="1000">
                <a:solidFill>
                  <a:schemeClr val="tx1"/>
                </a:solidFill>
              </a:rPr>
              <a:t>orchestration</a:t>
            </a:r>
          </a:p>
        </p:txBody>
      </p:sp>
      <p:cxnSp>
        <p:nvCxnSpPr>
          <p:cNvPr id="52317" name="AutoShape 92"/>
          <p:cNvCxnSpPr>
            <a:cxnSpLocks noChangeShapeType="1"/>
            <a:endCxn id="52316" idx="0"/>
          </p:cNvCxnSpPr>
          <p:nvPr/>
        </p:nvCxnSpPr>
        <p:spPr bwMode="auto">
          <a:xfrm rot="10800000">
            <a:off x="963613" y="3679825"/>
            <a:ext cx="820737" cy="149225"/>
          </a:xfrm>
          <a:prstGeom prst="curvedConnector4">
            <a:avLst>
              <a:gd name="adj1" fmla="val 19731"/>
              <a:gd name="adj2" fmla="val 253190"/>
            </a:avLst>
          </a:prstGeom>
          <a:noFill/>
          <a:ln w="9525">
            <a:solidFill>
              <a:schemeClr val="tx1"/>
            </a:solidFill>
            <a:round/>
            <a:headEnd/>
            <a:tailEnd type="triangle" w="med" len="med"/>
          </a:ln>
        </p:spPr>
      </p:cxnSp>
      <p:cxnSp>
        <p:nvCxnSpPr>
          <p:cNvPr id="52318" name="AutoShape 94"/>
          <p:cNvCxnSpPr>
            <a:cxnSpLocks noChangeShapeType="1"/>
            <a:stCxn id="52316" idx="2"/>
            <a:endCxn id="52270" idx="0"/>
          </p:cNvCxnSpPr>
          <p:nvPr/>
        </p:nvCxnSpPr>
        <p:spPr bwMode="auto">
          <a:xfrm rot="16200000" flipH="1">
            <a:off x="959644" y="4080669"/>
            <a:ext cx="242888" cy="234950"/>
          </a:xfrm>
          <a:prstGeom prst="curvedConnector3">
            <a:avLst>
              <a:gd name="adj1" fmla="val 49671"/>
            </a:avLst>
          </a:prstGeom>
          <a:noFill/>
          <a:ln w="9525">
            <a:solidFill>
              <a:schemeClr val="tx1"/>
            </a:solidFill>
            <a:round/>
            <a:headEnd/>
            <a:tailEnd type="triangle" w="med" len="med"/>
          </a:ln>
          <a:effectLst/>
        </p:spPr>
      </p:cxnSp>
      <p:grpSp>
        <p:nvGrpSpPr>
          <p:cNvPr id="22" name="Group 100"/>
          <p:cNvGrpSpPr>
            <a:grpSpLocks/>
          </p:cNvGrpSpPr>
          <p:nvPr/>
        </p:nvGrpSpPr>
        <p:grpSpPr bwMode="auto">
          <a:xfrm>
            <a:off x="3068638" y="3328988"/>
            <a:ext cx="2592387" cy="1179512"/>
            <a:chOff x="1933" y="2097"/>
            <a:chExt cx="1633" cy="743"/>
          </a:xfrm>
        </p:grpSpPr>
        <p:grpSp>
          <p:nvGrpSpPr>
            <p:cNvPr id="23" name="Group 24"/>
            <p:cNvGrpSpPr>
              <a:grpSpLocks/>
            </p:cNvGrpSpPr>
            <p:nvPr/>
          </p:nvGrpSpPr>
          <p:grpSpPr bwMode="auto">
            <a:xfrm>
              <a:off x="1978" y="2233"/>
              <a:ext cx="1553" cy="154"/>
              <a:chOff x="2245" y="2205"/>
              <a:chExt cx="1553" cy="154"/>
            </a:xfrm>
          </p:grpSpPr>
          <p:sp>
            <p:nvSpPr>
              <p:cNvPr id="52253" name="Text Box 22"/>
              <p:cNvSpPr txBox="1">
                <a:spLocks noChangeArrowheads="1"/>
              </p:cNvSpPr>
              <p:nvPr/>
            </p:nvSpPr>
            <p:spPr bwMode="auto">
              <a:xfrm>
                <a:off x="2245" y="2205"/>
                <a:ext cx="1553" cy="154"/>
              </a:xfrm>
              <a:prstGeom prst="rect">
                <a:avLst/>
              </a:prstGeom>
              <a:noFill/>
              <a:ln w="9525">
                <a:noFill/>
                <a:miter lim="800000"/>
                <a:headEnd/>
                <a:tailEnd/>
              </a:ln>
            </p:spPr>
            <p:txBody>
              <a:bodyPr wrap="none">
                <a:spAutoFit/>
              </a:bodyPr>
              <a:lstStyle/>
              <a:p>
                <a:r>
                  <a:rPr lang="en-US" sz="1000" b="0">
                    <a:solidFill>
                      <a:schemeClr val="tx1"/>
                    </a:solidFill>
                  </a:rPr>
                  <a:t>Determine/plan appropriate interventions</a:t>
                </a:r>
              </a:p>
            </p:txBody>
          </p:sp>
          <p:sp>
            <p:nvSpPr>
              <p:cNvPr id="52254" name="AutoShape 23"/>
              <p:cNvSpPr>
                <a:spLocks noChangeArrowheads="1"/>
              </p:cNvSpPr>
              <p:nvPr/>
            </p:nvSpPr>
            <p:spPr bwMode="auto">
              <a:xfrm>
                <a:off x="2245" y="2205"/>
                <a:ext cx="1542" cy="136"/>
              </a:xfrm>
              <a:prstGeom prst="roundRect">
                <a:avLst>
                  <a:gd name="adj" fmla="val 16667"/>
                </a:avLst>
              </a:prstGeom>
              <a:noFill/>
              <a:ln w="9525">
                <a:solidFill>
                  <a:schemeClr val="tx1"/>
                </a:solidFill>
                <a:round/>
                <a:headEnd/>
                <a:tailEnd/>
              </a:ln>
            </p:spPr>
            <p:txBody>
              <a:bodyPr wrap="none" anchor="ctr"/>
              <a:lstStyle/>
              <a:p>
                <a:endParaRPr lang="en-US"/>
              </a:p>
            </p:txBody>
          </p:sp>
        </p:grpSp>
        <p:grpSp>
          <p:nvGrpSpPr>
            <p:cNvPr id="24" name="Group 35"/>
            <p:cNvGrpSpPr>
              <a:grpSpLocks/>
            </p:cNvGrpSpPr>
            <p:nvPr/>
          </p:nvGrpSpPr>
          <p:grpSpPr bwMode="auto">
            <a:xfrm>
              <a:off x="2243" y="2523"/>
              <a:ext cx="1141" cy="308"/>
              <a:chOff x="2290" y="2552"/>
              <a:chExt cx="1141" cy="308"/>
            </a:xfrm>
          </p:grpSpPr>
          <p:sp>
            <p:nvSpPr>
              <p:cNvPr id="52256" name="Text Box 33"/>
              <p:cNvSpPr txBox="1">
                <a:spLocks noChangeArrowheads="1"/>
              </p:cNvSpPr>
              <p:nvPr/>
            </p:nvSpPr>
            <p:spPr bwMode="auto">
              <a:xfrm>
                <a:off x="2323" y="2552"/>
                <a:ext cx="1108" cy="308"/>
              </a:xfrm>
              <a:prstGeom prst="rect">
                <a:avLst/>
              </a:prstGeom>
              <a:noFill/>
              <a:ln w="9525">
                <a:noFill/>
                <a:miter lim="800000"/>
                <a:headEnd/>
                <a:tailEnd/>
              </a:ln>
            </p:spPr>
            <p:txBody>
              <a:bodyPr wrap="none">
                <a:spAutoFit/>
              </a:bodyPr>
              <a:lstStyle/>
              <a:p>
                <a:r>
                  <a:rPr lang="en-US" sz="1000" b="0">
                    <a:solidFill>
                      <a:schemeClr val="tx1"/>
                    </a:solidFill>
                  </a:rPr>
                  <a:t>Determine/assign resources</a:t>
                </a:r>
              </a:p>
              <a:p>
                <a:r>
                  <a:rPr lang="en-US" sz="800" b="0">
                    <a:solidFill>
                      <a:schemeClr val="tx1"/>
                    </a:solidFill>
                  </a:rPr>
                  <a:t>           </a:t>
                </a:r>
                <a:r>
                  <a:rPr lang="en-US" sz="800" b="0">
                    <a:solidFill>
                      <a:schemeClr val="tx1"/>
                    </a:solidFill>
                    <a:sym typeface="Symbol" pitchFamily="18" charset="2"/>
                  </a:rPr>
                  <a:t> healthcare providers</a:t>
                </a:r>
              </a:p>
              <a:p>
                <a:r>
                  <a:rPr lang="en-US" sz="800" b="0">
                    <a:solidFill>
                      <a:schemeClr val="tx1"/>
                    </a:solidFill>
                    <a:sym typeface="Symbol" pitchFamily="18" charset="2"/>
                  </a:rPr>
                  <a:t>            other resources</a:t>
                </a:r>
              </a:p>
            </p:txBody>
          </p:sp>
          <p:sp>
            <p:nvSpPr>
              <p:cNvPr id="52257" name="AutoShape 34"/>
              <p:cNvSpPr>
                <a:spLocks noChangeArrowheads="1"/>
              </p:cNvSpPr>
              <p:nvPr/>
            </p:nvSpPr>
            <p:spPr bwMode="auto">
              <a:xfrm>
                <a:off x="2290" y="2568"/>
                <a:ext cx="1134" cy="272"/>
              </a:xfrm>
              <a:prstGeom prst="roundRect">
                <a:avLst>
                  <a:gd name="adj" fmla="val 16667"/>
                </a:avLst>
              </a:prstGeom>
              <a:noFill/>
              <a:ln w="9525">
                <a:solidFill>
                  <a:schemeClr val="tx1"/>
                </a:solidFill>
                <a:round/>
                <a:headEnd/>
                <a:tailEnd/>
              </a:ln>
            </p:spPr>
            <p:txBody>
              <a:bodyPr wrap="none" anchor="ctr"/>
              <a:lstStyle/>
              <a:p>
                <a:endParaRPr lang="en-US"/>
              </a:p>
            </p:txBody>
          </p:sp>
        </p:grpSp>
        <p:sp>
          <p:nvSpPr>
            <p:cNvPr id="52259" name="Text Box 37"/>
            <p:cNvSpPr txBox="1">
              <a:spLocks noChangeArrowheads="1"/>
            </p:cNvSpPr>
            <p:nvPr/>
          </p:nvSpPr>
          <p:spPr bwMode="auto">
            <a:xfrm>
              <a:off x="2245" y="2097"/>
              <a:ext cx="913" cy="154"/>
            </a:xfrm>
            <a:prstGeom prst="rect">
              <a:avLst/>
            </a:prstGeom>
            <a:noFill/>
            <a:ln w="9525">
              <a:noFill/>
              <a:miter lim="800000"/>
              <a:headEnd/>
              <a:tailEnd/>
            </a:ln>
          </p:spPr>
          <p:txBody>
            <a:bodyPr wrap="none">
              <a:spAutoFit/>
            </a:bodyPr>
            <a:lstStyle/>
            <a:p>
              <a:r>
                <a:rPr lang="en-US" sz="1000">
                  <a:solidFill>
                    <a:schemeClr val="tx1"/>
                  </a:solidFill>
                </a:rPr>
                <a:t>Develop Plan of Care</a:t>
              </a:r>
            </a:p>
          </p:txBody>
        </p:sp>
        <p:sp>
          <p:nvSpPr>
            <p:cNvPr id="52260" name="AutoShape 38"/>
            <p:cNvSpPr>
              <a:spLocks noChangeArrowheads="1"/>
            </p:cNvSpPr>
            <p:nvPr/>
          </p:nvSpPr>
          <p:spPr bwMode="auto">
            <a:xfrm>
              <a:off x="1933" y="2114"/>
              <a:ext cx="1633" cy="726"/>
            </a:xfrm>
            <a:prstGeom prst="roundRect">
              <a:avLst>
                <a:gd name="adj" fmla="val 16667"/>
              </a:avLst>
            </a:prstGeom>
            <a:noFill/>
            <a:ln w="9525">
              <a:solidFill>
                <a:schemeClr val="tx1"/>
              </a:solidFill>
              <a:round/>
              <a:headEnd/>
              <a:tailEnd/>
            </a:ln>
          </p:spPr>
          <p:txBody>
            <a:bodyPr wrap="none" anchor="ctr"/>
            <a:lstStyle/>
            <a:p>
              <a:endParaRPr lang="en-US"/>
            </a:p>
          </p:txBody>
        </p:sp>
        <p:sp>
          <p:nvSpPr>
            <p:cNvPr id="52319" name="Text Box 95"/>
            <p:cNvSpPr txBox="1">
              <a:spLocks noChangeArrowheads="1"/>
            </p:cNvSpPr>
            <p:nvPr/>
          </p:nvSpPr>
          <p:spPr bwMode="auto">
            <a:xfrm>
              <a:off x="2336" y="2387"/>
              <a:ext cx="1028" cy="154"/>
            </a:xfrm>
            <a:prstGeom prst="rect">
              <a:avLst/>
            </a:prstGeom>
            <a:noFill/>
            <a:ln w="9525">
              <a:noFill/>
              <a:miter lim="800000"/>
              <a:headEnd/>
              <a:tailEnd/>
            </a:ln>
            <a:effectLst/>
          </p:spPr>
          <p:txBody>
            <a:bodyPr wrap="none">
              <a:spAutoFit/>
            </a:bodyPr>
            <a:lstStyle/>
            <a:p>
              <a:r>
                <a:rPr lang="en-US" sz="1000" b="0">
                  <a:solidFill>
                    <a:srgbClr val="808080"/>
                  </a:solidFill>
                </a:rPr>
                <a:t>Refer to other provider (s)</a:t>
              </a:r>
            </a:p>
          </p:txBody>
        </p:sp>
        <p:sp>
          <p:nvSpPr>
            <p:cNvPr id="52320" name="Line 96"/>
            <p:cNvSpPr>
              <a:spLocks noChangeShapeType="1"/>
            </p:cNvSpPr>
            <p:nvPr/>
          </p:nvSpPr>
          <p:spPr bwMode="auto">
            <a:xfrm>
              <a:off x="2290" y="2387"/>
              <a:ext cx="0" cy="91"/>
            </a:xfrm>
            <a:prstGeom prst="line">
              <a:avLst/>
            </a:prstGeom>
            <a:noFill/>
            <a:ln w="9525">
              <a:solidFill>
                <a:schemeClr val="tx1"/>
              </a:solidFill>
              <a:round/>
              <a:headEnd/>
              <a:tailEnd/>
            </a:ln>
            <a:effectLst/>
          </p:spPr>
          <p:txBody>
            <a:bodyPr/>
            <a:lstStyle/>
            <a:p>
              <a:endParaRPr lang="en-US"/>
            </a:p>
          </p:txBody>
        </p:sp>
        <p:sp>
          <p:nvSpPr>
            <p:cNvPr id="52321" name="Line 97"/>
            <p:cNvSpPr>
              <a:spLocks noChangeShapeType="1"/>
            </p:cNvSpPr>
            <p:nvPr/>
          </p:nvSpPr>
          <p:spPr bwMode="auto">
            <a:xfrm>
              <a:off x="2290" y="2478"/>
              <a:ext cx="91" cy="0"/>
            </a:xfrm>
            <a:prstGeom prst="line">
              <a:avLst/>
            </a:prstGeom>
            <a:noFill/>
            <a:ln w="9525">
              <a:solidFill>
                <a:schemeClr val="tx1"/>
              </a:solidFill>
              <a:round/>
              <a:headEnd/>
              <a:tailEnd type="triangle" w="med" len="med"/>
            </a:ln>
            <a:effectLst/>
          </p:spPr>
          <p:txBody>
            <a:bodyPr/>
            <a:lstStyle/>
            <a:p>
              <a:endParaRPr lang="en-US"/>
            </a:p>
          </p:txBody>
        </p:sp>
        <p:sp>
          <p:nvSpPr>
            <p:cNvPr id="52322" name="Line 98"/>
            <p:cNvSpPr>
              <a:spLocks noChangeShapeType="1"/>
            </p:cNvSpPr>
            <p:nvPr/>
          </p:nvSpPr>
          <p:spPr bwMode="auto">
            <a:xfrm>
              <a:off x="2154" y="2387"/>
              <a:ext cx="0" cy="272"/>
            </a:xfrm>
            <a:prstGeom prst="line">
              <a:avLst/>
            </a:prstGeom>
            <a:noFill/>
            <a:ln w="9525">
              <a:solidFill>
                <a:schemeClr val="tx1"/>
              </a:solidFill>
              <a:round/>
              <a:headEnd/>
              <a:tailEnd/>
            </a:ln>
            <a:effectLst/>
          </p:spPr>
          <p:txBody>
            <a:bodyPr/>
            <a:lstStyle/>
            <a:p>
              <a:endParaRPr lang="en-US"/>
            </a:p>
          </p:txBody>
        </p:sp>
        <p:sp>
          <p:nvSpPr>
            <p:cNvPr id="52323" name="Line 99"/>
            <p:cNvSpPr>
              <a:spLocks noChangeShapeType="1"/>
            </p:cNvSpPr>
            <p:nvPr/>
          </p:nvSpPr>
          <p:spPr bwMode="auto">
            <a:xfrm>
              <a:off x="2154" y="2659"/>
              <a:ext cx="91" cy="0"/>
            </a:xfrm>
            <a:prstGeom prst="line">
              <a:avLst/>
            </a:prstGeom>
            <a:noFill/>
            <a:ln w="9525">
              <a:solidFill>
                <a:schemeClr val="tx1"/>
              </a:solidFill>
              <a:round/>
              <a:headEnd/>
              <a:tailEnd type="triangle" w="med" len="med"/>
            </a:ln>
            <a:effectLst/>
          </p:spPr>
          <p:txBody>
            <a:bodyPr/>
            <a:lstStyle/>
            <a:p>
              <a:endParaRPr lang="en-US"/>
            </a:p>
          </p:txBody>
        </p:sp>
      </p:grpSp>
      <p:grpSp>
        <p:nvGrpSpPr>
          <p:cNvPr id="25" name="Group 103"/>
          <p:cNvGrpSpPr>
            <a:grpSpLocks/>
          </p:cNvGrpSpPr>
          <p:nvPr/>
        </p:nvGrpSpPr>
        <p:grpSpPr bwMode="auto">
          <a:xfrm>
            <a:off x="6732588" y="1490663"/>
            <a:ext cx="2089150" cy="1008062"/>
            <a:chOff x="4286" y="754"/>
            <a:chExt cx="1316" cy="635"/>
          </a:xfrm>
        </p:grpSpPr>
        <p:sp>
          <p:nvSpPr>
            <p:cNvPr id="52328" name="Text Box 104"/>
            <p:cNvSpPr txBox="1">
              <a:spLocks noChangeArrowheads="1"/>
            </p:cNvSpPr>
            <p:nvPr/>
          </p:nvSpPr>
          <p:spPr bwMode="auto">
            <a:xfrm>
              <a:off x="4343" y="935"/>
              <a:ext cx="1213" cy="442"/>
            </a:xfrm>
            <a:prstGeom prst="rect">
              <a:avLst/>
            </a:prstGeom>
            <a:noFill/>
            <a:ln w="9525">
              <a:noFill/>
              <a:miter lim="800000"/>
              <a:headEnd/>
              <a:tailEnd/>
            </a:ln>
            <a:effectLst/>
          </p:spPr>
          <p:txBody>
            <a:bodyPr wrap="none">
              <a:spAutoFit/>
            </a:bodyPr>
            <a:lstStyle/>
            <a:p>
              <a:r>
                <a:rPr lang="en-US" sz="1000" dirty="0">
                  <a:solidFill>
                    <a:schemeClr val="tx1"/>
                  </a:solidFill>
                </a:rPr>
                <a:t>Problem/concern/reason  1..*</a:t>
              </a:r>
            </a:p>
            <a:p>
              <a:r>
                <a:rPr lang="en-US" sz="1000" dirty="0">
                  <a:solidFill>
                    <a:schemeClr val="tx1"/>
                  </a:solidFill>
                </a:rPr>
                <a:t>      </a:t>
              </a:r>
              <a:r>
                <a:rPr lang="en-US" sz="1000" b="0" dirty="0">
                  <a:solidFill>
                    <a:schemeClr val="tx1"/>
                  </a:solidFill>
                </a:rPr>
                <a:t>Target goals/outcomes</a:t>
              </a:r>
            </a:p>
            <a:p>
              <a:r>
                <a:rPr lang="en-US" sz="1000" b="0" dirty="0">
                  <a:solidFill>
                    <a:schemeClr val="tx1"/>
                  </a:solidFill>
                </a:rPr>
                <a:t>           Planned intervention</a:t>
              </a:r>
            </a:p>
            <a:p>
              <a:r>
                <a:rPr lang="en-US" sz="1000" b="0" dirty="0">
                  <a:solidFill>
                    <a:schemeClr val="tx1"/>
                  </a:solidFill>
                </a:rPr>
                <a:t>               Assessed outcome</a:t>
              </a:r>
            </a:p>
          </p:txBody>
        </p:sp>
        <p:sp>
          <p:nvSpPr>
            <p:cNvPr id="52329" name="AutoShape 105"/>
            <p:cNvSpPr>
              <a:spLocks noChangeArrowheads="1"/>
            </p:cNvSpPr>
            <p:nvPr/>
          </p:nvSpPr>
          <p:spPr bwMode="auto">
            <a:xfrm>
              <a:off x="4332" y="935"/>
              <a:ext cx="1224" cy="409"/>
            </a:xfrm>
            <a:prstGeom prst="roundRect">
              <a:avLst>
                <a:gd name="adj" fmla="val 16667"/>
              </a:avLst>
            </a:prstGeom>
            <a:noFill/>
            <a:ln w="9525">
              <a:solidFill>
                <a:schemeClr val="tx1"/>
              </a:solidFill>
              <a:round/>
              <a:headEnd/>
              <a:tailEnd/>
            </a:ln>
            <a:effectLst/>
          </p:spPr>
          <p:txBody>
            <a:bodyPr wrap="none" anchor="ctr"/>
            <a:lstStyle/>
            <a:p>
              <a:endParaRPr lang="en-US"/>
            </a:p>
          </p:txBody>
        </p:sp>
        <p:sp>
          <p:nvSpPr>
            <p:cNvPr id="52330" name="Text Box 106"/>
            <p:cNvSpPr txBox="1">
              <a:spLocks noChangeArrowheads="1"/>
            </p:cNvSpPr>
            <p:nvPr/>
          </p:nvSpPr>
          <p:spPr bwMode="auto">
            <a:xfrm>
              <a:off x="4377" y="781"/>
              <a:ext cx="1001" cy="154"/>
            </a:xfrm>
            <a:prstGeom prst="rect">
              <a:avLst/>
            </a:prstGeom>
            <a:noFill/>
            <a:ln w="9525">
              <a:noFill/>
              <a:miter lim="800000"/>
              <a:headEnd/>
              <a:tailEnd/>
            </a:ln>
            <a:effectLst/>
          </p:spPr>
          <p:txBody>
            <a:bodyPr wrap="none">
              <a:spAutoFit/>
            </a:bodyPr>
            <a:lstStyle/>
            <a:p>
              <a:r>
                <a:rPr lang="en-US" sz="1000">
                  <a:solidFill>
                    <a:schemeClr val="tx1"/>
                  </a:solidFill>
                </a:rPr>
                <a:t>High Level Shared Plan</a:t>
              </a:r>
            </a:p>
          </p:txBody>
        </p:sp>
        <p:sp>
          <p:nvSpPr>
            <p:cNvPr id="52331" name="AutoShape 107"/>
            <p:cNvSpPr>
              <a:spLocks noChangeArrowheads="1"/>
            </p:cNvSpPr>
            <p:nvPr/>
          </p:nvSpPr>
          <p:spPr bwMode="auto">
            <a:xfrm>
              <a:off x="4286" y="754"/>
              <a:ext cx="1316" cy="635"/>
            </a:xfrm>
            <a:prstGeom prst="roundRect">
              <a:avLst>
                <a:gd name="adj" fmla="val 16667"/>
              </a:avLst>
            </a:prstGeom>
            <a:noFill/>
            <a:ln w="9525">
              <a:solidFill>
                <a:schemeClr val="tx1"/>
              </a:solidFill>
              <a:round/>
              <a:headEnd/>
              <a:tailEnd/>
            </a:ln>
            <a:effectLst/>
          </p:spPr>
          <p:txBody>
            <a:bodyPr wrap="none" anchor="ctr"/>
            <a:lstStyle/>
            <a:p>
              <a:endParaRPr lang="en-US"/>
            </a:p>
          </p:txBody>
        </p:sp>
      </p:grpSp>
      <p:grpSp>
        <p:nvGrpSpPr>
          <p:cNvPr id="26" name="Group 90"/>
          <p:cNvGrpSpPr>
            <a:grpSpLocks/>
          </p:cNvGrpSpPr>
          <p:nvPr/>
        </p:nvGrpSpPr>
        <p:grpSpPr bwMode="auto">
          <a:xfrm>
            <a:off x="8172450" y="908050"/>
            <a:ext cx="504825" cy="576263"/>
            <a:chOff x="4649" y="977"/>
            <a:chExt cx="443" cy="503"/>
          </a:xfrm>
        </p:grpSpPr>
        <p:pic>
          <p:nvPicPr>
            <p:cNvPr id="52333" name="Picture 86" descr="MC900097577[1]"/>
            <p:cNvPicPr>
              <a:picLocks noChangeAspect="1" noChangeArrowheads="1"/>
            </p:cNvPicPr>
            <p:nvPr/>
          </p:nvPicPr>
          <p:blipFill>
            <a:blip r:embed="rId2" cstate="print"/>
            <a:srcRect/>
            <a:stretch>
              <a:fillRect/>
            </a:stretch>
          </p:blipFill>
          <p:spPr bwMode="auto">
            <a:xfrm>
              <a:off x="4649" y="1026"/>
              <a:ext cx="443" cy="454"/>
            </a:xfrm>
            <a:prstGeom prst="rect">
              <a:avLst/>
            </a:prstGeom>
            <a:noFill/>
            <a:ln w="9525">
              <a:noFill/>
              <a:miter lim="800000"/>
              <a:headEnd/>
              <a:tailEnd/>
            </a:ln>
          </p:spPr>
        </p:pic>
        <p:pic>
          <p:nvPicPr>
            <p:cNvPr id="52334" name="Picture 89" descr="MC900056604[1]"/>
            <p:cNvPicPr>
              <a:picLocks noChangeAspect="1" noChangeArrowheads="1"/>
            </p:cNvPicPr>
            <p:nvPr/>
          </p:nvPicPr>
          <p:blipFill>
            <a:blip r:embed="rId3" cstate="print"/>
            <a:srcRect/>
            <a:stretch>
              <a:fillRect/>
            </a:stretch>
          </p:blipFill>
          <p:spPr bwMode="auto">
            <a:xfrm>
              <a:off x="4784" y="977"/>
              <a:ext cx="273" cy="185"/>
            </a:xfrm>
            <a:prstGeom prst="rect">
              <a:avLst/>
            </a:prstGeom>
            <a:noFill/>
            <a:ln w="9525">
              <a:noFill/>
              <a:miter lim="800000"/>
              <a:headEnd/>
              <a:tailEnd/>
            </a:ln>
          </p:spPr>
        </p:pic>
      </p:grpSp>
      <p:sp>
        <p:nvSpPr>
          <p:cNvPr id="52335" name="Text Box 91"/>
          <p:cNvSpPr txBox="1">
            <a:spLocks noChangeArrowheads="1"/>
          </p:cNvSpPr>
          <p:nvPr/>
        </p:nvSpPr>
        <p:spPr bwMode="auto">
          <a:xfrm>
            <a:off x="6516688" y="1096963"/>
            <a:ext cx="1344612" cy="244475"/>
          </a:xfrm>
          <a:prstGeom prst="rect">
            <a:avLst/>
          </a:prstGeom>
          <a:noFill/>
          <a:ln w="9525">
            <a:noFill/>
            <a:miter lim="800000"/>
            <a:headEnd/>
            <a:tailEnd/>
          </a:ln>
        </p:spPr>
        <p:txBody>
          <a:bodyPr wrap="none">
            <a:spAutoFit/>
          </a:bodyPr>
          <a:lstStyle/>
          <a:p>
            <a:pPr algn="ctr"/>
            <a:r>
              <a:rPr lang="en-US" sz="1000">
                <a:solidFill>
                  <a:schemeClr val="tx1"/>
                </a:solidFill>
              </a:rPr>
              <a:t>Care  orchestration</a:t>
            </a:r>
          </a:p>
        </p:txBody>
      </p:sp>
      <p:cxnSp>
        <p:nvCxnSpPr>
          <p:cNvPr id="52336" name="AutoShape 112"/>
          <p:cNvCxnSpPr>
            <a:cxnSpLocks noChangeShapeType="1"/>
            <a:stCxn id="0" idx="1"/>
            <a:endCxn id="52335" idx="3"/>
          </p:cNvCxnSpPr>
          <p:nvPr/>
        </p:nvCxnSpPr>
        <p:spPr bwMode="auto">
          <a:xfrm rot="10800000">
            <a:off x="7861300" y="1219200"/>
            <a:ext cx="311150" cy="4763"/>
          </a:xfrm>
          <a:prstGeom prst="curvedConnector3">
            <a:avLst>
              <a:gd name="adj1" fmla="val 50000"/>
            </a:avLst>
          </a:prstGeom>
          <a:noFill/>
          <a:ln w="9525">
            <a:solidFill>
              <a:schemeClr val="tx1"/>
            </a:solidFill>
            <a:round/>
            <a:headEnd/>
            <a:tailEnd type="triangle" w="med" len="med"/>
          </a:ln>
          <a:effectLst/>
        </p:spPr>
      </p:cxnSp>
      <p:cxnSp>
        <p:nvCxnSpPr>
          <p:cNvPr id="52337" name="AutoShape 113"/>
          <p:cNvCxnSpPr>
            <a:cxnSpLocks noChangeShapeType="1"/>
            <a:stCxn id="52335" idx="2"/>
            <a:endCxn id="52331" idx="0"/>
          </p:cNvCxnSpPr>
          <p:nvPr/>
        </p:nvCxnSpPr>
        <p:spPr bwMode="auto">
          <a:xfrm rot="16200000" flipH="1">
            <a:off x="7408863" y="1122363"/>
            <a:ext cx="149225" cy="587375"/>
          </a:xfrm>
          <a:prstGeom prst="curvedConnector3">
            <a:avLst>
              <a:gd name="adj1" fmla="val 50000"/>
            </a:avLst>
          </a:prstGeom>
          <a:noFill/>
          <a:ln w="9525">
            <a:solidFill>
              <a:schemeClr val="tx1"/>
            </a:solidFill>
            <a:round/>
            <a:headEnd/>
            <a:tailEnd type="triangle" w="med" len="med"/>
          </a:ln>
          <a:effectLst/>
        </p:spPr>
      </p:cxnSp>
      <p:cxnSp>
        <p:nvCxnSpPr>
          <p:cNvPr id="52338" name="AutoShape 114"/>
          <p:cNvCxnSpPr>
            <a:cxnSpLocks noChangeShapeType="1"/>
            <a:stCxn id="52245" idx="0"/>
            <a:endCxn id="52331" idx="1"/>
          </p:cNvCxnSpPr>
          <p:nvPr/>
        </p:nvCxnSpPr>
        <p:spPr bwMode="auto">
          <a:xfrm rot="16200000">
            <a:off x="5104607" y="604044"/>
            <a:ext cx="236537" cy="3019425"/>
          </a:xfrm>
          <a:prstGeom prst="curvedConnector2">
            <a:avLst/>
          </a:prstGeom>
          <a:noFill/>
          <a:ln w="9525">
            <a:solidFill>
              <a:srgbClr val="808080"/>
            </a:solidFill>
            <a:round/>
            <a:headEnd/>
            <a:tailEnd type="triangle" w="med" len="med"/>
          </a:ln>
          <a:effectLst/>
        </p:spPr>
      </p:cxnSp>
      <p:cxnSp>
        <p:nvCxnSpPr>
          <p:cNvPr id="52339" name="AutoShape 115"/>
          <p:cNvCxnSpPr>
            <a:cxnSpLocks noChangeShapeType="1"/>
            <a:stCxn id="52319" idx="3"/>
            <a:endCxn id="52308" idx="1"/>
          </p:cNvCxnSpPr>
          <p:nvPr/>
        </p:nvCxnSpPr>
        <p:spPr bwMode="auto">
          <a:xfrm>
            <a:off x="5340350" y="3911600"/>
            <a:ext cx="958850" cy="633413"/>
          </a:xfrm>
          <a:prstGeom prst="curvedConnector3">
            <a:avLst>
              <a:gd name="adj1" fmla="val 42051"/>
            </a:avLst>
          </a:prstGeom>
          <a:noFill/>
          <a:ln w="9525">
            <a:solidFill>
              <a:srgbClr val="808080"/>
            </a:solidFill>
            <a:round/>
            <a:headEnd/>
            <a:tailEnd type="triangle" w="med" len="med"/>
          </a:ln>
          <a:effectLst/>
        </p:spPr>
      </p:cxnSp>
      <p:sp>
        <p:nvSpPr>
          <p:cNvPr id="52340" name="Line 116"/>
          <p:cNvSpPr>
            <a:spLocks noChangeShapeType="1"/>
          </p:cNvSpPr>
          <p:nvPr/>
        </p:nvSpPr>
        <p:spPr bwMode="auto">
          <a:xfrm flipV="1">
            <a:off x="7740650" y="2492375"/>
            <a:ext cx="0" cy="144463"/>
          </a:xfrm>
          <a:prstGeom prst="line">
            <a:avLst/>
          </a:prstGeom>
          <a:noFill/>
          <a:ln w="9525">
            <a:solidFill>
              <a:schemeClr val="tx1"/>
            </a:solidFill>
            <a:round/>
            <a:headEnd/>
            <a:tailEnd type="triangle" w="med" len="med"/>
          </a:ln>
          <a:effectLst/>
        </p:spPr>
        <p:txBody>
          <a:bodyPr/>
          <a:lstStyle/>
          <a:p>
            <a:endParaRPr lang="en-US"/>
          </a:p>
        </p:txBody>
      </p:sp>
      <p:sp>
        <p:nvSpPr>
          <p:cNvPr id="110" name="ZoneTexte 109"/>
          <p:cNvSpPr txBox="1"/>
          <p:nvPr/>
        </p:nvSpPr>
        <p:spPr>
          <a:xfrm>
            <a:off x="0" y="0"/>
            <a:ext cx="4830425" cy="276999"/>
          </a:xfrm>
          <a:prstGeom prst="rect">
            <a:avLst/>
          </a:prstGeom>
          <a:noFill/>
        </p:spPr>
        <p:txBody>
          <a:bodyPr wrap="none" rtlCol="0">
            <a:spAutoFit/>
          </a:bodyPr>
          <a:lstStyle/>
          <a:p>
            <a:r>
              <a:rPr lang="en-CA" sz="1200" b="0" i="1" u="sng" dirty="0" smtClean="0">
                <a:solidFill>
                  <a:srgbClr val="FF0000"/>
                </a:solidFill>
              </a:rPr>
              <a:t>Will need to add explanations and maybe some different scenarios</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p:txBody>
          <a:bodyPr/>
          <a:lstStyle/>
          <a:p>
            <a:r>
              <a:rPr lang="en-US" dirty="0" smtClean="0"/>
              <a:t>Storyboards</a:t>
            </a:r>
            <a:endParaRPr lang="en-CA" dirty="0"/>
          </a:p>
        </p:txBody>
      </p:sp>
      <p:sp>
        <p:nvSpPr>
          <p:cNvPr id="5" name="Espace réservé du texte 4"/>
          <p:cNvSpPr>
            <a:spLocks noGrp="1"/>
          </p:cNvSpPr>
          <p:nvPr>
            <p:ph type="body" idx="1"/>
          </p:nvPr>
        </p:nvSpPr>
        <p:spPr/>
        <p:txBody>
          <a:bodyPr/>
          <a:lstStyle/>
          <a:p>
            <a:endParaRPr lang="en-CA"/>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idx="4294967295"/>
          </p:nvPr>
        </p:nvSpPr>
        <p:spPr/>
        <p:txBody>
          <a:bodyPr/>
          <a:lstStyle/>
          <a:p>
            <a:r>
              <a:rPr lang="en-US" smtClean="0"/>
              <a:t>Storyboard: what is it?</a:t>
            </a:r>
          </a:p>
        </p:txBody>
      </p:sp>
      <p:sp>
        <p:nvSpPr>
          <p:cNvPr id="53251" name="Rectangle 3"/>
          <p:cNvSpPr>
            <a:spLocks noGrp="1" noChangeArrowheads="1"/>
          </p:cNvSpPr>
          <p:nvPr>
            <p:ph type="body" idx="4294967295"/>
          </p:nvPr>
        </p:nvSpPr>
        <p:spPr/>
        <p:txBody>
          <a:bodyPr/>
          <a:lstStyle/>
          <a:p>
            <a:r>
              <a:rPr lang="en-US" smtClean="0"/>
              <a:t>Narrative of business (clinical; administrative) processes on domain/area of interest</a:t>
            </a:r>
          </a:p>
          <a:p>
            <a:r>
              <a:rPr lang="en-US" smtClean="0"/>
              <a:t>Non technical (conceptual in nature)</a:t>
            </a:r>
          </a:p>
          <a:p>
            <a:r>
              <a:rPr lang="en-US" smtClean="0"/>
              <a:t>Describes:</a:t>
            </a:r>
          </a:p>
          <a:p>
            <a:pPr lvl="1"/>
            <a:r>
              <a:rPr lang="en-US" smtClean="0"/>
              <a:t>Activities, interactions, workflows</a:t>
            </a:r>
          </a:p>
          <a:p>
            <a:pPr lvl="1"/>
            <a:r>
              <a:rPr lang="en-US" smtClean="0"/>
              <a:t>Participants</a:t>
            </a:r>
          </a:p>
          <a:p>
            <a:pPr lvl="1"/>
            <a:r>
              <a:rPr lang="en-US" smtClean="0"/>
              <a:t>High level data contents feeding into or resulting from processes</a:t>
            </a:r>
          </a:p>
          <a:p>
            <a:r>
              <a:rPr lang="en-US" smtClean="0"/>
              <a:t>Provides inputs for:</a:t>
            </a:r>
          </a:p>
          <a:p>
            <a:pPr lvl="1"/>
            <a:r>
              <a:rPr lang="en-US" smtClean="0"/>
              <a:t>Activity diagrams</a:t>
            </a:r>
          </a:p>
          <a:p>
            <a:pPr lvl="1"/>
            <a:r>
              <a:rPr lang="en-US" smtClean="0"/>
              <a:t>Interaction diagrams</a:t>
            </a:r>
          </a:p>
          <a:p>
            <a:pPr lvl="1"/>
            <a:r>
              <a:rPr lang="en-US" smtClean="0"/>
              <a:t>State transition diagrams</a:t>
            </a:r>
          </a:p>
          <a:p>
            <a:pPr lvl="1"/>
            <a:r>
              <a:rPr lang="en-US" smtClean="0"/>
              <a:t>High level class diagrams</a:t>
            </a:r>
          </a:p>
        </p:txBody>
      </p:sp>
      <p:sp>
        <p:nvSpPr>
          <p:cNvPr id="53252" name="Text Box 4"/>
          <p:cNvSpPr txBox="1">
            <a:spLocks noChangeArrowheads="1"/>
          </p:cNvSpPr>
          <p:nvPr/>
        </p:nvSpPr>
        <p:spPr bwMode="auto">
          <a:xfrm>
            <a:off x="7236370" y="0"/>
            <a:ext cx="1125538" cy="457200"/>
          </a:xfrm>
          <a:prstGeom prst="rect">
            <a:avLst/>
          </a:prstGeom>
          <a:noFill/>
          <a:ln w="9525">
            <a:noFill/>
            <a:miter lim="800000"/>
            <a:headEnd/>
            <a:tailEnd/>
          </a:ln>
        </p:spPr>
        <p:txBody>
          <a:bodyPr wrap="none">
            <a:spAutoFit/>
          </a:bodyPr>
          <a:lstStyle/>
          <a:p>
            <a:r>
              <a:rPr lang="en-US" sz="1200" dirty="0">
                <a:solidFill>
                  <a:srgbClr val="FF0000"/>
                </a:solidFill>
              </a:rPr>
              <a:t>Stephen Chu</a:t>
            </a:r>
          </a:p>
          <a:p>
            <a:r>
              <a:rPr lang="en-US" sz="1200" dirty="0">
                <a:solidFill>
                  <a:srgbClr val="FF0000"/>
                </a:solidFill>
              </a:rPr>
              <a:t>12 April 2011</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CA" dirty="0" smtClean="0"/>
              <a:t>Storyboards</a:t>
            </a:r>
            <a:endParaRPr lang="en-CA" dirty="0"/>
          </a:p>
        </p:txBody>
      </p:sp>
      <p:sp>
        <p:nvSpPr>
          <p:cNvPr id="3" name="Espace réservé du contenu 2"/>
          <p:cNvSpPr>
            <a:spLocks noGrp="1"/>
          </p:cNvSpPr>
          <p:nvPr>
            <p:ph idx="1"/>
          </p:nvPr>
        </p:nvSpPr>
        <p:spPr/>
        <p:txBody>
          <a:bodyPr/>
          <a:lstStyle/>
          <a:p>
            <a:r>
              <a:rPr lang="en-CA" sz="2000" dirty="0" smtClean="0"/>
              <a:t>5 to 10 max</a:t>
            </a:r>
          </a:p>
          <a:p>
            <a:pPr lvl="1"/>
            <a:r>
              <a:rPr lang="en-CA" sz="1600" dirty="0" smtClean="0"/>
              <a:t>See list on wiki </a:t>
            </a:r>
            <a:endParaRPr lang="en-CA" sz="1600" dirty="0" smtClean="0"/>
          </a:p>
          <a:p>
            <a:r>
              <a:rPr lang="en-CA" sz="2000" dirty="0" smtClean="0"/>
              <a:t>Identify actors and understand their roles</a:t>
            </a:r>
          </a:p>
          <a:p>
            <a:r>
              <a:rPr lang="en-CA" sz="2000" dirty="0" smtClean="0"/>
              <a:t>Understanding the care planning processes will help understand the needs for info exchange</a:t>
            </a:r>
          </a:p>
          <a:p>
            <a:pPr lvl="1"/>
            <a:r>
              <a:rPr lang="en-CA" sz="1800" dirty="0" smtClean="0"/>
              <a:t>E.g. query for resource availability </a:t>
            </a:r>
            <a:r>
              <a:rPr lang="en-CA" sz="1800" dirty="0" err="1" smtClean="0"/>
              <a:t>vs</a:t>
            </a:r>
            <a:r>
              <a:rPr lang="en-CA" sz="1800" dirty="0" smtClean="0"/>
              <a:t> the care plan needs for patient X</a:t>
            </a:r>
          </a:p>
          <a:p>
            <a:r>
              <a:rPr lang="en-CA" sz="2000" dirty="0" smtClean="0"/>
              <a:t>3 types of requirements</a:t>
            </a:r>
          </a:p>
          <a:p>
            <a:pPr lvl="1"/>
            <a:r>
              <a:rPr lang="en-CA" sz="1800" dirty="0" smtClean="0"/>
              <a:t>Functions to be carried out, workflow, processes</a:t>
            </a:r>
          </a:p>
          <a:p>
            <a:pPr lvl="1"/>
            <a:r>
              <a:rPr lang="en-CA" sz="1800" dirty="0" smtClean="0"/>
              <a:t>Static semantics: info model, glossary, vocabulary</a:t>
            </a:r>
          </a:p>
          <a:p>
            <a:pPr lvl="1"/>
            <a:r>
              <a:rPr lang="en-CA" sz="1800" dirty="0" smtClean="0"/>
              <a:t>Functions to be carried out by the system: EHR FM, PHR FM, etc</a:t>
            </a:r>
          </a:p>
          <a:p>
            <a:pPr lvl="1"/>
            <a:r>
              <a:rPr lang="en-CA" sz="1800" dirty="0" smtClean="0"/>
              <a:t>Interactions between systems: interoperability</a:t>
            </a:r>
          </a:p>
          <a:p>
            <a:r>
              <a:rPr lang="en-CA" sz="2000" dirty="0" smtClean="0"/>
              <a:t>Include meaningful use items that are universal in perspective</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CA" dirty="0" smtClean="0"/>
              <a:t>IHE </a:t>
            </a:r>
            <a:r>
              <a:rPr lang="en-US" dirty="0" smtClean="0"/>
              <a:t>Patient Plan of Care (PPOC)</a:t>
            </a:r>
            <a:endParaRPr lang="en-CA" dirty="0"/>
          </a:p>
        </p:txBody>
      </p:sp>
      <p:sp>
        <p:nvSpPr>
          <p:cNvPr id="3" name="Espace réservé du contenu 2"/>
          <p:cNvSpPr>
            <a:spLocks noGrp="1"/>
          </p:cNvSpPr>
          <p:nvPr>
            <p:ph idx="1"/>
          </p:nvPr>
        </p:nvSpPr>
        <p:spPr/>
        <p:txBody>
          <a:bodyPr/>
          <a:lstStyle/>
          <a:p>
            <a:r>
              <a:rPr lang="en-CA" dirty="0" smtClean="0"/>
              <a:t>Deferred</a:t>
            </a:r>
            <a:endParaRPr lang="en-CA"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smtClean="0"/>
              <a:t>Modeling Tool to Use</a:t>
            </a:r>
            <a:endParaRPr lang="en-US"/>
          </a:p>
        </p:txBody>
      </p:sp>
      <p:sp>
        <p:nvSpPr>
          <p:cNvPr id="3" name="Espace réservé du contenu 2"/>
          <p:cNvSpPr>
            <a:spLocks noGrp="1"/>
          </p:cNvSpPr>
          <p:nvPr>
            <p:ph idx="1"/>
          </p:nvPr>
        </p:nvSpPr>
        <p:spPr/>
        <p:txBody>
          <a:bodyPr/>
          <a:lstStyle/>
          <a:p>
            <a:r>
              <a:rPr lang="en-US" sz="1400" dirty="0" smtClean="0"/>
              <a:t>Responses from Lloyd Mackenzie and Jean Duteau</a:t>
            </a:r>
          </a:p>
          <a:p>
            <a:pPr lvl="1"/>
            <a:r>
              <a:rPr lang="en-US" sz="1200" dirty="0" smtClean="0"/>
              <a:t>Both use Enterprise Architect (EA)</a:t>
            </a:r>
          </a:p>
          <a:p>
            <a:r>
              <a:rPr lang="en-US" sz="1400" dirty="0" smtClean="0"/>
              <a:t>Response from Andy Stechishin, HL7 Tooling and V3 Publishing co-chair</a:t>
            </a:r>
          </a:p>
          <a:p>
            <a:pPr lvl="1"/>
            <a:r>
              <a:rPr lang="en-US" sz="1200" dirty="0" smtClean="0"/>
              <a:t>First, there is an active Tooling project (called MAX) to export information from EA using MIF, the HL7 official interchange format.</a:t>
            </a:r>
          </a:p>
          <a:p>
            <a:pPr lvl="1"/>
            <a:r>
              <a:rPr lang="en-US" sz="1200" dirty="0" smtClean="0"/>
              <a:t>Second, at the WGM in Sydney, </a:t>
            </a:r>
            <a:r>
              <a:rPr lang="en-US" sz="1200" dirty="0" err="1" smtClean="0"/>
              <a:t>Sparx</a:t>
            </a:r>
            <a:r>
              <a:rPr lang="en-US" sz="1200" dirty="0" smtClean="0"/>
              <a:t> gave each attendee a license for EA. </a:t>
            </a:r>
          </a:p>
          <a:p>
            <a:pPr lvl="1"/>
            <a:r>
              <a:rPr lang="en-US" sz="1200" dirty="0" smtClean="0"/>
              <a:t>Third, during my tenure as a co-chair of Publishing, most DAMs that have been submitted for ballot have been developed (or at least published) using EA. </a:t>
            </a:r>
          </a:p>
          <a:p>
            <a:pPr lvl="1"/>
            <a:r>
              <a:rPr lang="en-US" sz="1200" dirty="0" smtClean="0"/>
              <a:t>It seems to me that a convergence is occurring and EA seems to at least be the tool of choice for many.</a:t>
            </a:r>
          </a:p>
          <a:p>
            <a:r>
              <a:rPr lang="en-US" sz="1400" dirty="0" smtClean="0"/>
              <a:t>Eclipse is a platform for doing many different things using specific plug-ins</a:t>
            </a:r>
          </a:p>
          <a:p>
            <a:pPr lvl="1"/>
            <a:r>
              <a:rPr lang="en-US" sz="1200" dirty="0" smtClean="0"/>
              <a:t>Recommended by HL7</a:t>
            </a:r>
          </a:p>
          <a:p>
            <a:pPr lvl="1"/>
            <a:r>
              <a:rPr lang="en-US" sz="1200" dirty="0" smtClean="0"/>
              <a:t>Open Source but not as intuitive as Enterprise Architect (which costs some 100$ for a desktop version)</a:t>
            </a:r>
          </a:p>
          <a:p>
            <a:pPr lvl="1"/>
            <a:r>
              <a:rPr lang="en-US" sz="1200" dirty="0" smtClean="0"/>
              <a:t>However, choosing which tool and plug-in (for UML) to install is difficult for non technical folks (</a:t>
            </a:r>
            <a:r>
              <a:rPr lang="en-US" sz="1200" dirty="0" err="1" smtClean="0"/>
              <a:t>vs</a:t>
            </a:r>
            <a:r>
              <a:rPr lang="en-US" sz="1200" dirty="0" smtClean="0"/>
              <a:t> the easy-to-use EA)</a:t>
            </a:r>
          </a:p>
          <a:p>
            <a:pPr lvl="1"/>
            <a:r>
              <a:rPr lang="en-US" sz="1200" dirty="0" smtClean="0"/>
              <a:t>We would need some coaching to allow a quick start</a:t>
            </a:r>
          </a:p>
          <a:p>
            <a:pPr lvl="2"/>
            <a:r>
              <a:rPr lang="en-US" sz="1100" dirty="0" smtClean="0"/>
              <a:t>Adel agreed to help us there</a:t>
            </a:r>
          </a:p>
          <a:p>
            <a:pPr lvl="2"/>
            <a:r>
              <a:rPr lang="en-US" sz="1100" dirty="0" smtClean="0"/>
              <a:t>André will find a resource</a:t>
            </a:r>
          </a:p>
          <a:p>
            <a:r>
              <a:rPr lang="en-US" sz="1400" dirty="0" smtClean="0"/>
              <a:t>The tool will be used to do:</a:t>
            </a:r>
          </a:p>
          <a:p>
            <a:pPr lvl="1"/>
            <a:r>
              <a:rPr lang="en-US" sz="1200" dirty="0" smtClean="0"/>
              <a:t>Use cases</a:t>
            </a:r>
          </a:p>
          <a:p>
            <a:pPr lvl="1"/>
            <a:r>
              <a:rPr lang="en-US" sz="1200" dirty="0" smtClean="0"/>
              <a:t>Activity and workflow diagrams</a:t>
            </a:r>
          </a:p>
          <a:p>
            <a:pPr lvl="1"/>
            <a:r>
              <a:rPr lang="en-US" sz="1200" dirty="0" smtClean="0"/>
              <a:t>Interaction diagrams</a:t>
            </a:r>
          </a:p>
          <a:p>
            <a:pPr lvl="1"/>
            <a:r>
              <a:rPr lang="en-US" sz="1200" dirty="0" smtClean="0"/>
              <a:t>Class models</a:t>
            </a:r>
          </a:p>
        </p:txBody>
      </p:sp>
      <p:sp>
        <p:nvSpPr>
          <p:cNvPr id="4" name="ZoneTexte 3"/>
          <p:cNvSpPr txBox="1"/>
          <p:nvPr/>
        </p:nvSpPr>
        <p:spPr>
          <a:xfrm>
            <a:off x="6804310" y="116540"/>
            <a:ext cx="2103461" cy="276999"/>
          </a:xfrm>
          <a:prstGeom prst="rect">
            <a:avLst/>
          </a:prstGeom>
          <a:noFill/>
        </p:spPr>
        <p:txBody>
          <a:bodyPr wrap="none" rtlCol="0">
            <a:spAutoFit/>
          </a:bodyPr>
          <a:lstStyle/>
          <a:p>
            <a:r>
              <a:rPr lang="en-CA" sz="1200" b="0" i="1" u="sng" dirty="0" smtClean="0">
                <a:solidFill>
                  <a:srgbClr val="FF0000"/>
                </a:solidFill>
              </a:rPr>
              <a:t>Includes post-meeting notes</a:t>
            </a:r>
            <a:endParaRPr lang="en-CA" sz="1200" b="0" i="1" u="sng" dirty="0" smtClean="0">
              <a:solidFill>
                <a:srgbClr val="FF0000"/>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re 6"/>
          <p:cNvSpPr>
            <a:spLocks noGrp="1"/>
          </p:cNvSpPr>
          <p:nvPr>
            <p:ph type="title"/>
          </p:nvPr>
        </p:nvSpPr>
        <p:spPr>
          <a:xfrm>
            <a:off x="827088" y="3506788"/>
            <a:ext cx="7772400" cy="1146175"/>
          </a:xfrm>
        </p:spPr>
        <p:txBody>
          <a:bodyPr/>
          <a:lstStyle/>
          <a:p>
            <a:pPr>
              <a:defRPr/>
            </a:pPr>
            <a:r>
              <a:rPr lang="en-CA" dirty="0" smtClean="0"/>
              <a:t>Issue: What overarching term to use?</a:t>
            </a:r>
            <a:endParaRPr lang="en-CA" dirty="0"/>
          </a:p>
        </p:txBody>
      </p:sp>
      <p:sp>
        <p:nvSpPr>
          <p:cNvPr id="35842" name="Espace réservé du texte 7"/>
          <p:cNvSpPr>
            <a:spLocks noGrp="1"/>
          </p:cNvSpPr>
          <p:nvPr>
            <p:ph type="body" idx="1"/>
          </p:nvPr>
        </p:nvSpPr>
        <p:spPr>
          <a:xfrm>
            <a:off x="827088" y="4724400"/>
            <a:ext cx="7772400" cy="1500188"/>
          </a:xfrm>
        </p:spPr>
        <p:txBody>
          <a:bodyPr/>
          <a:lstStyle/>
          <a:p>
            <a:pPr>
              <a:buFontTx/>
              <a:buChar char="•"/>
            </a:pPr>
            <a:r>
              <a:rPr lang="en-CA" dirty="0" smtClean="0"/>
              <a:t>Condition</a:t>
            </a:r>
          </a:p>
          <a:p>
            <a:pPr>
              <a:buFontTx/>
              <a:buChar char="•"/>
            </a:pPr>
            <a:r>
              <a:rPr lang="en-CA" dirty="0" smtClean="0"/>
              <a:t>Health concern and care Plans</a:t>
            </a:r>
            <a:endParaRPr lang="en-US" dirty="0" smtClean="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4"/>
          <p:cNvSpPr>
            <a:spLocks noGrp="1"/>
          </p:cNvSpPr>
          <p:nvPr>
            <p:ph type="title"/>
          </p:nvPr>
        </p:nvSpPr>
        <p:spPr/>
        <p:txBody>
          <a:bodyPr/>
          <a:lstStyle/>
          <a:p>
            <a:r>
              <a:rPr lang="en-CA" dirty="0" smtClean="0"/>
              <a:t>Issues</a:t>
            </a:r>
            <a:endParaRPr lang="en-CA" dirty="0"/>
          </a:p>
        </p:txBody>
      </p:sp>
      <p:sp>
        <p:nvSpPr>
          <p:cNvPr id="6" name="Espace réservé du contenu 5"/>
          <p:cNvSpPr>
            <a:spLocks noGrp="1"/>
          </p:cNvSpPr>
          <p:nvPr>
            <p:ph idx="1"/>
          </p:nvPr>
        </p:nvSpPr>
        <p:spPr>
          <a:xfrm>
            <a:off x="455613" y="1175656"/>
            <a:ext cx="8364537" cy="5421784"/>
          </a:xfrm>
        </p:spPr>
        <p:txBody>
          <a:bodyPr/>
          <a:lstStyle/>
          <a:p>
            <a:r>
              <a:rPr lang="en-CA" sz="1800" dirty="0" smtClean="0"/>
              <a:t>What overarching term to use?</a:t>
            </a:r>
          </a:p>
          <a:p>
            <a:pPr lvl="1"/>
            <a:r>
              <a:rPr lang="en-CA" sz="1600" dirty="0" smtClean="0"/>
              <a:t>Condition: favoured by Care Provision: </a:t>
            </a:r>
            <a:r>
              <a:rPr lang="en-CA" sz="1600" dirty="0" smtClean="0">
                <a:solidFill>
                  <a:srgbClr val="FF0000"/>
                </a:solidFill>
              </a:rPr>
              <a:t>more neutral than ‘concern’</a:t>
            </a:r>
          </a:p>
          <a:p>
            <a:pPr lvl="1"/>
            <a:r>
              <a:rPr lang="en-CA" sz="1600" dirty="0" smtClean="0"/>
              <a:t>Concern: allows for broader set of contexts for care planning, including health maintenance activities</a:t>
            </a:r>
          </a:p>
          <a:p>
            <a:pPr lvl="1"/>
            <a:r>
              <a:rPr lang="en-CA" sz="1600" dirty="0" smtClean="0"/>
              <a:t>Problem: focus on ‘wrong’ things; not well applicable to pregnancy: NO</a:t>
            </a:r>
          </a:p>
          <a:p>
            <a:pPr lvl="1"/>
            <a:r>
              <a:rPr lang="en-CA" sz="1600" dirty="0" smtClean="0"/>
              <a:t>Health status: ‘current’ is not a term used</a:t>
            </a:r>
          </a:p>
          <a:p>
            <a:pPr lvl="1"/>
            <a:r>
              <a:rPr lang="en-CA" sz="1600" dirty="0" smtClean="0"/>
              <a:t>Health issue: many people use it. Europe uses it (e.g. Sweden)</a:t>
            </a:r>
          </a:p>
          <a:p>
            <a:pPr lvl="1"/>
            <a:r>
              <a:rPr lang="en-CA" sz="1600" dirty="0" smtClean="0"/>
              <a:t>See terms proposed (Susan)</a:t>
            </a:r>
          </a:p>
          <a:p>
            <a:pPr lvl="1"/>
            <a:r>
              <a:rPr lang="en-CA" sz="1600" dirty="0" smtClean="0"/>
              <a:t>Synonyms: issue, concern</a:t>
            </a:r>
          </a:p>
          <a:p>
            <a:pPr lvl="1"/>
            <a:r>
              <a:rPr lang="en-CA" sz="1600" dirty="0" smtClean="0"/>
              <a:t>We need to choose, define it and map it to existing terms</a:t>
            </a:r>
          </a:p>
          <a:p>
            <a:pPr lvl="1"/>
            <a:r>
              <a:rPr lang="en-CA" sz="1600" dirty="0" smtClean="0"/>
              <a:t>Wait for our storyboards and map the correct word to each</a:t>
            </a:r>
            <a:endParaRPr lang="en-CA" sz="1600" dirty="0"/>
          </a:p>
          <a:p>
            <a:pPr lvl="1"/>
            <a:r>
              <a:rPr lang="en-CA" sz="1600" dirty="0" smtClean="0"/>
              <a:t>Build on existing term work done by reliable sources: HL7 Care Provision, ISO/CEN concepts (Continuity of Care)</a:t>
            </a:r>
          </a:p>
          <a:p>
            <a:pPr lvl="1"/>
            <a:r>
              <a:rPr lang="en-CA" sz="1600" dirty="0" smtClean="0"/>
              <a:t>Existing glossaries: HL7, CCMC (case management assoc), NLM</a:t>
            </a:r>
          </a:p>
          <a:p>
            <a:pPr lvl="1"/>
            <a:r>
              <a:rPr lang="en-CA" sz="1600" dirty="0" smtClean="0"/>
              <a:t>Retain meaning of natural language where possible</a:t>
            </a:r>
          </a:p>
          <a:p>
            <a:pPr lvl="1"/>
            <a:r>
              <a:rPr lang="en-CA" sz="1600" dirty="0" smtClean="0"/>
              <a:t>Use reliable sources</a:t>
            </a:r>
          </a:p>
          <a:p>
            <a:pPr lvl="1"/>
            <a:r>
              <a:rPr lang="en-CA" sz="1600" dirty="0" smtClean="0"/>
              <a:t>Ian: he has done a term analysis </a:t>
            </a:r>
          </a:p>
          <a:p>
            <a:r>
              <a:rPr lang="en-CA" sz="1800" dirty="0" smtClean="0">
                <a:solidFill>
                  <a:srgbClr val="FF0000"/>
                </a:solidFill>
              </a:rPr>
              <a:t>Note: None of these terms are in the HL7 Core Glossary. See</a:t>
            </a:r>
          </a:p>
          <a:p>
            <a:pPr lvl="1"/>
            <a:r>
              <a:rPr lang="en-CA" sz="1050" dirty="0" smtClean="0">
                <a:solidFill>
                  <a:srgbClr val="FF0000"/>
                </a:solidFill>
                <a:hlinkClick r:id="rId2"/>
              </a:rPr>
              <a:t>http://www.hl7.org/v3ballot/html/welcome/environment/index.html</a:t>
            </a:r>
            <a:endParaRPr lang="en-CA" sz="1050" dirty="0" smtClean="0">
              <a:solidFill>
                <a:srgbClr val="FF000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CA" dirty="0" smtClean="0"/>
              <a:t>Agenda for April 20</a:t>
            </a:r>
            <a:endParaRPr lang="en-CA" dirty="0"/>
          </a:p>
        </p:txBody>
      </p:sp>
      <p:sp>
        <p:nvSpPr>
          <p:cNvPr id="3" name="Espace réservé du contenu 2"/>
          <p:cNvSpPr>
            <a:spLocks noGrp="1"/>
          </p:cNvSpPr>
          <p:nvPr>
            <p:ph idx="1"/>
          </p:nvPr>
        </p:nvSpPr>
        <p:spPr/>
        <p:txBody>
          <a:bodyPr/>
          <a:lstStyle/>
          <a:p>
            <a:r>
              <a:rPr lang="en-CA" sz="2000" dirty="0" smtClean="0">
                <a:solidFill>
                  <a:srgbClr val="FF0000"/>
                </a:solidFill>
              </a:rPr>
              <a:t>Preparation for WGM in </a:t>
            </a:r>
            <a:r>
              <a:rPr lang="en-CA" sz="2000" dirty="0" err="1" smtClean="0">
                <a:solidFill>
                  <a:srgbClr val="FF0000"/>
                </a:solidFill>
              </a:rPr>
              <a:t>Orlando</a:t>
            </a:r>
            <a:endParaRPr lang="en-CA" sz="2000" dirty="0" smtClean="0">
              <a:solidFill>
                <a:srgbClr val="FF0000"/>
              </a:solidFill>
            </a:endParaRPr>
          </a:p>
          <a:p>
            <a:r>
              <a:rPr lang="en-CA" sz="2000" dirty="0" smtClean="0"/>
              <a:t>Care Plan elements from KP, Intermountain, etc. (Laura)</a:t>
            </a:r>
          </a:p>
          <a:p>
            <a:r>
              <a:rPr lang="en-CA" sz="2000" dirty="0" smtClean="0"/>
              <a:t>Feedback on models prepared by Stephen (Laura and Susan)</a:t>
            </a:r>
          </a:p>
          <a:p>
            <a:r>
              <a:rPr lang="en-CA" sz="2000" dirty="0" smtClean="0"/>
              <a:t>Updated doc on storyboards (Danny)</a:t>
            </a:r>
          </a:p>
          <a:p>
            <a:r>
              <a:rPr lang="en-CA" sz="2000" dirty="0" smtClean="0"/>
              <a:t>IHE </a:t>
            </a:r>
            <a:r>
              <a:rPr lang="en-US" sz="2000" dirty="0" smtClean="0"/>
              <a:t>Patient Plan of Care (PCCP) (Ian M.): </a:t>
            </a:r>
            <a:r>
              <a:rPr lang="en-US" sz="2000" dirty="0" smtClean="0">
                <a:solidFill>
                  <a:srgbClr val="FF0000"/>
                </a:solidFill>
              </a:rPr>
              <a:t>deferred</a:t>
            </a:r>
          </a:p>
          <a:p>
            <a:r>
              <a:rPr lang="en-US" sz="2000" dirty="0" smtClean="0"/>
              <a:t>Modeling tool to use (Eclipse or EA) (André)</a:t>
            </a:r>
          </a:p>
          <a:p>
            <a:r>
              <a:rPr lang="en-US" sz="2000" dirty="0" smtClean="0"/>
              <a:t>Overarching term to use (Ian M.) </a:t>
            </a:r>
            <a:r>
              <a:rPr lang="en-US" sz="2000" dirty="0" smtClean="0">
                <a:solidFill>
                  <a:srgbClr val="FF0000"/>
                </a:solidFill>
              </a:rPr>
              <a:t>deferred</a:t>
            </a:r>
            <a:endParaRPr lang="en-US" sz="2000" dirty="0" smtClean="0"/>
          </a:p>
          <a:p>
            <a:r>
              <a:rPr lang="en-CA" sz="2000" dirty="0" smtClean="0"/>
              <a:t>Business requirements: summary of key aspects since February (André) </a:t>
            </a:r>
            <a:r>
              <a:rPr lang="en-US" sz="2000" dirty="0" smtClean="0">
                <a:solidFill>
                  <a:srgbClr val="FF0000"/>
                </a:solidFill>
              </a:rPr>
              <a:t>deferred</a:t>
            </a:r>
            <a:endParaRPr lang="en-CA" sz="2000" dirty="0" smtClean="0"/>
          </a:p>
          <a:p>
            <a:pPr lvl="1"/>
            <a:r>
              <a:rPr lang="en-CA" sz="1400" dirty="0" smtClean="0"/>
              <a:t>This will become eventually our first formal deliverable</a:t>
            </a:r>
          </a:p>
          <a:p>
            <a:r>
              <a:rPr lang="en-US" sz="2000" dirty="0" smtClean="0"/>
              <a:t>Next meeting agenda</a:t>
            </a:r>
            <a:endParaRPr lang="en-CA" sz="20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CA" sz="2400" dirty="0" smtClean="0"/>
              <a:t>‘Condition’ </a:t>
            </a:r>
            <a:r>
              <a:rPr lang="en-CA" sz="2400" dirty="0" err="1" smtClean="0"/>
              <a:t>vs</a:t>
            </a:r>
            <a:r>
              <a:rPr lang="en-CA" sz="2400" dirty="0" smtClean="0"/>
              <a:t> ‘Problem’: From Care Provision (Jan 2011)</a:t>
            </a:r>
            <a:endParaRPr lang="en-CA" sz="2400" dirty="0"/>
          </a:p>
        </p:txBody>
      </p:sp>
      <p:sp>
        <p:nvSpPr>
          <p:cNvPr id="3" name="Espace réservé du contenu 2"/>
          <p:cNvSpPr>
            <a:spLocks noGrp="1"/>
          </p:cNvSpPr>
          <p:nvPr>
            <p:ph idx="1"/>
          </p:nvPr>
        </p:nvSpPr>
        <p:spPr/>
        <p:txBody>
          <a:bodyPr/>
          <a:lstStyle/>
          <a:p>
            <a:r>
              <a:rPr lang="en-US" sz="1800" dirty="0" smtClean="0"/>
              <a:t>…the term “Condition” is used generally in HL7 because it is less negative than “problem,” i.e. management of normal pregnancy or wellness is not considered management of a “problem.” In addition, assessing and optimizing the condition of a patient is considered central to effective healthcare by clinicians. Much of the following is shared by the generalized discussions under Condition List and Condition Tracking. Additional guidance on the use of the Condition List and Condition Tracking structures in the specific use cases of allergy and intolerance is given following the general discussions below.</a:t>
            </a:r>
            <a:endParaRPr lang="en-CA" sz="1800" dirty="0"/>
          </a:p>
        </p:txBody>
      </p:sp>
      <p:sp>
        <p:nvSpPr>
          <p:cNvPr id="4" name="ZoneTexte 3"/>
          <p:cNvSpPr txBox="1"/>
          <p:nvPr/>
        </p:nvSpPr>
        <p:spPr>
          <a:xfrm>
            <a:off x="755470" y="6525430"/>
            <a:ext cx="7697748" cy="276999"/>
          </a:xfrm>
          <a:prstGeom prst="rect">
            <a:avLst/>
          </a:prstGeom>
          <a:noFill/>
        </p:spPr>
        <p:txBody>
          <a:bodyPr wrap="none" rtlCol="0">
            <a:spAutoFit/>
          </a:bodyPr>
          <a:lstStyle/>
          <a:p>
            <a:r>
              <a:rPr lang="en-CA" sz="1200" b="0" i="1" u="sng" dirty="0" smtClean="0">
                <a:solidFill>
                  <a:srgbClr val="FF0000"/>
                </a:solidFill>
              </a:rPr>
              <a:t>Source: ExplanationandGuidance.pdf document in the Care provision package  v3_careprovision_2011JAN.zip</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Health concern and care plan:  </a:t>
            </a:r>
            <a:br>
              <a:rPr lang="en-US" smtClean="0"/>
            </a:br>
            <a:r>
              <a:rPr lang="en-US" smtClean="0"/>
              <a:t>new paradigm to define the EHRS</a:t>
            </a:r>
            <a:endParaRPr lang="en-US" dirty="0"/>
          </a:p>
        </p:txBody>
      </p:sp>
      <p:sp>
        <p:nvSpPr>
          <p:cNvPr id="3" name="Text Placeholder 2"/>
          <p:cNvSpPr>
            <a:spLocks noGrp="1"/>
          </p:cNvSpPr>
          <p:nvPr>
            <p:ph idx="1"/>
          </p:nvPr>
        </p:nvSpPr>
        <p:spPr/>
        <p:txBody>
          <a:bodyPr/>
          <a:lstStyle/>
          <a:p>
            <a:r>
              <a:rPr lang="en-US" sz="1800" dirty="0" smtClean="0"/>
              <a:t>Historically, the EHR was similar to the GHR (Guttenberg Health Record) that was systematically adhered to as it had since Sir. William Osler told us how to treat patients.  Often it is even pre-Guttenberg technology dependant (hand written). </a:t>
            </a:r>
          </a:p>
          <a:p>
            <a:r>
              <a:rPr lang="en-US" sz="1800" dirty="0" smtClean="0"/>
              <a:t>This paradigm was implemented in EHRS:  PMH, CC, Social </a:t>
            </a:r>
            <a:r>
              <a:rPr lang="en-US" sz="1800" dirty="0" err="1" smtClean="0"/>
              <a:t>Hx</a:t>
            </a:r>
            <a:r>
              <a:rPr lang="en-US" sz="1800" dirty="0" smtClean="0"/>
              <a:t>, HPI, etc. etc.</a:t>
            </a:r>
          </a:p>
          <a:p>
            <a:r>
              <a:rPr lang="en-US" sz="1800" dirty="0" smtClean="0"/>
              <a:t>This paradigm was somewhat impacted in the 1960’s by crazy Dr. Larry Weed</a:t>
            </a:r>
          </a:p>
          <a:p>
            <a:r>
              <a:rPr lang="en-US" sz="1800" dirty="0" smtClean="0"/>
              <a:t>Every 50 years we need to re-think how we think of patients.</a:t>
            </a:r>
          </a:p>
          <a:p>
            <a:r>
              <a:rPr lang="en-US" sz="1800" dirty="0" smtClean="0"/>
              <a:t>We use information and generate information and actions.  </a:t>
            </a:r>
          </a:p>
          <a:p>
            <a:pPr lvl="1"/>
            <a:r>
              <a:rPr lang="en-US" sz="1600" dirty="0" smtClean="0"/>
              <a:t>Information used is typically current problems/medications, HPI, and ROS/PE.</a:t>
            </a:r>
          </a:p>
          <a:p>
            <a:pPr lvl="1"/>
            <a:r>
              <a:rPr lang="en-US" sz="1600" dirty="0" smtClean="0"/>
              <a:t>Actions are surgery, medical therapy, psychotherapy</a:t>
            </a:r>
          </a:p>
          <a:p>
            <a:pPr lvl="1"/>
            <a:r>
              <a:rPr lang="en-US" sz="1600" dirty="0" smtClean="0"/>
              <a:t>We translate what we know into what we do. This defines us and our profession.</a:t>
            </a:r>
          </a:p>
          <a:p>
            <a:pPr lvl="1"/>
            <a:r>
              <a:rPr lang="en-US" sz="1600" dirty="0" smtClean="0"/>
              <a:t>So lets formalize it in a model which is optimized to support this</a:t>
            </a:r>
            <a:endParaRPr lang="en-US" sz="1600" dirty="0"/>
          </a:p>
        </p:txBody>
      </p:sp>
      <p:sp>
        <p:nvSpPr>
          <p:cNvPr id="4" name="ZoneTexte 3"/>
          <p:cNvSpPr txBox="1"/>
          <p:nvPr/>
        </p:nvSpPr>
        <p:spPr>
          <a:xfrm>
            <a:off x="7884460" y="116540"/>
            <a:ext cx="970137" cy="276999"/>
          </a:xfrm>
          <a:prstGeom prst="rect">
            <a:avLst/>
          </a:prstGeom>
          <a:noFill/>
        </p:spPr>
        <p:txBody>
          <a:bodyPr wrap="none" rtlCol="0">
            <a:spAutoFit/>
          </a:bodyPr>
          <a:lstStyle/>
          <a:p>
            <a:r>
              <a:rPr lang="en-CA" sz="1200" b="0" i="1" u="sng" dirty="0" smtClean="0">
                <a:solidFill>
                  <a:srgbClr val="FF0000"/>
                </a:solidFill>
              </a:rPr>
              <a:t>From Kevin</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5613" y="120316"/>
            <a:ext cx="7284827" cy="724234"/>
          </a:xfrm>
        </p:spPr>
        <p:txBody>
          <a:bodyPr/>
          <a:lstStyle/>
          <a:p>
            <a:r>
              <a:rPr lang="en-US" dirty="0" smtClean="0"/>
              <a:t>What We Know (information) and what we do (actions)</a:t>
            </a:r>
            <a:endParaRPr lang="en-US" dirty="0"/>
          </a:p>
        </p:txBody>
      </p:sp>
      <p:sp>
        <p:nvSpPr>
          <p:cNvPr id="3" name="Text Placeholder 2"/>
          <p:cNvSpPr>
            <a:spLocks noGrp="1"/>
          </p:cNvSpPr>
          <p:nvPr>
            <p:ph idx="1"/>
          </p:nvPr>
        </p:nvSpPr>
        <p:spPr/>
        <p:txBody>
          <a:bodyPr/>
          <a:lstStyle/>
          <a:p>
            <a:r>
              <a:rPr lang="en-US" sz="2000" dirty="0" smtClean="0"/>
              <a:t>A Health Concern can be linked to any relevant data:  labs, encounters, medications, care plan</a:t>
            </a:r>
          </a:p>
          <a:p>
            <a:pPr lvl="1"/>
            <a:r>
              <a:rPr lang="en-US" sz="1800" dirty="0" smtClean="0"/>
              <a:t>A Health Concern POV looks like a long hall way, with doors to rooms with all kinds of crap in them.  You can, if you read the door name (aka </a:t>
            </a:r>
            <a:r>
              <a:rPr lang="en-US" sz="1800" dirty="0" err="1" smtClean="0"/>
              <a:t>Observaiton.code</a:t>
            </a:r>
            <a:r>
              <a:rPr lang="en-US" sz="1800" dirty="0" smtClean="0"/>
              <a:t>) query for all of the relevant data (and graph it is numeric, etc.).</a:t>
            </a:r>
          </a:p>
          <a:p>
            <a:pPr lvl="1"/>
            <a:r>
              <a:rPr lang="en-US" sz="1800" dirty="0" smtClean="0"/>
              <a:t>At any given instant, what we know is effectively what is in the health concern,  and the H&amp;P/initial nursing assessment.</a:t>
            </a:r>
          </a:p>
          <a:p>
            <a:pPr lvl="1"/>
            <a:r>
              <a:rPr lang="en-US" sz="1800" dirty="0" smtClean="0"/>
              <a:t>At a given point we have enough information to take action.  This action is captured in the Care Plan.  Diagnosis or identified problems/concerns then get updated.  </a:t>
            </a:r>
          </a:p>
          <a:p>
            <a:pPr lvl="1"/>
            <a:r>
              <a:rPr lang="en-US" sz="1800" dirty="0" smtClean="0"/>
              <a:t>For every plan of care there better be some health concern!</a:t>
            </a:r>
            <a:endParaRPr lang="en-US" sz="1800" dirty="0"/>
          </a:p>
        </p:txBody>
      </p:sp>
      <p:sp>
        <p:nvSpPr>
          <p:cNvPr id="4" name="ZoneTexte 3"/>
          <p:cNvSpPr txBox="1"/>
          <p:nvPr/>
        </p:nvSpPr>
        <p:spPr>
          <a:xfrm>
            <a:off x="7884460" y="116540"/>
            <a:ext cx="970137" cy="276999"/>
          </a:xfrm>
          <a:prstGeom prst="rect">
            <a:avLst/>
          </a:prstGeom>
          <a:noFill/>
        </p:spPr>
        <p:txBody>
          <a:bodyPr wrap="none" rtlCol="0">
            <a:spAutoFit/>
          </a:bodyPr>
          <a:lstStyle/>
          <a:p>
            <a:r>
              <a:rPr lang="en-CA" sz="1200" b="0" i="1" u="sng" dirty="0" smtClean="0">
                <a:solidFill>
                  <a:srgbClr val="FF0000"/>
                </a:solidFill>
              </a:rPr>
              <a:t>From Kevin</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440" y="404580"/>
            <a:ext cx="7772400" cy="713985"/>
          </a:xfrm>
        </p:spPr>
        <p:style>
          <a:lnRef idx="2">
            <a:schemeClr val="accent2"/>
          </a:lnRef>
          <a:fillRef idx="1">
            <a:schemeClr val="lt1"/>
          </a:fillRef>
          <a:effectRef idx="0">
            <a:schemeClr val="accent2"/>
          </a:effectRef>
          <a:fontRef idx="minor">
            <a:schemeClr val="dk1"/>
          </a:fontRef>
        </p:style>
        <p:txBody>
          <a:bodyPr anchor="ctr"/>
          <a:lstStyle/>
          <a:p>
            <a:pPr algn="ctr"/>
            <a:r>
              <a:rPr lang="en-US" dirty="0" smtClean="0"/>
              <a:t>Care Plan and health concern</a:t>
            </a:r>
            <a:endParaRPr lang="en-US" dirty="0"/>
          </a:p>
        </p:txBody>
      </p:sp>
      <p:sp>
        <p:nvSpPr>
          <p:cNvPr id="3" name="Text Placeholder 2"/>
          <p:cNvSpPr>
            <a:spLocks noGrp="1"/>
          </p:cNvSpPr>
          <p:nvPr>
            <p:ph type="body" idx="1"/>
          </p:nvPr>
        </p:nvSpPr>
        <p:spPr>
          <a:xfrm>
            <a:off x="827480" y="4365130"/>
            <a:ext cx="7705070" cy="2232310"/>
          </a:xfrm>
        </p:spPr>
        <p:txBody>
          <a:bodyPr/>
          <a:lstStyle/>
          <a:p>
            <a:r>
              <a:rPr lang="en-US" dirty="0" smtClean="0">
                <a:solidFill>
                  <a:schemeClr val="tx1"/>
                </a:solidFill>
              </a:rPr>
              <a:t>Care plans need goals, i.e. tries to cause some </a:t>
            </a:r>
            <a:r>
              <a:rPr lang="en-US" b="1" dirty="0" err="1" smtClean="0">
                <a:solidFill>
                  <a:schemeClr val="tx1"/>
                </a:solidFill>
              </a:rPr>
              <a:t>ObservationEvent</a:t>
            </a:r>
            <a:r>
              <a:rPr lang="en-US" dirty="0" smtClean="0">
                <a:solidFill>
                  <a:schemeClr val="tx1"/>
                </a:solidFill>
              </a:rPr>
              <a:t> to match it.</a:t>
            </a:r>
          </a:p>
          <a:p>
            <a:r>
              <a:rPr lang="en-US" dirty="0" smtClean="0">
                <a:solidFill>
                  <a:schemeClr val="tx1"/>
                </a:solidFill>
              </a:rPr>
              <a:t>Care plan has intimate relationship with </a:t>
            </a:r>
            <a:r>
              <a:rPr lang="en-US" dirty="0" err="1" smtClean="0">
                <a:solidFill>
                  <a:schemeClr val="tx1"/>
                </a:solidFill>
              </a:rPr>
              <a:t>HealthConcern</a:t>
            </a:r>
            <a:r>
              <a:rPr lang="en-US" dirty="0" smtClean="0">
                <a:solidFill>
                  <a:schemeClr val="tx1"/>
                </a:solidFill>
              </a:rPr>
              <a:t>—is is the </a:t>
            </a:r>
            <a:r>
              <a:rPr lang="en-US" i="1" dirty="0" smtClean="0">
                <a:solidFill>
                  <a:schemeClr val="tx1"/>
                </a:solidFill>
              </a:rPr>
              <a:t>reason</a:t>
            </a:r>
            <a:r>
              <a:rPr lang="en-US" dirty="0" smtClean="0">
                <a:solidFill>
                  <a:schemeClr val="tx1"/>
                </a:solidFill>
              </a:rPr>
              <a:t> for the care plan</a:t>
            </a:r>
          </a:p>
          <a:p>
            <a:r>
              <a:rPr lang="en-US" dirty="0" smtClean="0">
                <a:solidFill>
                  <a:schemeClr val="tx1"/>
                </a:solidFill>
              </a:rPr>
              <a:t>Can view things via the </a:t>
            </a:r>
            <a:r>
              <a:rPr lang="en-US" dirty="0" err="1" smtClean="0">
                <a:solidFill>
                  <a:schemeClr val="tx1"/>
                </a:solidFill>
              </a:rPr>
              <a:t>HealthConcern</a:t>
            </a:r>
            <a:r>
              <a:rPr lang="en-US" dirty="0" smtClean="0">
                <a:solidFill>
                  <a:schemeClr val="tx1"/>
                </a:solidFill>
              </a:rPr>
              <a:t> POV, </a:t>
            </a:r>
            <a:r>
              <a:rPr lang="en-US" dirty="0" err="1" smtClean="0">
                <a:solidFill>
                  <a:schemeClr val="tx1"/>
                </a:solidFill>
              </a:rPr>
              <a:t>CarePlan</a:t>
            </a:r>
            <a:r>
              <a:rPr lang="en-US" dirty="0" smtClean="0">
                <a:solidFill>
                  <a:schemeClr val="tx1"/>
                </a:solidFill>
              </a:rPr>
              <a:t> POV, the individual encounter POV, and Health Summary  (extraction/view) </a:t>
            </a:r>
            <a:endParaRPr lang="en-US" dirty="0">
              <a:solidFill>
                <a:schemeClr val="tx1"/>
              </a:solidFill>
            </a:endParaRPr>
          </a:p>
        </p:txBody>
      </p:sp>
      <p:sp>
        <p:nvSpPr>
          <p:cNvPr id="4" name="Right Arrow 3"/>
          <p:cNvSpPr/>
          <p:nvPr/>
        </p:nvSpPr>
        <p:spPr bwMode="auto">
          <a:xfrm>
            <a:off x="1691600" y="2348850"/>
            <a:ext cx="6264870" cy="1800250"/>
          </a:xfrm>
          <a:prstGeom prst="rightArrow">
            <a:avLst>
              <a:gd name="adj1" fmla="val 50000"/>
              <a:gd name="adj2" fmla="val 73182"/>
            </a:avLst>
          </a:prstGeom>
          <a:noFill/>
          <a:ln w="9525" cap="flat" cmpd="sng" algn="ctr">
            <a:solidFill>
              <a:schemeClr val="accent3">
                <a:lumMod val="60000"/>
                <a:lumOff val="40000"/>
              </a:schemeClr>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err="1" smtClean="0">
                <a:ln>
                  <a:noFill/>
                </a:ln>
                <a:solidFill>
                  <a:schemeClr val="bg1"/>
                </a:solidFill>
                <a:effectLst/>
                <a:latin typeface="Arial" charset="0"/>
              </a:rPr>
              <a:t>f</a:t>
            </a:r>
            <a:r>
              <a:rPr lang="en-US" dirty="0" err="1" smtClean="0">
                <a:solidFill>
                  <a:schemeClr val="tx1">
                    <a:lumMod val="65000"/>
                    <a:lumOff val="35000"/>
                  </a:schemeClr>
                </a:solidFill>
              </a:rPr>
              <a:t>Care</a:t>
            </a:r>
            <a:r>
              <a:rPr lang="en-US" dirty="0" smtClean="0">
                <a:solidFill>
                  <a:schemeClr val="tx1">
                    <a:lumMod val="65000"/>
                    <a:lumOff val="35000"/>
                  </a:schemeClr>
                </a:solidFill>
              </a:rPr>
              <a:t> Plan:  set of ongoing and future actions       </a:t>
            </a:r>
            <a:r>
              <a:rPr lang="en-US" dirty="0" smtClean="0">
                <a:solidFill>
                  <a:schemeClr val="tx1">
                    <a:lumMod val="85000"/>
                    <a:lumOff val="15000"/>
                  </a:schemeClr>
                </a:solidFill>
              </a:rPr>
              <a:t>GOAL</a:t>
            </a:r>
            <a:endParaRPr kumimoji="0" lang="en-US" sz="1800" b="1" i="0" u="none" strike="noStrike" cap="none" normalizeH="0" baseline="0" dirty="0" smtClean="0">
              <a:ln>
                <a:noFill/>
              </a:ln>
              <a:solidFill>
                <a:schemeClr val="bg1"/>
              </a:solidFill>
              <a:effectLst/>
              <a:latin typeface="Arial" charset="0"/>
            </a:endParaRPr>
          </a:p>
        </p:txBody>
      </p:sp>
      <p:sp>
        <p:nvSpPr>
          <p:cNvPr id="5" name="Up Arrow 4"/>
          <p:cNvSpPr/>
          <p:nvPr/>
        </p:nvSpPr>
        <p:spPr bwMode="auto">
          <a:xfrm>
            <a:off x="1619590" y="1268700"/>
            <a:ext cx="6048840" cy="936130"/>
          </a:xfrm>
          <a:prstGeom prst="upArrow">
            <a:avLst>
              <a:gd name="adj1" fmla="val 50000"/>
              <a:gd name="adj2" fmla="val 73068"/>
            </a:avLst>
          </a:prstGeom>
          <a:noFill/>
          <a:ln w="9525" cap="flat" cmpd="sng" algn="ctr">
            <a:solidFill>
              <a:schemeClr val="accent1">
                <a:lumMod val="75000"/>
              </a:schemeClr>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a:r>
              <a:rPr lang="en-US" dirty="0" smtClean="0">
                <a:solidFill>
                  <a:schemeClr val="accent5">
                    <a:lumMod val="60000"/>
                    <a:lumOff val="40000"/>
                  </a:schemeClr>
                </a:solidFill>
              </a:rPr>
              <a:t>Health Concern</a:t>
            </a:r>
          </a:p>
          <a:p>
            <a:pPr algn="ctr"/>
            <a:r>
              <a:rPr kumimoji="0" lang="en-US" sz="1800" b="1" i="0" u="none" strike="noStrike" cap="none" normalizeH="0" baseline="0" dirty="0" smtClean="0">
                <a:ln>
                  <a:noFill/>
                </a:ln>
                <a:solidFill>
                  <a:schemeClr val="accent5">
                    <a:lumMod val="60000"/>
                    <a:lumOff val="40000"/>
                  </a:schemeClr>
                </a:solidFill>
                <a:effectLst/>
                <a:latin typeface="Arial" charset="0"/>
              </a:rPr>
              <a:t>Records what Happens</a:t>
            </a:r>
          </a:p>
        </p:txBody>
      </p:sp>
      <p:sp>
        <p:nvSpPr>
          <p:cNvPr id="6" name="ZoneTexte 5"/>
          <p:cNvSpPr txBox="1"/>
          <p:nvPr/>
        </p:nvSpPr>
        <p:spPr>
          <a:xfrm>
            <a:off x="7884460" y="116540"/>
            <a:ext cx="970137" cy="276999"/>
          </a:xfrm>
          <a:prstGeom prst="rect">
            <a:avLst/>
          </a:prstGeom>
          <a:noFill/>
        </p:spPr>
        <p:txBody>
          <a:bodyPr wrap="none" rtlCol="0">
            <a:spAutoFit/>
          </a:bodyPr>
          <a:lstStyle/>
          <a:p>
            <a:r>
              <a:rPr lang="en-CA" sz="1200" b="0" i="1" u="sng" dirty="0" smtClean="0">
                <a:solidFill>
                  <a:srgbClr val="FF0000"/>
                </a:solidFill>
              </a:rPr>
              <a:t>From Kevin</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CA" dirty="0" smtClean="0"/>
              <a:t>Requirements</a:t>
            </a:r>
            <a:endParaRPr lang="en-CA" dirty="0"/>
          </a:p>
        </p:txBody>
      </p:sp>
      <p:sp>
        <p:nvSpPr>
          <p:cNvPr id="3" name="Espace réservé du texte 2"/>
          <p:cNvSpPr>
            <a:spLocks noGrp="1"/>
          </p:cNvSpPr>
          <p:nvPr>
            <p:ph type="body" idx="1"/>
          </p:nvPr>
        </p:nvSpPr>
        <p:spPr/>
        <p:txBody>
          <a:bodyPr/>
          <a:lstStyle/>
          <a:p>
            <a:endParaRPr lang="en-CA"/>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p:txBody>
          <a:bodyPr/>
          <a:lstStyle/>
          <a:p>
            <a:r>
              <a:rPr lang="en-CA" dirty="0" smtClean="0"/>
              <a:t>Conclusion</a:t>
            </a:r>
            <a:endParaRPr lang="en-CA" dirty="0"/>
          </a:p>
        </p:txBody>
      </p:sp>
      <p:sp>
        <p:nvSpPr>
          <p:cNvPr id="5" name="Espace réservé du texte 4"/>
          <p:cNvSpPr>
            <a:spLocks noGrp="1"/>
          </p:cNvSpPr>
          <p:nvPr>
            <p:ph type="body" idx="1"/>
          </p:nvPr>
        </p:nvSpPr>
        <p:spPr/>
        <p:txBody>
          <a:bodyPr/>
          <a:lstStyle/>
          <a:p>
            <a:endParaRPr lang="en-CA"/>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Titre 3"/>
          <p:cNvSpPr>
            <a:spLocks noGrp="1"/>
          </p:cNvSpPr>
          <p:nvPr>
            <p:ph type="title"/>
          </p:nvPr>
        </p:nvSpPr>
        <p:spPr>
          <a:xfrm>
            <a:off x="446088" y="115888"/>
            <a:ext cx="7769225" cy="746125"/>
          </a:xfrm>
        </p:spPr>
        <p:txBody>
          <a:bodyPr/>
          <a:lstStyle/>
          <a:p>
            <a:r>
              <a:rPr lang="en-CA" dirty="0" smtClean="0"/>
              <a:t>Action Items as of 2011-04-20</a:t>
            </a:r>
          </a:p>
        </p:txBody>
      </p:sp>
      <p:graphicFrame>
        <p:nvGraphicFramePr>
          <p:cNvPr id="5" name="Group 71"/>
          <p:cNvGraphicFramePr>
            <a:graphicFrameLocks/>
          </p:cNvGraphicFramePr>
          <p:nvPr/>
        </p:nvGraphicFramePr>
        <p:xfrm>
          <a:off x="252413" y="1190625"/>
          <a:ext cx="8686801" cy="4724944"/>
        </p:xfrm>
        <a:graphic>
          <a:graphicData uri="http://schemas.openxmlformats.org/drawingml/2006/table">
            <a:tbl>
              <a:tblPr/>
              <a:tblGrid>
                <a:gridCol w="719087"/>
                <a:gridCol w="4680650"/>
                <a:gridCol w="936130"/>
                <a:gridCol w="648090"/>
                <a:gridCol w="1702844"/>
              </a:tblGrid>
              <a:tr h="46663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CA" sz="1400" b="1" i="0" u="none" strike="noStrike" cap="none" normalizeH="0" baseline="0" noProof="0" dirty="0" smtClean="0">
                          <a:ln>
                            <a:noFill/>
                          </a:ln>
                          <a:solidFill>
                            <a:schemeClr val="accent4">
                              <a:lumMod val="50000"/>
                            </a:schemeClr>
                          </a:solidFill>
                          <a:effectLst/>
                          <a:latin typeface="Arial Narrow" pitchFamily="34" charset="0"/>
                        </a:rPr>
                        <a:t>No.</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66"/>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CA" sz="1400" b="1" i="0" u="none" strike="noStrike" cap="none" normalizeH="0" baseline="0" noProof="0" dirty="0" smtClean="0">
                          <a:ln>
                            <a:noFill/>
                          </a:ln>
                          <a:solidFill>
                            <a:schemeClr val="accent4">
                              <a:lumMod val="50000"/>
                            </a:schemeClr>
                          </a:solidFill>
                          <a:effectLst/>
                          <a:latin typeface="Arial Narrow" pitchFamily="34" charset="0"/>
                        </a:rPr>
                        <a:t>Action Items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66"/>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CA" sz="1400" b="1" i="0" u="none" strike="noStrike" cap="none" normalizeH="0" baseline="0" noProof="0" dirty="0" smtClean="0">
                          <a:ln>
                            <a:noFill/>
                          </a:ln>
                          <a:solidFill>
                            <a:schemeClr val="accent4">
                              <a:lumMod val="50000"/>
                            </a:schemeClr>
                          </a:solidFill>
                          <a:effectLst/>
                          <a:latin typeface="Arial Narrow" pitchFamily="34" charset="0"/>
                        </a:rPr>
                        <a:t>By Whom</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66"/>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CA" sz="1400" b="1" i="0" u="none" strike="noStrike" cap="none" normalizeH="0" baseline="0" noProof="0" dirty="0" smtClean="0">
                          <a:ln>
                            <a:noFill/>
                          </a:ln>
                          <a:solidFill>
                            <a:schemeClr val="accent4">
                              <a:lumMod val="50000"/>
                            </a:schemeClr>
                          </a:solidFill>
                          <a:effectLst/>
                          <a:latin typeface="Arial Narrow" pitchFamily="34" charset="0"/>
                        </a:rPr>
                        <a:t>For When</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66"/>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CA" sz="1400" b="1" i="0" u="none" strike="noStrike" cap="none" normalizeH="0" baseline="0" noProof="0" dirty="0" smtClean="0">
                          <a:ln>
                            <a:noFill/>
                          </a:ln>
                          <a:solidFill>
                            <a:schemeClr val="accent4">
                              <a:lumMod val="50000"/>
                            </a:schemeClr>
                          </a:solidFill>
                          <a:effectLst/>
                          <a:latin typeface="Arial Narrow" pitchFamily="34" charset="0"/>
                        </a:rPr>
                        <a:t>Status</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66"/>
                    </a:solidFill>
                  </a:tcPr>
                </a:tc>
              </a:tr>
              <a:tr h="411739">
                <a:tc>
                  <a:txBody>
                    <a:bodyPr/>
                    <a:lstStyle/>
                    <a:p>
                      <a:pPr marL="228600" marR="0" lvl="0" indent="-228600" algn="ctr" defTabSz="914400" rtl="0" eaLnBrk="1" fontAlgn="base" latinLnBrk="0" hangingPunct="1">
                        <a:lnSpc>
                          <a:spcPct val="100000"/>
                        </a:lnSpc>
                        <a:spcBef>
                          <a:spcPct val="20000"/>
                        </a:spcBef>
                        <a:spcAft>
                          <a:spcPct val="0"/>
                        </a:spcAft>
                        <a:buClrTx/>
                        <a:buSzTx/>
                        <a:buFont typeface="+mj-lt"/>
                        <a:buNone/>
                        <a:tabLst/>
                      </a:pPr>
                      <a:r>
                        <a:rPr kumimoji="0" lang="en-CA" sz="1200" b="0" i="0" u="none" strike="noStrike" cap="none" normalizeH="0" baseline="0" noProof="0" dirty="0" smtClean="0">
                          <a:ln>
                            <a:noFill/>
                          </a:ln>
                          <a:solidFill>
                            <a:schemeClr val="tx1"/>
                          </a:solidFill>
                          <a:effectLst/>
                          <a:latin typeface="Arial Narrow" pitchFamily="34" charset="0"/>
                        </a:rPr>
                        <a:t>2.</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 typeface="+mj-lt"/>
                        <a:buNone/>
                        <a:tabLst/>
                      </a:pPr>
                      <a:r>
                        <a:rPr kumimoji="0" lang="en-CA" sz="1200" b="0" i="0" u="none" strike="noStrike" cap="none" normalizeH="0" baseline="0" noProof="0" dirty="0" smtClean="0">
                          <a:ln>
                            <a:noFill/>
                          </a:ln>
                          <a:solidFill>
                            <a:schemeClr val="tx1"/>
                          </a:solidFill>
                          <a:effectLst/>
                          <a:latin typeface="Arial Narrow" pitchFamily="34" charset="0"/>
                        </a:rPr>
                        <a:t>Do an inventory of use cases and storyboard on hand</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CA" sz="1200" b="0" i="0" u="none" strike="noStrike" cap="none" normalizeH="0" baseline="0" noProof="0" dirty="0" smtClean="0">
                          <a:ln>
                            <a:noFill/>
                          </a:ln>
                          <a:solidFill>
                            <a:schemeClr val="tx1"/>
                          </a:solidFill>
                          <a:effectLst/>
                          <a:latin typeface="Arial Narrow" pitchFamily="34" charset="0"/>
                        </a:rPr>
                        <a:t>Laura (Danny)</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CA" sz="1200" b="0" i="0" u="none" strike="noStrike" cap="none" normalizeH="0" baseline="0" noProof="0" dirty="0" smtClean="0">
                        <a:ln>
                          <a:noFill/>
                        </a:ln>
                        <a:solidFill>
                          <a:schemeClr val="tx1"/>
                        </a:solidFill>
                        <a:effectLst/>
                        <a:latin typeface="Arial Narrow"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CA" sz="1200" b="0" i="0" u="none" strike="noStrike" cap="none" normalizeH="0" baseline="0" noProof="0" dirty="0" smtClean="0">
                          <a:ln>
                            <a:noFill/>
                          </a:ln>
                          <a:solidFill>
                            <a:schemeClr val="tx1"/>
                          </a:solidFill>
                          <a:effectLst/>
                          <a:latin typeface="Arial Narrow" pitchFamily="34" charset="0"/>
                        </a:rPr>
                        <a:t>Active: Underway</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11739">
                <a:tc>
                  <a:txBody>
                    <a:bodyPr/>
                    <a:lstStyle/>
                    <a:p>
                      <a:pPr marL="228600" marR="0" lvl="0" indent="-228600" algn="ctr" defTabSz="914400" rtl="0" eaLnBrk="1" fontAlgn="base" latinLnBrk="0" hangingPunct="1">
                        <a:lnSpc>
                          <a:spcPct val="100000"/>
                        </a:lnSpc>
                        <a:spcBef>
                          <a:spcPct val="20000"/>
                        </a:spcBef>
                        <a:spcAft>
                          <a:spcPct val="0"/>
                        </a:spcAft>
                        <a:buClrTx/>
                        <a:buSzTx/>
                        <a:buFont typeface="+mj-lt"/>
                        <a:buNone/>
                        <a:tabLst/>
                      </a:pPr>
                      <a:r>
                        <a:rPr kumimoji="0" lang="en-CA" sz="1200" b="0" i="0" u="none" strike="noStrike" cap="none" normalizeH="0" baseline="0" noProof="0" dirty="0" smtClean="0">
                          <a:ln>
                            <a:noFill/>
                          </a:ln>
                          <a:solidFill>
                            <a:schemeClr val="tx1"/>
                          </a:solidFill>
                          <a:effectLst/>
                          <a:latin typeface="Arial Narrow" pitchFamily="34" charset="0"/>
                        </a:rPr>
                        <a:t>3.</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 typeface="+mj-lt"/>
                        <a:buNone/>
                        <a:tabLst/>
                      </a:pPr>
                      <a:r>
                        <a:rPr kumimoji="0" lang="en-CA" sz="1200" b="0" i="0" u="none" strike="noStrike" cap="none" normalizeH="0" baseline="0" noProof="0" dirty="0" smtClean="0">
                          <a:ln>
                            <a:noFill/>
                          </a:ln>
                          <a:solidFill>
                            <a:schemeClr val="tx1"/>
                          </a:solidFill>
                          <a:effectLst/>
                          <a:latin typeface="Arial Narrow" pitchFamily="34" charset="0"/>
                        </a:rPr>
                        <a:t>Ask William for an update (add in a diff colour to the appropriate pages)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CA" sz="1200" b="0" i="0" u="none" strike="noStrike" cap="none" normalizeH="0" baseline="0" noProof="0" dirty="0" smtClean="0">
                          <a:ln>
                            <a:noFill/>
                          </a:ln>
                          <a:solidFill>
                            <a:schemeClr val="tx1"/>
                          </a:solidFill>
                          <a:effectLst/>
                          <a:latin typeface="Arial Narrow" pitchFamily="34" charset="0"/>
                        </a:rPr>
                        <a:t>André</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CA" sz="1200" b="0" i="0" u="none" strike="noStrike" cap="none" normalizeH="0" baseline="0" noProof="0" dirty="0" smtClean="0">
                        <a:ln>
                          <a:noFill/>
                        </a:ln>
                        <a:solidFill>
                          <a:schemeClr val="tx1"/>
                        </a:solidFill>
                        <a:effectLst/>
                        <a:latin typeface="Arial Narrow"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CA" sz="1200" b="0" i="0" u="none" strike="noStrike" cap="none" normalizeH="0" baseline="0" noProof="0" dirty="0" smtClean="0">
                          <a:ln>
                            <a:noFill/>
                          </a:ln>
                          <a:solidFill>
                            <a:srgbClr val="FF0000"/>
                          </a:solidFill>
                          <a:effectLst/>
                          <a:latin typeface="Arial Narrow" pitchFamily="34" charset="0"/>
                        </a:rPr>
                        <a:t>Outstanding - Request made</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11739">
                <a:tc>
                  <a:txBody>
                    <a:bodyPr/>
                    <a:lstStyle/>
                    <a:p>
                      <a:pPr marL="228600" marR="0" lvl="0" indent="-228600" algn="ctr" defTabSz="914400" rtl="0" eaLnBrk="1" fontAlgn="base" latinLnBrk="0" hangingPunct="1">
                        <a:lnSpc>
                          <a:spcPct val="100000"/>
                        </a:lnSpc>
                        <a:spcBef>
                          <a:spcPct val="20000"/>
                        </a:spcBef>
                        <a:spcAft>
                          <a:spcPct val="0"/>
                        </a:spcAft>
                        <a:buClrTx/>
                        <a:buSzTx/>
                        <a:buFont typeface="+mj-lt"/>
                        <a:buNone/>
                        <a:tabLst/>
                      </a:pPr>
                      <a:r>
                        <a:rPr kumimoji="0" lang="en-CA" sz="1200" b="0" i="0" u="none" strike="noStrike" cap="none" normalizeH="0" baseline="0" noProof="0" dirty="0" smtClean="0">
                          <a:ln>
                            <a:noFill/>
                          </a:ln>
                          <a:solidFill>
                            <a:schemeClr val="tx1"/>
                          </a:solidFill>
                          <a:effectLst/>
                          <a:latin typeface="Arial Narrow" pitchFamily="34" charset="0"/>
                        </a:rPr>
                        <a:t>5</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 typeface="+mj-lt"/>
                        <a:buNone/>
                        <a:tabLst/>
                      </a:pPr>
                      <a:r>
                        <a:rPr kumimoji="0" lang="en-CA" sz="1200" b="0" i="0" u="none" strike="noStrike" cap="none" normalizeH="0" baseline="0" noProof="0" dirty="0" smtClean="0">
                          <a:ln>
                            <a:noFill/>
                          </a:ln>
                          <a:solidFill>
                            <a:schemeClr val="tx1"/>
                          </a:solidFill>
                          <a:effectLst/>
                          <a:latin typeface="Arial Narrow" pitchFamily="34" charset="0"/>
                        </a:rPr>
                        <a:t>Obtain and share the published version of the CEN Continuity of care P1 and P2; obtain ok from ISO</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CA" sz="1200" b="0" i="0" u="none" strike="noStrike" cap="none" normalizeH="0" baseline="0" noProof="0" dirty="0" smtClean="0">
                          <a:ln>
                            <a:noFill/>
                          </a:ln>
                          <a:solidFill>
                            <a:schemeClr val="tx1"/>
                          </a:solidFill>
                          <a:effectLst/>
                          <a:latin typeface="Arial Narrow" pitchFamily="34" charset="0"/>
                        </a:rPr>
                        <a:t>Audrey/Laura</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CA" sz="1200" b="0" i="0" u="none" strike="noStrike" cap="none" normalizeH="0" baseline="0" noProof="0" dirty="0" smtClean="0">
                        <a:ln>
                          <a:noFill/>
                        </a:ln>
                        <a:solidFill>
                          <a:schemeClr val="tx1"/>
                        </a:solidFill>
                        <a:effectLst/>
                        <a:latin typeface="Arial Narrow"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CA" sz="1200" b="0" i="0" u="none" strike="noStrike" cap="none" normalizeH="0" baseline="0" noProof="0" dirty="0" smtClean="0">
                          <a:ln>
                            <a:noFill/>
                          </a:ln>
                          <a:solidFill>
                            <a:srgbClr val="FF0000"/>
                          </a:solidFill>
                          <a:effectLst/>
                          <a:latin typeface="Arial Narrow" pitchFamily="34" charset="0"/>
                        </a:rPr>
                        <a:t>Outstanding</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54398">
                <a:tc>
                  <a:txBody>
                    <a:bodyPr/>
                    <a:lstStyle/>
                    <a:p>
                      <a:pPr marL="228600" marR="0" lvl="0" indent="-228600" algn="ctr" defTabSz="914400" rtl="0" eaLnBrk="1" fontAlgn="base" latinLnBrk="0" hangingPunct="1">
                        <a:lnSpc>
                          <a:spcPct val="100000"/>
                        </a:lnSpc>
                        <a:spcBef>
                          <a:spcPct val="20000"/>
                        </a:spcBef>
                        <a:spcAft>
                          <a:spcPct val="0"/>
                        </a:spcAft>
                        <a:buClrTx/>
                        <a:buSzTx/>
                        <a:buFont typeface="+mj-lt"/>
                        <a:buNone/>
                        <a:tabLst/>
                      </a:pPr>
                      <a:r>
                        <a:rPr kumimoji="0" lang="en-CA" sz="1200" b="0" i="0" u="none" strike="noStrike" cap="none" normalizeH="0" baseline="0" noProof="0" dirty="0" smtClean="0">
                          <a:ln>
                            <a:noFill/>
                          </a:ln>
                          <a:solidFill>
                            <a:schemeClr val="tx1"/>
                          </a:solidFill>
                          <a:effectLst/>
                          <a:latin typeface="Arial Narrow" pitchFamily="34" charset="0"/>
                        </a:rPr>
                        <a:t>7 </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 typeface="+mj-lt"/>
                        <a:buNone/>
                        <a:tabLst/>
                      </a:pPr>
                      <a:r>
                        <a:rPr kumimoji="0" lang="en-CA" sz="1200" b="0" i="0" u="none" strike="noStrike" cap="none" normalizeH="0" baseline="0" noProof="0" dirty="0" smtClean="0">
                          <a:ln>
                            <a:noFill/>
                          </a:ln>
                          <a:solidFill>
                            <a:schemeClr val="tx1"/>
                          </a:solidFill>
                          <a:effectLst/>
                          <a:latin typeface="Arial Narrow" pitchFamily="34" charset="0"/>
                        </a:rPr>
                        <a:t>Update new wiki page with previous meeting material. Adjust structure of wiki.</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CA" sz="1200" b="0" i="0" u="none" strike="noStrike" cap="none" normalizeH="0" baseline="0" noProof="0" dirty="0" smtClean="0">
                          <a:ln>
                            <a:noFill/>
                          </a:ln>
                          <a:solidFill>
                            <a:schemeClr val="tx1"/>
                          </a:solidFill>
                          <a:effectLst/>
                          <a:latin typeface="Arial Narrow" pitchFamily="34" charset="0"/>
                        </a:rPr>
                        <a:t>André</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CA" sz="1200" b="0" i="0" u="none" strike="noStrike" cap="none" normalizeH="0" baseline="0" noProof="0" dirty="0" smtClean="0">
                        <a:ln>
                          <a:noFill/>
                        </a:ln>
                        <a:solidFill>
                          <a:schemeClr val="tx1"/>
                        </a:solidFill>
                        <a:effectLst/>
                        <a:latin typeface="Arial Narrow"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CA" sz="1200" b="0" i="0" u="none" strike="noStrike" cap="none" normalizeH="0" baseline="0" noProof="0" dirty="0" smtClean="0">
                          <a:ln>
                            <a:noFill/>
                          </a:ln>
                          <a:solidFill>
                            <a:schemeClr val="tx1"/>
                          </a:solidFill>
                          <a:effectLst/>
                          <a:latin typeface="Arial Narrow" pitchFamily="34" charset="0"/>
                        </a:rPr>
                        <a:t>Wiki restructured</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54398">
                <a:tc>
                  <a:txBody>
                    <a:bodyPr/>
                    <a:lstStyle/>
                    <a:p>
                      <a:pPr marL="228600" marR="0" lvl="0" indent="-228600" algn="ctr" defTabSz="914400" rtl="0" eaLnBrk="1" fontAlgn="base" latinLnBrk="0" hangingPunct="1">
                        <a:lnSpc>
                          <a:spcPct val="100000"/>
                        </a:lnSpc>
                        <a:spcBef>
                          <a:spcPct val="20000"/>
                        </a:spcBef>
                        <a:spcAft>
                          <a:spcPct val="0"/>
                        </a:spcAft>
                        <a:buClrTx/>
                        <a:buSzTx/>
                        <a:buFont typeface="+mj-lt"/>
                        <a:buNone/>
                        <a:tabLst/>
                      </a:pPr>
                      <a:r>
                        <a:rPr kumimoji="0" lang="en-CA" sz="1200" b="0" i="0" u="none" strike="noStrike" cap="none" normalizeH="0" baseline="0" noProof="0" dirty="0" smtClean="0">
                          <a:ln>
                            <a:noFill/>
                          </a:ln>
                          <a:solidFill>
                            <a:schemeClr val="tx1"/>
                          </a:solidFill>
                          <a:effectLst/>
                          <a:latin typeface="Arial Narrow" pitchFamily="34" charset="0"/>
                        </a:rPr>
                        <a:t>8</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 typeface="+mj-lt"/>
                        <a:buNone/>
                        <a:tabLst/>
                      </a:pPr>
                      <a:r>
                        <a:rPr kumimoji="0" lang="en-CA" sz="1200" b="0" i="0" u="none" strike="noStrike" cap="none" normalizeH="0" baseline="0" noProof="0" dirty="0" smtClean="0">
                          <a:ln>
                            <a:noFill/>
                          </a:ln>
                          <a:solidFill>
                            <a:schemeClr val="tx1"/>
                          </a:solidFill>
                          <a:effectLst/>
                          <a:latin typeface="Arial Narrow" pitchFamily="34" charset="0"/>
                        </a:rPr>
                        <a:t>Draft list of deliverables for this phase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CA" sz="1200" b="0" i="0" u="none" strike="noStrike" cap="none" normalizeH="0" baseline="0" noProof="0" dirty="0" smtClean="0">
                          <a:ln>
                            <a:noFill/>
                          </a:ln>
                          <a:solidFill>
                            <a:schemeClr val="tx1"/>
                          </a:solidFill>
                          <a:effectLst/>
                          <a:latin typeface="Arial Narrow" pitchFamily="34" charset="0"/>
                        </a:rPr>
                        <a:t>André</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CA" sz="1200" b="0" i="0" u="none" strike="noStrike" cap="none" normalizeH="0" baseline="0" noProof="0" dirty="0" smtClean="0">
                        <a:ln>
                          <a:noFill/>
                        </a:ln>
                        <a:solidFill>
                          <a:schemeClr val="tx1"/>
                        </a:solidFill>
                        <a:effectLst/>
                        <a:latin typeface="Arial Narrow"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CA" sz="1200" b="0" i="0" u="none" strike="noStrike" cap="none" normalizeH="0" baseline="0" noProof="0" dirty="0" smtClean="0">
                          <a:ln>
                            <a:noFill/>
                          </a:ln>
                          <a:solidFill>
                            <a:schemeClr val="tx1"/>
                          </a:solidFill>
                          <a:effectLst/>
                          <a:latin typeface="Arial Narrow" pitchFamily="34" charset="0"/>
                        </a:rPr>
                        <a:t>Draft prepared</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54398">
                <a:tc>
                  <a:txBody>
                    <a:bodyPr/>
                    <a:lstStyle/>
                    <a:p>
                      <a:pPr marL="228600" marR="0" lvl="0" indent="-228600" algn="ctr" defTabSz="914400" rtl="0" eaLnBrk="1" fontAlgn="base" latinLnBrk="0" hangingPunct="1">
                        <a:lnSpc>
                          <a:spcPct val="100000"/>
                        </a:lnSpc>
                        <a:spcBef>
                          <a:spcPct val="20000"/>
                        </a:spcBef>
                        <a:spcAft>
                          <a:spcPct val="0"/>
                        </a:spcAft>
                        <a:buClrTx/>
                        <a:buSzTx/>
                        <a:buFont typeface="+mj-lt"/>
                        <a:buNone/>
                        <a:tabLst/>
                      </a:pPr>
                      <a:r>
                        <a:rPr kumimoji="0" lang="en-CA" sz="1200" b="0" i="0" u="none" strike="noStrike" cap="none" normalizeH="0" baseline="0" noProof="0" dirty="0" smtClean="0">
                          <a:ln>
                            <a:noFill/>
                          </a:ln>
                          <a:solidFill>
                            <a:schemeClr val="tx1"/>
                          </a:solidFill>
                          <a:effectLst/>
                          <a:latin typeface="Arial Narrow" pitchFamily="34" charset="0"/>
                        </a:rPr>
                        <a:t>9</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 typeface="+mj-lt"/>
                        <a:buNone/>
                        <a:tabLst/>
                      </a:pPr>
                      <a:r>
                        <a:rPr kumimoji="0" lang="en-CA" sz="1200" b="0" i="0" u="none" strike="noStrike" cap="none" normalizeH="0" baseline="0" noProof="0" dirty="0" smtClean="0">
                          <a:ln>
                            <a:noFill/>
                          </a:ln>
                          <a:solidFill>
                            <a:schemeClr val="tx1"/>
                          </a:solidFill>
                          <a:effectLst/>
                          <a:latin typeface="Arial Narrow" pitchFamily="34" charset="0"/>
                        </a:rPr>
                        <a:t>Draft a new PSS and review with project group</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CA" sz="1200" b="0" i="0" u="none" strike="noStrike" cap="none" normalizeH="0" baseline="0" noProof="0" dirty="0" smtClean="0">
                          <a:ln>
                            <a:noFill/>
                          </a:ln>
                          <a:solidFill>
                            <a:schemeClr val="tx1"/>
                          </a:solidFill>
                          <a:effectLst/>
                          <a:latin typeface="Arial Narrow" pitchFamily="34" charset="0"/>
                        </a:rPr>
                        <a:t>André</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CA" sz="1200" b="0" i="0" u="none" strike="noStrike" cap="none" normalizeH="0" baseline="0" noProof="0" dirty="0" smtClean="0">
                        <a:ln>
                          <a:noFill/>
                        </a:ln>
                        <a:solidFill>
                          <a:schemeClr val="tx1"/>
                        </a:solidFill>
                        <a:effectLst/>
                        <a:latin typeface="Arial Narrow"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CA" sz="1200" b="0" i="0" u="none" strike="noStrike" cap="none" normalizeH="0" baseline="0" noProof="0" dirty="0" smtClean="0">
                          <a:ln>
                            <a:noFill/>
                          </a:ln>
                          <a:solidFill>
                            <a:schemeClr val="tx1"/>
                          </a:solidFill>
                          <a:effectLst/>
                          <a:latin typeface="Arial Narrow" pitchFamily="34" charset="0"/>
                        </a:rPr>
                        <a:t>Deferred</a:t>
                      </a:r>
                      <a:endParaRPr kumimoji="0" lang="en-CA" sz="1200" b="0" i="0" u="none" strike="noStrike" cap="none" normalizeH="0" baseline="0" noProof="0" dirty="0" smtClean="0">
                        <a:ln>
                          <a:noFill/>
                        </a:ln>
                        <a:solidFill>
                          <a:schemeClr val="tx1"/>
                        </a:solidFill>
                        <a:effectLst/>
                        <a:latin typeface="Arial Narrow" pitchFamily="34"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54398">
                <a:tc>
                  <a:txBody>
                    <a:bodyPr/>
                    <a:lstStyle/>
                    <a:p>
                      <a:pPr marL="228600" marR="0" lvl="0" indent="-228600" algn="ctr" defTabSz="914400" rtl="0" eaLnBrk="1" fontAlgn="base" latinLnBrk="0" hangingPunct="1">
                        <a:lnSpc>
                          <a:spcPct val="100000"/>
                        </a:lnSpc>
                        <a:spcBef>
                          <a:spcPct val="20000"/>
                        </a:spcBef>
                        <a:spcAft>
                          <a:spcPct val="0"/>
                        </a:spcAft>
                        <a:buClrTx/>
                        <a:buSzTx/>
                        <a:buFont typeface="+mj-lt"/>
                        <a:buNone/>
                        <a:tabLst/>
                      </a:pPr>
                      <a:r>
                        <a:rPr kumimoji="0" lang="en-CA" sz="1200" b="0" i="0" u="none" strike="noStrike" cap="none" normalizeH="0" baseline="0" noProof="0" dirty="0" smtClean="0">
                          <a:ln>
                            <a:noFill/>
                          </a:ln>
                          <a:solidFill>
                            <a:schemeClr val="tx1"/>
                          </a:solidFill>
                          <a:effectLst/>
                          <a:latin typeface="Arial Narrow" pitchFamily="34" charset="0"/>
                        </a:rPr>
                        <a:t>10</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 typeface="+mj-lt"/>
                        <a:buNone/>
                        <a:tabLst/>
                      </a:pPr>
                      <a:r>
                        <a:rPr kumimoji="0" lang="en-CA" sz="1200" b="0" i="0" u="none" strike="noStrike" cap="none" normalizeH="0" baseline="0" noProof="0" dirty="0" smtClean="0">
                          <a:ln>
                            <a:noFill/>
                          </a:ln>
                          <a:solidFill>
                            <a:schemeClr val="tx1"/>
                          </a:solidFill>
                          <a:effectLst/>
                          <a:latin typeface="Arial Narrow" pitchFamily="34" charset="0"/>
                        </a:rPr>
                        <a:t>Initiate draft of requirements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CA" sz="1200" b="0" i="0" u="none" strike="noStrike" cap="none" normalizeH="0" baseline="0" noProof="0" dirty="0" smtClean="0">
                          <a:ln>
                            <a:noFill/>
                          </a:ln>
                          <a:solidFill>
                            <a:schemeClr val="tx1"/>
                          </a:solidFill>
                          <a:effectLst/>
                          <a:latin typeface="Arial Narrow" pitchFamily="34" charset="0"/>
                        </a:rPr>
                        <a:t>André</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CA" sz="1200" b="0" i="0" u="none" strike="noStrike" cap="none" normalizeH="0" baseline="0" noProof="0" dirty="0" smtClean="0">
                        <a:ln>
                          <a:noFill/>
                        </a:ln>
                        <a:solidFill>
                          <a:schemeClr val="tx1"/>
                        </a:solidFill>
                        <a:effectLst/>
                        <a:latin typeface="Arial Narrow"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CA" sz="1200" b="0" i="0" u="none" strike="noStrike" cap="none" normalizeH="0" baseline="0" noProof="0" dirty="0" smtClean="0">
                          <a:ln>
                            <a:noFill/>
                          </a:ln>
                          <a:solidFill>
                            <a:srgbClr val="FF0000"/>
                          </a:solidFill>
                          <a:effectLst/>
                          <a:latin typeface="Arial Narrow" pitchFamily="34" charset="0"/>
                        </a:rPr>
                        <a:t>Started</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54398">
                <a:tc>
                  <a:txBody>
                    <a:bodyPr/>
                    <a:lstStyle/>
                    <a:p>
                      <a:pPr marL="228600" marR="0" lvl="0" indent="-228600" algn="ctr" defTabSz="914400" rtl="0" eaLnBrk="1" fontAlgn="base" latinLnBrk="0" hangingPunct="1">
                        <a:lnSpc>
                          <a:spcPct val="100000"/>
                        </a:lnSpc>
                        <a:spcBef>
                          <a:spcPct val="20000"/>
                        </a:spcBef>
                        <a:spcAft>
                          <a:spcPct val="0"/>
                        </a:spcAft>
                        <a:buClrTx/>
                        <a:buSzTx/>
                        <a:buFont typeface="+mj-lt"/>
                        <a:buNone/>
                        <a:tabLst/>
                      </a:pPr>
                      <a:r>
                        <a:rPr kumimoji="0" lang="en-CA" sz="1200" b="0" i="0" u="none" strike="noStrike" cap="none" normalizeH="0" baseline="0" noProof="0" dirty="0" smtClean="0">
                          <a:ln>
                            <a:noFill/>
                          </a:ln>
                          <a:solidFill>
                            <a:schemeClr val="tx1"/>
                          </a:solidFill>
                          <a:effectLst/>
                          <a:latin typeface="Arial Narrow" pitchFamily="34" charset="0"/>
                        </a:rPr>
                        <a:t>11</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 typeface="+mj-lt"/>
                        <a:buNone/>
                        <a:tabLst/>
                      </a:pPr>
                      <a:r>
                        <a:rPr kumimoji="0" lang="en-CA" sz="1200" b="0" i="0" u="none" strike="noStrike" cap="none" normalizeH="0" baseline="0" noProof="0" dirty="0" smtClean="0">
                          <a:ln>
                            <a:noFill/>
                          </a:ln>
                          <a:solidFill>
                            <a:schemeClr val="tx1"/>
                          </a:solidFill>
                          <a:effectLst/>
                          <a:latin typeface="Arial Narrow" pitchFamily="34" charset="0"/>
                        </a:rPr>
                        <a:t>Prepare draft storyboard for one situation using HDF 1.5</a:t>
                      </a:r>
                      <a:endParaRPr kumimoji="0" lang="en-CA" sz="1200" b="0" i="0" u="none" strike="noStrike" cap="none" normalizeH="0" baseline="0" noProof="0" dirty="0" smtClean="0">
                        <a:ln>
                          <a:noFill/>
                        </a:ln>
                        <a:solidFill>
                          <a:schemeClr val="tx1"/>
                        </a:solidFill>
                        <a:effectLst/>
                        <a:latin typeface="Arial Narrow"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CA" sz="1200" b="0" i="0" u="none" strike="noStrike" cap="none" normalizeH="0" baseline="0" noProof="0" dirty="0" smtClean="0">
                          <a:ln>
                            <a:noFill/>
                          </a:ln>
                          <a:solidFill>
                            <a:schemeClr val="tx1"/>
                          </a:solidFill>
                          <a:effectLst/>
                          <a:latin typeface="Arial Narrow" pitchFamily="34" charset="0"/>
                        </a:rPr>
                        <a:t>Danny</a:t>
                      </a:r>
                      <a:endParaRPr kumimoji="0" lang="en-CA" sz="1200" b="0" i="0" u="none" strike="noStrike" cap="none" normalizeH="0" baseline="0" noProof="0" dirty="0" smtClean="0">
                        <a:ln>
                          <a:noFill/>
                        </a:ln>
                        <a:solidFill>
                          <a:schemeClr val="tx1"/>
                        </a:solidFill>
                        <a:effectLst/>
                        <a:latin typeface="Arial Narrow"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CA" sz="1200" b="0" i="0" u="none" strike="noStrike" cap="none" normalizeH="0" baseline="0" noProof="0" dirty="0" smtClean="0">
                        <a:ln>
                          <a:noFill/>
                        </a:ln>
                        <a:solidFill>
                          <a:schemeClr val="tx1"/>
                        </a:solidFill>
                        <a:effectLst/>
                        <a:latin typeface="Arial Narrow"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CA" sz="1200" b="0" i="0" u="none" strike="noStrike" cap="none" normalizeH="0" baseline="0" noProof="0" dirty="0" smtClean="0">
                        <a:ln>
                          <a:noFill/>
                        </a:ln>
                        <a:solidFill>
                          <a:schemeClr val="tx1"/>
                        </a:solidFill>
                        <a:effectLst/>
                        <a:latin typeface="Arial Narrow" pitchFamily="34"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54398">
                <a:tc>
                  <a:txBody>
                    <a:bodyPr/>
                    <a:lstStyle/>
                    <a:p>
                      <a:pPr marL="228600" marR="0" lvl="0" indent="-228600" algn="ctr" defTabSz="914400" rtl="0" eaLnBrk="1" fontAlgn="base" latinLnBrk="0" hangingPunct="1">
                        <a:lnSpc>
                          <a:spcPct val="100000"/>
                        </a:lnSpc>
                        <a:spcBef>
                          <a:spcPct val="20000"/>
                        </a:spcBef>
                        <a:spcAft>
                          <a:spcPct val="0"/>
                        </a:spcAft>
                        <a:buClrTx/>
                        <a:buSzTx/>
                        <a:buFont typeface="+mj-lt"/>
                        <a:buNone/>
                        <a:tabLst/>
                      </a:pPr>
                      <a:r>
                        <a:rPr kumimoji="0" lang="en-CA" sz="1200" b="0" i="0" u="none" strike="noStrike" cap="none" normalizeH="0" baseline="0" noProof="0" dirty="0" smtClean="0">
                          <a:ln>
                            <a:noFill/>
                          </a:ln>
                          <a:solidFill>
                            <a:schemeClr val="tx1"/>
                          </a:solidFill>
                          <a:effectLst/>
                          <a:latin typeface="Arial Narrow" pitchFamily="34" charset="0"/>
                        </a:rPr>
                        <a:t>12</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 typeface="+mj-lt"/>
                        <a:buNone/>
                        <a:tabLst/>
                      </a:pPr>
                      <a:endParaRPr kumimoji="0" lang="en-CA" sz="1200" b="0" i="0" u="none" strike="noStrike" cap="none" normalizeH="0" baseline="0" noProof="0" dirty="0" smtClean="0">
                        <a:ln>
                          <a:noFill/>
                        </a:ln>
                        <a:solidFill>
                          <a:schemeClr val="tx1"/>
                        </a:solidFill>
                        <a:effectLst/>
                        <a:latin typeface="Arial Narrow"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CA" sz="1200" b="0" i="0" u="none" strike="noStrike" cap="none" normalizeH="0" baseline="0" noProof="0" dirty="0" smtClean="0">
                        <a:ln>
                          <a:noFill/>
                        </a:ln>
                        <a:solidFill>
                          <a:schemeClr val="tx1"/>
                        </a:solidFill>
                        <a:effectLst/>
                        <a:latin typeface="Arial Narrow"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CA" sz="1200" b="0" i="0" u="none" strike="noStrike" cap="none" normalizeH="0" baseline="0" noProof="0" dirty="0" smtClean="0">
                        <a:ln>
                          <a:noFill/>
                        </a:ln>
                        <a:solidFill>
                          <a:schemeClr val="tx1"/>
                        </a:solidFill>
                        <a:effectLst/>
                        <a:latin typeface="Arial Narrow"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CA" sz="1200" b="0" i="0" u="none" strike="noStrike" cap="none" normalizeH="0" baseline="0" noProof="0" dirty="0" smtClean="0">
                        <a:ln>
                          <a:noFill/>
                        </a:ln>
                        <a:solidFill>
                          <a:schemeClr val="tx1"/>
                        </a:solidFill>
                        <a:effectLst/>
                        <a:latin typeface="Arial Narrow" pitchFamily="34"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54398">
                <a:tc>
                  <a:txBody>
                    <a:bodyPr/>
                    <a:lstStyle/>
                    <a:p>
                      <a:pPr marL="228600" marR="0" lvl="0" indent="-228600" algn="ctr" defTabSz="914400" rtl="0" eaLnBrk="1" fontAlgn="base" latinLnBrk="0" hangingPunct="1">
                        <a:lnSpc>
                          <a:spcPct val="100000"/>
                        </a:lnSpc>
                        <a:spcBef>
                          <a:spcPct val="20000"/>
                        </a:spcBef>
                        <a:spcAft>
                          <a:spcPct val="0"/>
                        </a:spcAft>
                        <a:buClrTx/>
                        <a:buSzTx/>
                        <a:buFont typeface="+mj-lt"/>
                        <a:buNone/>
                        <a:tabLst/>
                      </a:pPr>
                      <a:r>
                        <a:rPr kumimoji="0" lang="en-CA" sz="1200" b="0" i="0" u="none" strike="noStrike" cap="none" normalizeH="0" baseline="0" noProof="0" dirty="0" smtClean="0">
                          <a:ln>
                            <a:noFill/>
                          </a:ln>
                          <a:solidFill>
                            <a:schemeClr val="tx1"/>
                          </a:solidFill>
                          <a:effectLst/>
                          <a:latin typeface="Arial Narrow" pitchFamily="34" charset="0"/>
                        </a:rPr>
                        <a:t>13</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 typeface="+mj-lt"/>
                        <a:buNone/>
                        <a:tabLst/>
                      </a:pPr>
                      <a:endParaRPr kumimoji="0" lang="en-CA" sz="1200" b="0" i="0" u="none" strike="noStrike" cap="none" normalizeH="0" baseline="0" noProof="0" dirty="0" smtClean="0">
                        <a:ln>
                          <a:noFill/>
                        </a:ln>
                        <a:solidFill>
                          <a:schemeClr val="tx1"/>
                        </a:solidFill>
                        <a:effectLst/>
                        <a:latin typeface="Arial Narrow"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CA" sz="1200" b="0" i="0" u="none" strike="noStrike" cap="none" normalizeH="0" baseline="0" noProof="0" dirty="0" smtClean="0">
                        <a:ln>
                          <a:noFill/>
                        </a:ln>
                        <a:solidFill>
                          <a:schemeClr val="tx1"/>
                        </a:solidFill>
                        <a:effectLst/>
                        <a:latin typeface="Arial Narrow"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CA" sz="1200" b="0" i="0" u="none" strike="noStrike" cap="none" normalizeH="0" baseline="0" noProof="0" dirty="0" smtClean="0">
                        <a:ln>
                          <a:noFill/>
                        </a:ln>
                        <a:solidFill>
                          <a:schemeClr val="tx1"/>
                        </a:solidFill>
                        <a:effectLst/>
                        <a:latin typeface="Arial Narrow"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CA" sz="1200" b="0" i="0" u="none" strike="noStrike" cap="none" normalizeH="0" baseline="0" noProof="0" dirty="0" smtClean="0">
                        <a:ln>
                          <a:noFill/>
                        </a:ln>
                        <a:solidFill>
                          <a:schemeClr val="tx1"/>
                        </a:solidFill>
                        <a:effectLst/>
                        <a:latin typeface="Arial Narrow" pitchFamily="34"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54398">
                <a:tc>
                  <a:txBody>
                    <a:bodyPr/>
                    <a:lstStyle/>
                    <a:p>
                      <a:pPr marL="228600" marR="0" lvl="0" indent="-228600" algn="ctr" defTabSz="914400" rtl="0" eaLnBrk="1" fontAlgn="base" latinLnBrk="0" hangingPunct="1">
                        <a:lnSpc>
                          <a:spcPct val="100000"/>
                        </a:lnSpc>
                        <a:spcBef>
                          <a:spcPct val="20000"/>
                        </a:spcBef>
                        <a:spcAft>
                          <a:spcPct val="0"/>
                        </a:spcAft>
                        <a:buClrTx/>
                        <a:buSzTx/>
                        <a:buFont typeface="+mj-lt"/>
                        <a:buNone/>
                        <a:tabLst/>
                      </a:pPr>
                      <a:r>
                        <a:rPr kumimoji="0" lang="en-CA" sz="1200" b="0" i="0" u="none" strike="noStrike" cap="none" normalizeH="0" baseline="0" noProof="0" dirty="0" smtClean="0">
                          <a:ln>
                            <a:noFill/>
                          </a:ln>
                          <a:solidFill>
                            <a:schemeClr val="tx1"/>
                          </a:solidFill>
                          <a:effectLst/>
                          <a:latin typeface="Arial Narrow" pitchFamily="34" charset="0"/>
                        </a:rPr>
                        <a:t>14</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 typeface="+mj-lt"/>
                        <a:buNone/>
                        <a:tabLst/>
                      </a:pPr>
                      <a:endParaRPr kumimoji="0" lang="en-CA" sz="1200" b="0" i="0" u="none" strike="noStrike" cap="none" normalizeH="0" baseline="0" noProof="0" dirty="0" smtClean="0">
                        <a:ln>
                          <a:noFill/>
                        </a:ln>
                        <a:solidFill>
                          <a:schemeClr val="tx1"/>
                        </a:solidFill>
                        <a:effectLst/>
                        <a:latin typeface="Arial Narrow"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CA" sz="1200" b="0" i="0" u="none" strike="noStrike" cap="none" normalizeH="0" baseline="0" noProof="0" dirty="0" smtClean="0">
                        <a:ln>
                          <a:noFill/>
                        </a:ln>
                        <a:solidFill>
                          <a:schemeClr val="tx1"/>
                        </a:solidFill>
                        <a:effectLst/>
                        <a:latin typeface="Arial Narrow"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CA" sz="1200" b="0" i="0" u="none" strike="noStrike" cap="none" normalizeH="0" baseline="0" noProof="0" dirty="0" smtClean="0">
                        <a:ln>
                          <a:noFill/>
                        </a:ln>
                        <a:solidFill>
                          <a:schemeClr val="tx1"/>
                        </a:solidFill>
                        <a:effectLst/>
                        <a:latin typeface="Arial Narrow"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CA" sz="1200" b="0" i="0" u="none" strike="noStrike" cap="none" normalizeH="0" baseline="0" noProof="0" dirty="0" smtClean="0">
                        <a:ln>
                          <a:noFill/>
                        </a:ln>
                        <a:solidFill>
                          <a:schemeClr val="tx1"/>
                        </a:solidFill>
                        <a:effectLst/>
                        <a:latin typeface="Arial Narrow" pitchFamily="34"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4" name="ZoneTexte 3"/>
          <p:cNvSpPr txBox="1"/>
          <p:nvPr/>
        </p:nvSpPr>
        <p:spPr>
          <a:xfrm>
            <a:off x="395420" y="6381410"/>
            <a:ext cx="3528530" cy="276999"/>
          </a:xfrm>
          <a:prstGeom prst="rect">
            <a:avLst/>
          </a:prstGeom>
          <a:noFill/>
        </p:spPr>
        <p:txBody>
          <a:bodyPr wrap="none" rtlCol="0">
            <a:spAutoFit/>
          </a:bodyPr>
          <a:lstStyle/>
          <a:p>
            <a:r>
              <a:rPr lang="en-CA" sz="1200" b="0" dirty="0" smtClean="0">
                <a:solidFill>
                  <a:schemeClr val="tx1"/>
                </a:solidFill>
              </a:rPr>
              <a:t>NB: Completed action items have been removed.</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re 6"/>
          <p:cNvSpPr>
            <a:spLocks noGrp="1"/>
          </p:cNvSpPr>
          <p:nvPr>
            <p:ph type="title"/>
          </p:nvPr>
        </p:nvSpPr>
        <p:spPr>
          <a:xfrm>
            <a:off x="827088" y="3506788"/>
            <a:ext cx="7772400" cy="1146175"/>
          </a:xfrm>
        </p:spPr>
        <p:txBody>
          <a:bodyPr/>
          <a:lstStyle/>
          <a:p>
            <a:pPr>
              <a:defRPr/>
            </a:pPr>
            <a:r>
              <a:rPr lang="en-CA" dirty="0" smtClean="0"/>
              <a:t>Appendix</a:t>
            </a:r>
            <a:endParaRPr lang="en-CA" dirty="0"/>
          </a:p>
        </p:txBody>
      </p:sp>
      <p:sp>
        <p:nvSpPr>
          <p:cNvPr id="35842" name="Espace réservé du texte 7"/>
          <p:cNvSpPr>
            <a:spLocks noGrp="1"/>
          </p:cNvSpPr>
          <p:nvPr>
            <p:ph type="body" idx="1"/>
          </p:nvPr>
        </p:nvSpPr>
        <p:spPr>
          <a:xfrm>
            <a:off x="827088" y="4724400"/>
            <a:ext cx="7772400" cy="1500188"/>
          </a:xfrm>
        </p:spPr>
        <p:txBody>
          <a:bodyPr/>
          <a:lstStyle/>
          <a:p>
            <a:pPr>
              <a:buFontTx/>
              <a:buChar char="•"/>
            </a:pPr>
            <a:endParaRPr lang="en-US" smtClean="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CA" dirty="0" smtClean="0"/>
              <a:t>Review of draft list/description of deliverables</a:t>
            </a:r>
            <a:endParaRPr lang="en-CA" dirty="0"/>
          </a:p>
        </p:txBody>
      </p:sp>
      <p:sp>
        <p:nvSpPr>
          <p:cNvPr id="3" name="Espace réservé du contenu 2"/>
          <p:cNvSpPr>
            <a:spLocks noGrp="1"/>
          </p:cNvSpPr>
          <p:nvPr>
            <p:ph idx="1"/>
          </p:nvPr>
        </p:nvSpPr>
        <p:spPr/>
        <p:txBody>
          <a:bodyPr/>
          <a:lstStyle/>
          <a:p>
            <a:r>
              <a:rPr lang="en-CA" sz="1800" dirty="0" smtClean="0"/>
              <a:t>See wiki: </a:t>
            </a:r>
            <a:r>
              <a:rPr lang="en-CA" sz="1100" dirty="0" smtClean="0"/>
              <a:t>HL7_PCWG_CarePlanDeliverables-Draft-20110405a.doc</a:t>
            </a:r>
            <a:endParaRPr lang="en-CA" sz="1800" dirty="0" smtClean="0"/>
          </a:p>
          <a:p>
            <a:pPr lvl="1"/>
            <a:r>
              <a:rPr lang="en-CA" sz="1400" dirty="0" smtClean="0"/>
              <a:t>Business Requirements, Scope and Vision</a:t>
            </a:r>
            <a:endParaRPr lang="fr-CA" sz="1400" dirty="0" smtClean="0"/>
          </a:p>
          <a:p>
            <a:pPr lvl="1"/>
            <a:r>
              <a:rPr lang="en-CA" sz="1400" dirty="0" smtClean="0"/>
              <a:t>Standards context</a:t>
            </a:r>
            <a:endParaRPr lang="fr-CA" sz="1400" dirty="0" smtClean="0"/>
          </a:p>
          <a:p>
            <a:pPr lvl="1"/>
            <a:r>
              <a:rPr lang="en-CA" sz="1400" dirty="0" smtClean="0"/>
              <a:t>Storyboards and Use Cases</a:t>
            </a:r>
            <a:endParaRPr lang="fr-CA" sz="1400" dirty="0" smtClean="0"/>
          </a:p>
          <a:p>
            <a:pPr lvl="1"/>
            <a:r>
              <a:rPr lang="en-CA" sz="1400" dirty="0" smtClean="0">
                <a:solidFill>
                  <a:srgbClr val="FF0000"/>
                </a:solidFill>
              </a:rPr>
              <a:t>Interaction diagram</a:t>
            </a:r>
          </a:p>
          <a:p>
            <a:pPr lvl="1"/>
            <a:r>
              <a:rPr lang="en-CA" sz="1400" dirty="0" smtClean="0"/>
              <a:t>Process Flow</a:t>
            </a:r>
            <a:endParaRPr lang="fr-CA" sz="1400" dirty="0" smtClean="0"/>
          </a:p>
          <a:p>
            <a:pPr lvl="1"/>
            <a:r>
              <a:rPr lang="en-CA" sz="1400" dirty="0" smtClean="0"/>
              <a:t>Domain Glossary</a:t>
            </a:r>
            <a:endParaRPr lang="fr-CA" sz="1400" dirty="0" smtClean="0"/>
          </a:p>
          <a:p>
            <a:pPr lvl="1"/>
            <a:r>
              <a:rPr lang="en-CA" sz="1400" dirty="0" smtClean="0"/>
              <a:t>Information Model</a:t>
            </a:r>
            <a:endParaRPr lang="fr-CA" sz="1400" dirty="0" smtClean="0"/>
          </a:p>
          <a:p>
            <a:pPr lvl="1"/>
            <a:r>
              <a:rPr lang="en-CA" sz="1400" dirty="0" smtClean="0"/>
              <a:t>Business triggers and Rules</a:t>
            </a:r>
            <a:endParaRPr lang="fr-CA" sz="1400" dirty="0" smtClean="0"/>
          </a:p>
          <a:p>
            <a:r>
              <a:rPr lang="en-CA" sz="1800" dirty="0" smtClean="0">
                <a:solidFill>
                  <a:srgbClr val="FF0000"/>
                </a:solidFill>
              </a:rPr>
              <a:t>Diagram of health concerns/problems and care plan on a timeline?</a:t>
            </a:r>
          </a:p>
          <a:p>
            <a:pPr lvl="1"/>
            <a:r>
              <a:rPr lang="en-CA" sz="1400" dirty="0" smtClean="0">
                <a:solidFill>
                  <a:srgbClr val="FF0000"/>
                </a:solidFill>
              </a:rPr>
              <a:t>State machine diagram applied to concerns?? Lifecycle? Status of acts, referrals</a:t>
            </a:r>
          </a:p>
          <a:p>
            <a:pPr lvl="1"/>
            <a:r>
              <a:rPr lang="en-CA" sz="1400" dirty="0" smtClean="0">
                <a:solidFill>
                  <a:srgbClr val="FF0000"/>
                </a:solidFill>
              </a:rPr>
              <a:t>Continuity of care timeline</a:t>
            </a:r>
          </a:p>
          <a:p>
            <a:r>
              <a:rPr lang="en-CA" sz="1800" dirty="0" smtClean="0"/>
              <a:t>Harmonization </a:t>
            </a:r>
            <a:r>
              <a:rPr lang="en-CA" sz="1800" dirty="0" smtClean="0">
                <a:solidFill>
                  <a:srgbClr val="FF0000"/>
                </a:solidFill>
              </a:rPr>
              <a:t>(should be in parallel to produce the above to minimize rework)</a:t>
            </a:r>
          </a:p>
        </p:txBody>
      </p:sp>
      <p:sp>
        <p:nvSpPr>
          <p:cNvPr id="4" name="ZoneTexte 3"/>
          <p:cNvSpPr txBox="1"/>
          <p:nvPr/>
        </p:nvSpPr>
        <p:spPr>
          <a:xfrm>
            <a:off x="7740440" y="692620"/>
            <a:ext cx="955518" cy="276999"/>
          </a:xfrm>
          <a:prstGeom prst="rect">
            <a:avLst/>
          </a:prstGeom>
          <a:noFill/>
        </p:spPr>
        <p:txBody>
          <a:bodyPr wrap="none" rtlCol="0">
            <a:spAutoFit/>
          </a:bodyPr>
          <a:lstStyle/>
          <a:p>
            <a:r>
              <a:rPr lang="en-CA" sz="1200" b="0" i="1" u="sng" dirty="0" smtClean="0">
                <a:solidFill>
                  <a:srgbClr val="FF0000"/>
                </a:solidFill>
              </a:rPr>
              <a:t>2011-04-06</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idx="4294967295"/>
          </p:nvPr>
        </p:nvSpPr>
        <p:spPr/>
        <p:txBody>
          <a:bodyPr/>
          <a:lstStyle/>
          <a:p>
            <a:r>
              <a:rPr lang="en-US" smtClean="0"/>
              <a:t>Care Plan Development - Principles</a:t>
            </a:r>
          </a:p>
        </p:txBody>
      </p:sp>
      <p:sp>
        <p:nvSpPr>
          <p:cNvPr id="55299" name="Rectangle 3"/>
          <p:cNvSpPr>
            <a:spLocks noGrp="1" noChangeArrowheads="1"/>
          </p:cNvSpPr>
          <p:nvPr>
            <p:ph type="body" idx="4294967295"/>
          </p:nvPr>
        </p:nvSpPr>
        <p:spPr/>
        <p:txBody>
          <a:bodyPr/>
          <a:lstStyle/>
          <a:p>
            <a:r>
              <a:rPr lang="en-US" sz="1800" dirty="0" smtClean="0"/>
              <a:t>High level processes can be used to guide storyboards, use cases and care plan structure development </a:t>
            </a:r>
            <a:r>
              <a:rPr lang="en-US" sz="1800" dirty="0" smtClean="0">
                <a:solidFill>
                  <a:srgbClr val="FF0000"/>
                </a:solidFill>
              </a:rPr>
              <a:t>and activity diagram and interaction diagram</a:t>
            </a:r>
            <a:endParaRPr lang="en-US" sz="1800" dirty="0" smtClean="0"/>
          </a:p>
          <a:p>
            <a:r>
              <a:rPr lang="en-US" sz="1800" dirty="0" smtClean="0"/>
              <a:t>Care plan should preferably be problem/issue oriented, although may need to be reason-based where problem/issue not applicable, e.g. health promotion or health maintenance as reason. </a:t>
            </a:r>
            <a:r>
              <a:rPr lang="en-US" sz="1800" dirty="0" smtClean="0">
                <a:solidFill>
                  <a:srgbClr val="FF0000"/>
                </a:solidFill>
              </a:rPr>
              <a:t>Use ‘health concern’ as encompassing term? (see Care Provision, 2006-7)</a:t>
            </a:r>
          </a:p>
          <a:p>
            <a:r>
              <a:rPr lang="en-US" sz="1800" dirty="0" smtClean="0"/>
              <a:t>Care plan should be goal/outcome oriented- </a:t>
            </a:r>
            <a:r>
              <a:rPr lang="en-US" sz="1800" dirty="0" smtClean="0">
                <a:solidFill>
                  <a:srgbClr val="FF0000"/>
                </a:solidFill>
              </a:rPr>
              <a:t>to allow measurement</a:t>
            </a:r>
            <a:endParaRPr lang="en-US" sz="1800" dirty="0" smtClean="0"/>
          </a:p>
          <a:p>
            <a:r>
              <a:rPr lang="en-US" sz="1800" dirty="0" smtClean="0"/>
              <a:t>Interventions are goal/outcome oriented</a:t>
            </a:r>
          </a:p>
          <a:p>
            <a:pPr lvl="1"/>
            <a:r>
              <a:rPr lang="en-US" sz="1600" dirty="0" smtClean="0"/>
              <a:t>External care plan(s) can be linked to specific intervention/care services</a:t>
            </a:r>
          </a:p>
          <a:p>
            <a:r>
              <a:rPr lang="en-US" sz="1800" dirty="0" smtClean="0"/>
              <a:t>Goal/outcome criteria are essentially for assessment of adequacy/effectiveness of planned intervention or service</a:t>
            </a:r>
          </a:p>
          <a:p>
            <a:r>
              <a:rPr lang="en-US" sz="1800" dirty="0" smtClean="0">
                <a:solidFill>
                  <a:srgbClr val="FF0000"/>
                </a:solidFill>
              </a:rPr>
              <a:t>Reason for care plan is for guiding care and for communication among care participants. Need to support exchange of information. </a:t>
            </a:r>
          </a:p>
        </p:txBody>
      </p:sp>
      <p:sp>
        <p:nvSpPr>
          <p:cNvPr id="55300" name="Text Box 4"/>
          <p:cNvSpPr txBox="1">
            <a:spLocks noChangeArrowheads="1"/>
          </p:cNvSpPr>
          <p:nvPr/>
        </p:nvSpPr>
        <p:spPr bwMode="auto">
          <a:xfrm>
            <a:off x="7191375" y="6284913"/>
            <a:ext cx="1125538" cy="457200"/>
          </a:xfrm>
          <a:prstGeom prst="rect">
            <a:avLst/>
          </a:prstGeom>
          <a:noFill/>
          <a:ln w="9525">
            <a:noFill/>
            <a:miter lim="800000"/>
            <a:headEnd/>
            <a:tailEnd/>
          </a:ln>
        </p:spPr>
        <p:txBody>
          <a:bodyPr wrap="none">
            <a:spAutoFit/>
          </a:bodyPr>
          <a:lstStyle/>
          <a:p>
            <a:r>
              <a:rPr lang="en-US" sz="1200">
                <a:solidFill>
                  <a:srgbClr val="0066FF"/>
                </a:solidFill>
              </a:rPr>
              <a:t>Stephen Chu</a:t>
            </a:r>
          </a:p>
          <a:p>
            <a:r>
              <a:rPr lang="en-US" sz="1200">
                <a:solidFill>
                  <a:srgbClr val="0066FF"/>
                </a:solidFill>
              </a:rPr>
              <a:t>5 April 2011</a:t>
            </a:r>
          </a:p>
        </p:txBody>
      </p:sp>
      <p:sp>
        <p:nvSpPr>
          <p:cNvPr id="5" name="ZoneTexte 4"/>
          <p:cNvSpPr txBox="1"/>
          <p:nvPr/>
        </p:nvSpPr>
        <p:spPr>
          <a:xfrm>
            <a:off x="7740440" y="692620"/>
            <a:ext cx="955518" cy="276999"/>
          </a:xfrm>
          <a:prstGeom prst="rect">
            <a:avLst/>
          </a:prstGeom>
          <a:noFill/>
        </p:spPr>
        <p:txBody>
          <a:bodyPr wrap="none" rtlCol="0">
            <a:spAutoFit/>
          </a:bodyPr>
          <a:lstStyle/>
          <a:p>
            <a:r>
              <a:rPr lang="en-CA" sz="1200" b="0" i="1" u="sng" dirty="0" smtClean="0">
                <a:solidFill>
                  <a:srgbClr val="FF0000"/>
                </a:solidFill>
              </a:rPr>
              <a:t>2011-04-06</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CA" dirty="0" smtClean="0"/>
              <a:t>Agenda for April 27</a:t>
            </a:r>
            <a:endParaRPr lang="en-CA" dirty="0"/>
          </a:p>
        </p:txBody>
      </p:sp>
      <p:sp>
        <p:nvSpPr>
          <p:cNvPr id="3" name="Espace réservé du contenu 2"/>
          <p:cNvSpPr>
            <a:spLocks noGrp="1"/>
          </p:cNvSpPr>
          <p:nvPr>
            <p:ph idx="1"/>
          </p:nvPr>
        </p:nvSpPr>
        <p:spPr/>
        <p:txBody>
          <a:bodyPr/>
          <a:lstStyle/>
          <a:p>
            <a:r>
              <a:rPr lang="en-CA" dirty="0" smtClean="0"/>
              <a:t>Summary of care plan situations (Susan)</a:t>
            </a:r>
          </a:p>
          <a:p>
            <a:r>
              <a:rPr lang="en-CA" dirty="0" smtClean="0"/>
              <a:t>Feedback and discussion on first storyboard: Chronic Care (Danny to circulate in advance)</a:t>
            </a:r>
          </a:p>
          <a:p>
            <a:r>
              <a:rPr lang="en-CA" dirty="0" smtClean="0"/>
              <a:t>Highlights from IHE </a:t>
            </a:r>
            <a:r>
              <a:rPr lang="en-US" dirty="0" smtClean="0"/>
              <a:t>Patient Centered Coordination Plan (PCCP) (Ian M.)</a:t>
            </a:r>
          </a:p>
          <a:p>
            <a:r>
              <a:rPr lang="en-US" dirty="0" smtClean="0"/>
              <a:t>Coaching on Eclipse: what to install for our needs, quick start (Kevin)</a:t>
            </a:r>
            <a:endParaRPr lang="en-CA" dirty="0" smtClean="0"/>
          </a:p>
          <a:p>
            <a:pPr lvl="1"/>
            <a:endParaRPr lang="en-CA"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Titre 3"/>
          <p:cNvSpPr>
            <a:spLocks noGrp="1"/>
          </p:cNvSpPr>
          <p:nvPr>
            <p:ph type="title"/>
          </p:nvPr>
        </p:nvSpPr>
        <p:spPr>
          <a:xfrm>
            <a:off x="455613" y="120650"/>
            <a:ext cx="8359775" cy="723900"/>
          </a:xfrm>
        </p:spPr>
        <p:txBody>
          <a:bodyPr/>
          <a:lstStyle/>
          <a:p>
            <a:r>
              <a:rPr lang="en-CA" smtClean="0"/>
              <a:t>Definition of Care Plan on Wiki</a:t>
            </a:r>
          </a:p>
        </p:txBody>
      </p:sp>
      <p:sp>
        <p:nvSpPr>
          <p:cNvPr id="5" name="Espace réservé du contenu 4"/>
          <p:cNvSpPr>
            <a:spLocks noGrp="1"/>
          </p:cNvSpPr>
          <p:nvPr>
            <p:ph idx="1"/>
          </p:nvPr>
        </p:nvSpPr>
        <p:spPr>
          <a:xfrm>
            <a:off x="455613" y="1176338"/>
            <a:ext cx="8364537" cy="5273675"/>
          </a:xfrm>
        </p:spPr>
        <p:txBody>
          <a:bodyPr/>
          <a:lstStyle/>
          <a:p>
            <a:pPr>
              <a:defRPr/>
            </a:pPr>
            <a:r>
              <a:rPr lang="en-US" sz="1800" dirty="0" smtClean="0"/>
              <a:t>The Care Plan Topic is one of the roll outs of the Care Provision Domain Message Information Model (D-MIM). The Care Plan is a specification of the Care Statement with a focus on defined Acts in a guideline, and their transformation towards an individualized plan of care in which the selected Acts are added. </a:t>
            </a:r>
          </a:p>
          <a:p>
            <a:pPr>
              <a:defRPr/>
            </a:pPr>
            <a:r>
              <a:rPr lang="en-US" sz="1800" dirty="0" smtClean="0"/>
              <a:t>The purpose of the care plan as defined upon acceptance of the DSTU materials in 2007 is: </a:t>
            </a:r>
          </a:p>
          <a:p>
            <a:pPr lvl="1">
              <a:defRPr/>
            </a:pPr>
            <a:r>
              <a:rPr lang="en-US" sz="1400" dirty="0" smtClean="0"/>
              <a:t>To define the management action plans for the various conditions (for example problems, diagnosis, health concerns)identified for the target of care </a:t>
            </a:r>
          </a:p>
          <a:p>
            <a:pPr lvl="1">
              <a:defRPr/>
            </a:pPr>
            <a:r>
              <a:rPr lang="en-US" sz="1400" dirty="0" smtClean="0"/>
              <a:t>To organize a plan for care and check for completion by all individual professions and/or (responsible parties (including the patient, caregiver or family) for decision making, communication, and continuity and coordination)</a:t>
            </a:r>
          </a:p>
          <a:p>
            <a:pPr lvl="1">
              <a:defRPr/>
            </a:pPr>
            <a:r>
              <a:rPr lang="en-US" sz="1400" dirty="0" smtClean="0"/>
              <a:t>To communicate explicitly by documenting and planning actions and goals </a:t>
            </a:r>
          </a:p>
          <a:p>
            <a:pPr lvl="1">
              <a:defRPr/>
            </a:pPr>
            <a:r>
              <a:rPr lang="en-US" sz="1400" dirty="0" smtClean="0"/>
              <a:t>To permit the monitoring, and flagging, evaluating and feedback of the status of goals, actions, and outcomes such as completed, or unperformed activities and unmet goals and/or unmet outcomes for later follow up</a:t>
            </a:r>
          </a:p>
          <a:p>
            <a:pPr lvl="1">
              <a:defRPr/>
            </a:pPr>
            <a:r>
              <a:rPr lang="en-US" sz="1400" dirty="0" smtClean="0"/>
              <a:t>Managing the risk related to effectuating the care plan, </a:t>
            </a:r>
          </a:p>
          <a:p>
            <a:pPr lvl="1">
              <a:defRPr/>
            </a:pPr>
            <a:endParaRPr lang="en-US" sz="1400" dirty="0" smtClean="0"/>
          </a:p>
          <a:p>
            <a:pPr lvl="1">
              <a:defRPr/>
            </a:pPr>
            <a:endParaRPr lang="en-US" sz="1400" dirty="0" smtClean="0"/>
          </a:p>
          <a:p>
            <a:pPr>
              <a:defRPr/>
            </a:pPr>
            <a:r>
              <a:rPr lang="en-US" sz="1400" dirty="0" smtClean="0"/>
              <a:t>Source: http://wiki.hl7.org/index.php?title=Care_Plan_Topic_project</a:t>
            </a:r>
            <a:endParaRPr lang="en-CA" sz="1400"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75"/>
          <p:cNvSpPr>
            <a:spLocks noChangeArrowheads="1"/>
          </p:cNvSpPr>
          <p:nvPr/>
        </p:nvSpPr>
        <p:spPr bwMode="auto">
          <a:xfrm>
            <a:off x="2411413" y="2205038"/>
            <a:ext cx="4464050" cy="4537075"/>
          </a:xfrm>
          <a:prstGeom prst="rect">
            <a:avLst/>
          </a:prstGeom>
          <a:solidFill>
            <a:srgbClr val="FFFFCC"/>
          </a:solidFill>
          <a:ln w="9525">
            <a:noFill/>
            <a:miter lim="800000"/>
            <a:headEnd/>
            <a:tailEnd/>
          </a:ln>
        </p:spPr>
        <p:txBody>
          <a:bodyPr wrap="none" anchor="ctr"/>
          <a:lstStyle/>
          <a:p>
            <a:endParaRPr lang="en-US"/>
          </a:p>
        </p:txBody>
      </p:sp>
      <p:sp>
        <p:nvSpPr>
          <p:cNvPr id="23554" name="Rectangle 2"/>
          <p:cNvSpPr>
            <a:spLocks noGrp="1" noChangeArrowheads="1"/>
          </p:cNvSpPr>
          <p:nvPr>
            <p:ph type="title" idx="4294967295"/>
          </p:nvPr>
        </p:nvSpPr>
        <p:spPr/>
        <p:txBody>
          <a:bodyPr/>
          <a:lstStyle/>
          <a:p>
            <a:r>
              <a:rPr lang="en-US" dirty="0" smtClean="0"/>
              <a:t>Care Plan – High Level Processes</a:t>
            </a:r>
          </a:p>
        </p:txBody>
      </p:sp>
      <p:sp>
        <p:nvSpPr>
          <p:cNvPr id="23555" name="Text Box 4"/>
          <p:cNvSpPr txBox="1">
            <a:spLocks noChangeArrowheads="1"/>
          </p:cNvSpPr>
          <p:nvPr/>
        </p:nvSpPr>
        <p:spPr bwMode="auto">
          <a:xfrm>
            <a:off x="107950" y="6284913"/>
            <a:ext cx="1125538" cy="457200"/>
          </a:xfrm>
          <a:prstGeom prst="rect">
            <a:avLst/>
          </a:prstGeom>
          <a:noFill/>
          <a:ln w="9525">
            <a:noFill/>
            <a:miter lim="800000"/>
            <a:headEnd/>
            <a:tailEnd/>
          </a:ln>
        </p:spPr>
        <p:txBody>
          <a:bodyPr wrap="none">
            <a:spAutoFit/>
          </a:bodyPr>
          <a:lstStyle/>
          <a:p>
            <a:r>
              <a:rPr lang="en-US" sz="1200">
                <a:solidFill>
                  <a:srgbClr val="0066FF"/>
                </a:solidFill>
              </a:rPr>
              <a:t>Stephen Chu</a:t>
            </a:r>
          </a:p>
          <a:p>
            <a:r>
              <a:rPr lang="en-US" sz="1200">
                <a:solidFill>
                  <a:srgbClr val="0066FF"/>
                </a:solidFill>
              </a:rPr>
              <a:t>5 April 2011</a:t>
            </a:r>
          </a:p>
        </p:txBody>
      </p:sp>
      <p:grpSp>
        <p:nvGrpSpPr>
          <p:cNvPr id="2" name="Group 59"/>
          <p:cNvGrpSpPr>
            <a:grpSpLocks/>
          </p:cNvGrpSpPr>
          <p:nvPr/>
        </p:nvGrpSpPr>
        <p:grpSpPr bwMode="auto">
          <a:xfrm>
            <a:off x="2636838" y="1052513"/>
            <a:ext cx="3384550" cy="3240087"/>
            <a:chOff x="1791" y="754"/>
            <a:chExt cx="2132" cy="2041"/>
          </a:xfrm>
        </p:grpSpPr>
        <p:grpSp>
          <p:nvGrpSpPr>
            <p:cNvPr id="3" name="Group 13"/>
            <p:cNvGrpSpPr>
              <a:grpSpLocks/>
            </p:cNvGrpSpPr>
            <p:nvPr/>
          </p:nvGrpSpPr>
          <p:grpSpPr bwMode="auto">
            <a:xfrm>
              <a:off x="1791" y="754"/>
              <a:ext cx="1497" cy="698"/>
              <a:chOff x="1837" y="872"/>
              <a:chExt cx="1497" cy="698"/>
            </a:xfrm>
          </p:grpSpPr>
          <p:grpSp>
            <p:nvGrpSpPr>
              <p:cNvPr id="4" name="Group 8"/>
              <p:cNvGrpSpPr>
                <a:grpSpLocks/>
              </p:cNvGrpSpPr>
              <p:nvPr/>
            </p:nvGrpSpPr>
            <p:grpSpPr bwMode="auto">
              <a:xfrm>
                <a:off x="1927" y="1026"/>
                <a:ext cx="1361" cy="508"/>
                <a:chOff x="1927" y="1026"/>
                <a:chExt cx="1361" cy="508"/>
              </a:xfrm>
            </p:grpSpPr>
            <p:sp>
              <p:nvSpPr>
                <p:cNvPr id="23630" name="Text Box 5"/>
                <p:cNvSpPr txBox="1">
                  <a:spLocks noChangeArrowheads="1"/>
                </p:cNvSpPr>
                <p:nvPr/>
              </p:nvSpPr>
              <p:spPr bwMode="auto">
                <a:xfrm>
                  <a:off x="1927" y="1026"/>
                  <a:ext cx="1275" cy="154"/>
                </a:xfrm>
                <a:prstGeom prst="rect">
                  <a:avLst/>
                </a:prstGeom>
                <a:noFill/>
                <a:ln w="9525">
                  <a:noFill/>
                  <a:miter lim="800000"/>
                  <a:headEnd/>
                  <a:tailEnd/>
                </a:ln>
              </p:spPr>
              <p:txBody>
                <a:bodyPr wrap="none">
                  <a:spAutoFit/>
                </a:bodyPr>
                <a:lstStyle/>
                <a:p>
                  <a:r>
                    <a:rPr lang="en-US" sz="1000" b="0">
                      <a:solidFill>
                        <a:schemeClr val="tx1"/>
                      </a:solidFill>
                    </a:rPr>
                    <a:t>Identify problems/issues/reasons</a:t>
                  </a:r>
                </a:p>
              </p:txBody>
            </p:sp>
            <p:sp>
              <p:nvSpPr>
                <p:cNvPr id="23631" name="Text Box 6"/>
                <p:cNvSpPr txBox="1">
                  <a:spLocks noChangeArrowheads="1"/>
                </p:cNvSpPr>
                <p:nvPr/>
              </p:nvSpPr>
              <p:spPr bwMode="auto">
                <a:xfrm>
                  <a:off x="2064" y="1207"/>
                  <a:ext cx="949" cy="327"/>
                </a:xfrm>
                <a:prstGeom prst="rect">
                  <a:avLst/>
                </a:prstGeom>
                <a:noFill/>
                <a:ln w="9525">
                  <a:noFill/>
                  <a:miter lim="800000"/>
                  <a:headEnd/>
                  <a:tailEnd/>
                </a:ln>
              </p:spPr>
              <p:txBody>
                <a:bodyPr wrap="none">
                  <a:spAutoFit/>
                </a:bodyPr>
                <a:lstStyle/>
                <a:p>
                  <a:r>
                    <a:rPr lang="en-US" sz="1000" b="0">
                      <a:solidFill>
                        <a:schemeClr val="tx1"/>
                      </a:solidFill>
                    </a:rPr>
                    <a:t>Assess impact/severity:</a:t>
                  </a:r>
                </a:p>
                <a:p>
                  <a:r>
                    <a:rPr lang="en-US" sz="1000" b="0">
                      <a:solidFill>
                        <a:schemeClr val="tx1"/>
                      </a:solidFill>
                    </a:rPr>
                    <a:t>               </a:t>
                  </a:r>
                  <a:r>
                    <a:rPr lang="en-US" sz="800" b="0">
                      <a:solidFill>
                        <a:schemeClr val="tx1"/>
                      </a:solidFill>
                      <a:sym typeface="Symbol" pitchFamily="18" charset="2"/>
                    </a:rPr>
                    <a:t> referral</a:t>
                  </a:r>
                </a:p>
                <a:p>
                  <a:r>
                    <a:rPr lang="en-US" sz="800" b="0">
                      <a:solidFill>
                        <a:schemeClr val="tx1"/>
                      </a:solidFill>
                      <a:sym typeface="Symbol" pitchFamily="18" charset="2"/>
                    </a:rPr>
                    <a:t>                   order tests</a:t>
                  </a:r>
                </a:p>
              </p:txBody>
            </p:sp>
            <p:sp>
              <p:nvSpPr>
                <p:cNvPr id="23632" name="AutoShape 7"/>
                <p:cNvSpPr>
                  <a:spLocks noChangeArrowheads="1"/>
                </p:cNvSpPr>
                <p:nvPr/>
              </p:nvSpPr>
              <p:spPr bwMode="auto">
                <a:xfrm>
                  <a:off x="1927" y="1026"/>
                  <a:ext cx="1361" cy="136"/>
                </a:xfrm>
                <a:prstGeom prst="roundRect">
                  <a:avLst>
                    <a:gd name="adj" fmla="val 16667"/>
                  </a:avLst>
                </a:prstGeom>
                <a:noFill/>
                <a:ln w="9525">
                  <a:solidFill>
                    <a:schemeClr val="tx1"/>
                  </a:solidFill>
                  <a:round/>
                  <a:headEnd/>
                  <a:tailEnd/>
                </a:ln>
              </p:spPr>
              <p:txBody>
                <a:bodyPr wrap="none" anchor="ctr"/>
                <a:lstStyle/>
                <a:p>
                  <a:endParaRPr lang="en-US" b="0"/>
                </a:p>
              </p:txBody>
            </p:sp>
            <p:sp>
              <p:nvSpPr>
                <p:cNvPr id="23633" name="AutoShape 8"/>
                <p:cNvSpPr>
                  <a:spLocks noChangeArrowheads="1"/>
                </p:cNvSpPr>
                <p:nvPr/>
              </p:nvSpPr>
              <p:spPr bwMode="auto">
                <a:xfrm>
                  <a:off x="2064" y="1207"/>
                  <a:ext cx="1043" cy="318"/>
                </a:xfrm>
                <a:prstGeom prst="roundRect">
                  <a:avLst>
                    <a:gd name="adj" fmla="val 16667"/>
                  </a:avLst>
                </a:prstGeom>
                <a:noFill/>
                <a:ln w="9525">
                  <a:solidFill>
                    <a:schemeClr val="tx1"/>
                  </a:solidFill>
                  <a:round/>
                  <a:headEnd/>
                  <a:tailEnd/>
                </a:ln>
              </p:spPr>
              <p:txBody>
                <a:bodyPr wrap="none" anchor="ctr"/>
                <a:lstStyle/>
                <a:p>
                  <a:endParaRPr lang="en-US" b="0"/>
                </a:p>
              </p:txBody>
            </p:sp>
          </p:grpSp>
          <p:sp>
            <p:nvSpPr>
              <p:cNvPr id="23628" name="Text Box 9"/>
              <p:cNvSpPr txBox="1">
                <a:spLocks noChangeArrowheads="1"/>
              </p:cNvSpPr>
              <p:nvPr/>
            </p:nvSpPr>
            <p:spPr bwMode="auto">
              <a:xfrm>
                <a:off x="2201" y="872"/>
                <a:ext cx="815" cy="154"/>
              </a:xfrm>
              <a:prstGeom prst="rect">
                <a:avLst/>
              </a:prstGeom>
              <a:noFill/>
              <a:ln w="9525">
                <a:noFill/>
                <a:miter lim="800000"/>
                <a:headEnd/>
                <a:tailEnd/>
              </a:ln>
            </p:spPr>
            <p:txBody>
              <a:bodyPr wrap="none">
                <a:spAutoFit/>
              </a:bodyPr>
              <a:lstStyle/>
              <a:p>
                <a:r>
                  <a:rPr lang="en-US" sz="1000">
                    <a:solidFill>
                      <a:schemeClr val="tx1"/>
                    </a:solidFill>
                  </a:rPr>
                  <a:t>Initial Assessment</a:t>
                </a:r>
              </a:p>
            </p:txBody>
          </p:sp>
          <p:sp>
            <p:nvSpPr>
              <p:cNvPr id="23629" name="AutoShape 10"/>
              <p:cNvSpPr>
                <a:spLocks noChangeArrowheads="1"/>
              </p:cNvSpPr>
              <p:nvPr/>
            </p:nvSpPr>
            <p:spPr bwMode="auto">
              <a:xfrm>
                <a:off x="1837" y="890"/>
                <a:ext cx="1497" cy="680"/>
              </a:xfrm>
              <a:prstGeom prst="roundRect">
                <a:avLst>
                  <a:gd name="adj" fmla="val 16667"/>
                </a:avLst>
              </a:prstGeom>
              <a:noFill/>
              <a:ln w="9525">
                <a:solidFill>
                  <a:schemeClr val="tx1"/>
                </a:solidFill>
                <a:round/>
                <a:headEnd/>
                <a:tailEnd/>
              </a:ln>
            </p:spPr>
            <p:txBody>
              <a:bodyPr wrap="none" anchor="ctr"/>
              <a:lstStyle/>
              <a:p>
                <a:endParaRPr lang="en-US"/>
              </a:p>
            </p:txBody>
          </p:sp>
        </p:grpSp>
        <p:grpSp>
          <p:nvGrpSpPr>
            <p:cNvPr id="5" name="Group 18"/>
            <p:cNvGrpSpPr>
              <a:grpSpLocks/>
            </p:cNvGrpSpPr>
            <p:nvPr/>
          </p:nvGrpSpPr>
          <p:grpSpPr bwMode="auto">
            <a:xfrm>
              <a:off x="1837" y="1633"/>
              <a:ext cx="1569" cy="154"/>
              <a:chOff x="1837" y="1797"/>
              <a:chExt cx="1569" cy="154"/>
            </a:xfrm>
          </p:grpSpPr>
          <p:sp>
            <p:nvSpPr>
              <p:cNvPr id="23625" name="Text Box 12"/>
              <p:cNvSpPr txBox="1">
                <a:spLocks noChangeArrowheads="1"/>
              </p:cNvSpPr>
              <p:nvPr/>
            </p:nvSpPr>
            <p:spPr bwMode="auto">
              <a:xfrm>
                <a:off x="1837" y="1797"/>
                <a:ext cx="1569" cy="154"/>
              </a:xfrm>
              <a:prstGeom prst="rect">
                <a:avLst/>
              </a:prstGeom>
              <a:noFill/>
              <a:ln w="9525">
                <a:noFill/>
                <a:miter lim="800000"/>
                <a:headEnd/>
                <a:tailEnd/>
              </a:ln>
            </p:spPr>
            <p:txBody>
              <a:bodyPr wrap="none">
                <a:spAutoFit/>
              </a:bodyPr>
              <a:lstStyle/>
              <a:p>
                <a:r>
                  <a:rPr lang="en-US" sz="1000" b="0">
                    <a:solidFill>
                      <a:schemeClr val="tx1"/>
                    </a:solidFill>
                  </a:rPr>
                  <a:t>Confirm/finalize problem/issue/reason list</a:t>
                </a:r>
              </a:p>
            </p:txBody>
          </p:sp>
          <p:sp>
            <p:nvSpPr>
              <p:cNvPr id="23626" name="AutoShape 14"/>
              <p:cNvSpPr>
                <a:spLocks noChangeArrowheads="1"/>
              </p:cNvSpPr>
              <p:nvPr/>
            </p:nvSpPr>
            <p:spPr bwMode="auto">
              <a:xfrm>
                <a:off x="1837" y="1797"/>
                <a:ext cx="1542" cy="136"/>
              </a:xfrm>
              <a:prstGeom prst="roundRect">
                <a:avLst>
                  <a:gd name="adj" fmla="val 16667"/>
                </a:avLst>
              </a:prstGeom>
              <a:noFill/>
              <a:ln w="9525">
                <a:solidFill>
                  <a:schemeClr val="tx1"/>
                </a:solidFill>
                <a:round/>
                <a:headEnd/>
                <a:tailEnd/>
              </a:ln>
            </p:spPr>
            <p:txBody>
              <a:bodyPr wrap="none" anchor="ctr"/>
              <a:lstStyle/>
              <a:p>
                <a:endParaRPr lang="en-US"/>
              </a:p>
            </p:txBody>
          </p:sp>
        </p:grpSp>
        <p:grpSp>
          <p:nvGrpSpPr>
            <p:cNvPr id="6" name="Group 17"/>
            <p:cNvGrpSpPr>
              <a:grpSpLocks/>
            </p:cNvGrpSpPr>
            <p:nvPr/>
          </p:nvGrpSpPr>
          <p:grpSpPr bwMode="auto">
            <a:xfrm>
              <a:off x="2109" y="1814"/>
              <a:ext cx="1389" cy="154"/>
              <a:chOff x="1927" y="2069"/>
              <a:chExt cx="1389" cy="154"/>
            </a:xfrm>
          </p:grpSpPr>
          <p:sp>
            <p:nvSpPr>
              <p:cNvPr id="23623" name="Text Box 15"/>
              <p:cNvSpPr txBox="1">
                <a:spLocks noChangeArrowheads="1"/>
              </p:cNvSpPr>
              <p:nvPr/>
            </p:nvSpPr>
            <p:spPr bwMode="auto">
              <a:xfrm>
                <a:off x="1927" y="2069"/>
                <a:ext cx="1389" cy="154"/>
              </a:xfrm>
              <a:prstGeom prst="rect">
                <a:avLst/>
              </a:prstGeom>
              <a:noFill/>
              <a:ln w="9525">
                <a:noFill/>
                <a:miter lim="800000"/>
                <a:headEnd/>
                <a:tailEnd/>
              </a:ln>
            </p:spPr>
            <p:txBody>
              <a:bodyPr wrap="none">
                <a:spAutoFit/>
              </a:bodyPr>
              <a:lstStyle/>
              <a:p>
                <a:r>
                  <a:rPr lang="en-US" sz="1000" b="0">
                    <a:solidFill>
                      <a:schemeClr val="tx1"/>
                    </a:solidFill>
                  </a:rPr>
                  <a:t>Determine goals/intended outcomes</a:t>
                </a:r>
              </a:p>
            </p:txBody>
          </p:sp>
          <p:sp>
            <p:nvSpPr>
              <p:cNvPr id="23624" name="AutoShape 16"/>
              <p:cNvSpPr>
                <a:spLocks noChangeArrowheads="1"/>
              </p:cNvSpPr>
              <p:nvPr/>
            </p:nvSpPr>
            <p:spPr bwMode="auto">
              <a:xfrm>
                <a:off x="1927" y="2069"/>
                <a:ext cx="1361" cy="136"/>
              </a:xfrm>
              <a:prstGeom prst="roundRect">
                <a:avLst>
                  <a:gd name="adj" fmla="val 16667"/>
                </a:avLst>
              </a:prstGeom>
              <a:noFill/>
              <a:ln w="9525">
                <a:solidFill>
                  <a:schemeClr val="tx1"/>
                </a:solidFill>
                <a:round/>
                <a:headEnd/>
                <a:tailEnd/>
              </a:ln>
            </p:spPr>
            <p:txBody>
              <a:bodyPr wrap="none" anchor="ctr"/>
              <a:lstStyle/>
              <a:p>
                <a:endParaRPr lang="en-US"/>
              </a:p>
            </p:txBody>
          </p:sp>
        </p:grpSp>
        <p:sp>
          <p:nvSpPr>
            <p:cNvPr id="23603" name="Text Box 19"/>
            <p:cNvSpPr txBox="1">
              <a:spLocks noChangeArrowheads="1"/>
            </p:cNvSpPr>
            <p:nvPr/>
          </p:nvSpPr>
          <p:spPr bwMode="auto">
            <a:xfrm>
              <a:off x="1996" y="1479"/>
              <a:ext cx="1383" cy="154"/>
            </a:xfrm>
            <a:prstGeom prst="rect">
              <a:avLst/>
            </a:prstGeom>
            <a:noFill/>
            <a:ln w="9525">
              <a:noFill/>
              <a:miter lim="800000"/>
              <a:headEnd/>
              <a:tailEnd/>
            </a:ln>
          </p:spPr>
          <p:txBody>
            <a:bodyPr wrap="none">
              <a:spAutoFit/>
            </a:bodyPr>
            <a:lstStyle/>
            <a:p>
              <a:r>
                <a:rPr lang="en-US" sz="1000">
                  <a:solidFill>
                    <a:schemeClr val="tx1"/>
                  </a:solidFill>
                </a:rPr>
                <a:t>Determine Problems &amp; Outcomes</a:t>
              </a:r>
            </a:p>
          </p:txBody>
        </p:sp>
        <p:sp>
          <p:nvSpPr>
            <p:cNvPr id="23604" name="AutoShape 20"/>
            <p:cNvSpPr>
              <a:spLocks noChangeArrowheads="1"/>
            </p:cNvSpPr>
            <p:nvPr/>
          </p:nvSpPr>
          <p:spPr bwMode="auto">
            <a:xfrm>
              <a:off x="1791" y="1497"/>
              <a:ext cx="1724" cy="663"/>
            </a:xfrm>
            <a:prstGeom prst="roundRect">
              <a:avLst>
                <a:gd name="adj" fmla="val 16667"/>
              </a:avLst>
            </a:prstGeom>
            <a:noFill/>
            <a:ln w="9525">
              <a:solidFill>
                <a:schemeClr val="tx1"/>
              </a:solidFill>
              <a:round/>
              <a:headEnd/>
              <a:tailEnd/>
            </a:ln>
          </p:spPr>
          <p:txBody>
            <a:bodyPr wrap="none" anchor="ctr"/>
            <a:lstStyle/>
            <a:p>
              <a:endParaRPr lang="en-US"/>
            </a:p>
          </p:txBody>
        </p:sp>
        <p:sp>
          <p:nvSpPr>
            <p:cNvPr id="23605" name="AutoShape 25"/>
            <p:cNvSpPr>
              <a:spLocks noChangeArrowheads="1"/>
            </p:cNvSpPr>
            <p:nvPr/>
          </p:nvSpPr>
          <p:spPr bwMode="auto">
            <a:xfrm rot="5400000">
              <a:off x="2006" y="1786"/>
              <a:ext cx="91" cy="114"/>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17694720 60000 65536"/>
                <a:gd name="T13" fmla="*/ 11796480 60000 65536"/>
                <a:gd name="T14" fmla="*/ 11796480 60000 65536"/>
                <a:gd name="T15" fmla="*/ 5898240 60000 65536"/>
                <a:gd name="T16" fmla="*/ 0 60000 65536"/>
                <a:gd name="T17" fmla="*/ 0 60000 65536"/>
                <a:gd name="T18" fmla="*/ 0 w 21600"/>
                <a:gd name="T19" fmla="*/ 14400 h 21600"/>
                <a:gd name="T20" fmla="*/ 18514 w 21600"/>
                <a:gd name="T21" fmla="*/ 21600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5429" y="0"/>
                  </a:moveTo>
                  <a:lnTo>
                    <a:pt x="9257" y="7200"/>
                  </a:lnTo>
                  <a:lnTo>
                    <a:pt x="12343" y="7200"/>
                  </a:lnTo>
                  <a:lnTo>
                    <a:pt x="12343" y="14400"/>
                  </a:lnTo>
                  <a:lnTo>
                    <a:pt x="0" y="14400"/>
                  </a:lnTo>
                  <a:lnTo>
                    <a:pt x="0" y="21600"/>
                  </a:lnTo>
                  <a:lnTo>
                    <a:pt x="18514" y="21600"/>
                  </a:lnTo>
                  <a:lnTo>
                    <a:pt x="18514" y="7200"/>
                  </a:lnTo>
                  <a:lnTo>
                    <a:pt x="21600" y="7200"/>
                  </a:lnTo>
                  <a:close/>
                </a:path>
              </a:pathLst>
            </a:custGeom>
            <a:solidFill>
              <a:schemeClr val="accent1"/>
            </a:solidFill>
            <a:ln w="9525">
              <a:solidFill>
                <a:schemeClr val="tx1"/>
              </a:solidFill>
              <a:miter lim="800000"/>
              <a:headEnd/>
              <a:tailEnd/>
            </a:ln>
          </p:spPr>
          <p:txBody>
            <a:bodyPr wrap="none" anchor="ctr"/>
            <a:lstStyle/>
            <a:p>
              <a:endParaRPr lang="en-US"/>
            </a:p>
          </p:txBody>
        </p:sp>
        <p:grpSp>
          <p:nvGrpSpPr>
            <p:cNvPr id="7" name="Group 31"/>
            <p:cNvGrpSpPr>
              <a:grpSpLocks/>
            </p:cNvGrpSpPr>
            <p:nvPr/>
          </p:nvGrpSpPr>
          <p:grpSpPr bwMode="auto">
            <a:xfrm>
              <a:off x="2290" y="1979"/>
              <a:ext cx="963" cy="154"/>
              <a:chOff x="2245" y="2550"/>
              <a:chExt cx="963" cy="154"/>
            </a:xfrm>
          </p:grpSpPr>
          <p:sp>
            <p:nvSpPr>
              <p:cNvPr id="23621" name="Text Box 28"/>
              <p:cNvSpPr txBox="1">
                <a:spLocks noChangeArrowheads="1"/>
              </p:cNvSpPr>
              <p:nvPr/>
            </p:nvSpPr>
            <p:spPr bwMode="auto">
              <a:xfrm>
                <a:off x="2245" y="2550"/>
                <a:ext cx="963" cy="154"/>
              </a:xfrm>
              <a:prstGeom prst="rect">
                <a:avLst/>
              </a:prstGeom>
              <a:noFill/>
              <a:ln w="9525">
                <a:noFill/>
                <a:miter lim="800000"/>
                <a:headEnd/>
                <a:tailEnd/>
              </a:ln>
            </p:spPr>
            <p:txBody>
              <a:bodyPr wrap="none">
                <a:spAutoFit/>
              </a:bodyPr>
              <a:lstStyle/>
              <a:p>
                <a:r>
                  <a:rPr lang="en-US" sz="1000" b="0">
                    <a:solidFill>
                      <a:schemeClr val="tx1"/>
                    </a:solidFill>
                  </a:rPr>
                  <a:t>Set outcome target date</a:t>
                </a:r>
              </a:p>
            </p:txBody>
          </p:sp>
          <p:sp>
            <p:nvSpPr>
              <p:cNvPr id="23622" name="AutoShape 30"/>
              <p:cNvSpPr>
                <a:spLocks noChangeArrowheads="1"/>
              </p:cNvSpPr>
              <p:nvPr/>
            </p:nvSpPr>
            <p:spPr bwMode="auto">
              <a:xfrm>
                <a:off x="2290" y="2568"/>
                <a:ext cx="908" cy="136"/>
              </a:xfrm>
              <a:prstGeom prst="roundRect">
                <a:avLst>
                  <a:gd name="adj" fmla="val 16667"/>
                </a:avLst>
              </a:prstGeom>
              <a:noFill/>
              <a:ln w="9525">
                <a:solidFill>
                  <a:schemeClr val="tx1"/>
                </a:solidFill>
                <a:round/>
                <a:headEnd/>
                <a:tailEnd/>
              </a:ln>
            </p:spPr>
            <p:txBody>
              <a:bodyPr wrap="none" anchor="ctr"/>
              <a:lstStyle/>
              <a:p>
                <a:endParaRPr lang="en-US"/>
              </a:p>
            </p:txBody>
          </p:sp>
        </p:grpSp>
        <p:sp>
          <p:nvSpPr>
            <p:cNvPr id="23607" name="AutoShape 32"/>
            <p:cNvSpPr>
              <a:spLocks noChangeArrowheads="1"/>
            </p:cNvSpPr>
            <p:nvPr/>
          </p:nvSpPr>
          <p:spPr bwMode="auto">
            <a:xfrm rot="5400000">
              <a:off x="2233" y="1968"/>
              <a:ext cx="91" cy="114"/>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17694720 60000 65536"/>
                <a:gd name="T13" fmla="*/ 11796480 60000 65536"/>
                <a:gd name="T14" fmla="*/ 11796480 60000 65536"/>
                <a:gd name="T15" fmla="*/ 5898240 60000 65536"/>
                <a:gd name="T16" fmla="*/ 0 60000 65536"/>
                <a:gd name="T17" fmla="*/ 0 60000 65536"/>
                <a:gd name="T18" fmla="*/ 0 w 21600"/>
                <a:gd name="T19" fmla="*/ 14400 h 21600"/>
                <a:gd name="T20" fmla="*/ 18514 w 21600"/>
                <a:gd name="T21" fmla="*/ 21600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5429" y="0"/>
                  </a:moveTo>
                  <a:lnTo>
                    <a:pt x="9257" y="7200"/>
                  </a:lnTo>
                  <a:lnTo>
                    <a:pt x="12343" y="7200"/>
                  </a:lnTo>
                  <a:lnTo>
                    <a:pt x="12343" y="14400"/>
                  </a:lnTo>
                  <a:lnTo>
                    <a:pt x="0" y="14400"/>
                  </a:lnTo>
                  <a:lnTo>
                    <a:pt x="0" y="21600"/>
                  </a:lnTo>
                  <a:lnTo>
                    <a:pt x="18514" y="21600"/>
                  </a:lnTo>
                  <a:lnTo>
                    <a:pt x="18514" y="7200"/>
                  </a:lnTo>
                  <a:lnTo>
                    <a:pt x="21600" y="7200"/>
                  </a:lnTo>
                  <a:close/>
                </a:path>
              </a:pathLst>
            </a:custGeom>
            <a:solidFill>
              <a:schemeClr val="accent1"/>
            </a:solidFill>
            <a:ln w="9525">
              <a:solidFill>
                <a:schemeClr val="tx1"/>
              </a:solidFill>
              <a:miter lim="800000"/>
              <a:headEnd/>
              <a:tailEnd/>
            </a:ln>
          </p:spPr>
          <p:txBody>
            <a:bodyPr wrap="none" anchor="ctr"/>
            <a:lstStyle/>
            <a:p>
              <a:endParaRPr lang="en-US"/>
            </a:p>
          </p:txBody>
        </p:sp>
        <p:grpSp>
          <p:nvGrpSpPr>
            <p:cNvPr id="8" name="Group 39"/>
            <p:cNvGrpSpPr>
              <a:grpSpLocks/>
            </p:cNvGrpSpPr>
            <p:nvPr/>
          </p:nvGrpSpPr>
          <p:grpSpPr bwMode="auto">
            <a:xfrm>
              <a:off x="2290" y="2188"/>
              <a:ext cx="1633" cy="607"/>
              <a:chOff x="2109" y="2324"/>
              <a:chExt cx="1633" cy="607"/>
            </a:xfrm>
          </p:grpSpPr>
          <p:grpSp>
            <p:nvGrpSpPr>
              <p:cNvPr id="9" name="Group 24"/>
              <p:cNvGrpSpPr>
                <a:grpSpLocks/>
              </p:cNvGrpSpPr>
              <p:nvPr/>
            </p:nvGrpSpPr>
            <p:grpSpPr bwMode="auto">
              <a:xfrm>
                <a:off x="2154" y="2460"/>
                <a:ext cx="1553" cy="154"/>
                <a:chOff x="2245" y="2205"/>
                <a:chExt cx="1553" cy="154"/>
              </a:xfrm>
            </p:grpSpPr>
            <p:sp>
              <p:nvSpPr>
                <p:cNvPr id="23619" name="Text Box 22"/>
                <p:cNvSpPr txBox="1">
                  <a:spLocks noChangeArrowheads="1"/>
                </p:cNvSpPr>
                <p:nvPr/>
              </p:nvSpPr>
              <p:spPr bwMode="auto">
                <a:xfrm>
                  <a:off x="2245" y="2205"/>
                  <a:ext cx="1553" cy="154"/>
                </a:xfrm>
                <a:prstGeom prst="rect">
                  <a:avLst/>
                </a:prstGeom>
                <a:noFill/>
                <a:ln w="9525">
                  <a:noFill/>
                  <a:miter lim="800000"/>
                  <a:headEnd/>
                  <a:tailEnd/>
                </a:ln>
              </p:spPr>
              <p:txBody>
                <a:bodyPr wrap="none">
                  <a:spAutoFit/>
                </a:bodyPr>
                <a:lstStyle/>
                <a:p>
                  <a:r>
                    <a:rPr lang="en-US" sz="1000" b="0">
                      <a:solidFill>
                        <a:schemeClr val="tx1"/>
                      </a:solidFill>
                    </a:rPr>
                    <a:t>Determine/plan appropriate interventions</a:t>
                  </a:r>
                </a:p>
              </p:txBody>
            </p:sp>
            <p:sp>
              <p:nvSpPr>
                <p:cNvPr id="23620" name="AutoShape 23"/>
                <p:cNvSpPr>
                  <a:spLocks noChangeArrowheads="1"/>
                </p:cNvSpPr>
                <p:nvPr/>
              </p:nvSpPr>
              <p:spPr bwMode="auto">
                <a:xfrm>
                  <a:off x="2245" y="2205"/>
                  <a:ext cx="1542" cy="136"/>
                </a:xfrm>
                <a:prstGeom prst="roundRect">
                  <a:avLst>
                    <a:gd name="adj" fmla="val 16667"/>
                  </a:avLst>
                </a:prstGeom>
                <a:noFill/>
                <a:ln w="9525">
                  <a:solidFill>
                    <a:schemeClr val="tx1"/>
                  </a:solidFill>
                  <a:round/>
                  <a:headEnd/>
                  <a:tailEnd/>
                </a:ln>
              </p:spPr>
              <p:txBody>
                <a:bodyPr wrap="none" anchor="ctr"/>
                <a:lstStyle/>
                <a:p>
                  <a:endParaRPr lang="en-US"/>
                </a:p>
              </p:txBody>
            </p:sp>
          </p:grpSp>
          <p:grpSp>
            <p:nvGrpSpPr>
              <p:cNvPr id="10" name="Group 35"/>
              <p:cNvGrpSpPr>
                <a:grpSpLocks/>
              </p:cNvGrpSpPr>
              <p:nvPr/>
            </p:nvGrpSpPr>
            <p:grpSpPr bwMode="auto">
              <a:xfrm>
                <a:off x="2419" y="2623"/>
                <a:ext cx="1141" cy="308"/>
                <a:chOff x="2290" y="2552"/>
                <a:chExt cx="1141" cy="308"/>
              </a:xfrm>
            </p:grpSpPr>
            <p:sp>
              <p:nvSpPr>
                <p:cNvPr id="23617" name="Text Box 33"/>
                <p:cNvSpPr txBox="1">
                  <a:spLocks noChangeArrowheads="1"/>
                </p:cNvSpPr>
                <p:nvPr/>
              </p:nvSpPr>
              <p:spPr bwMode="auto">
                <a:xfrm>
                  <a:off x="2323" y="2552"/>
                  <a:ext cx="1108" cy="308"/>
                </a:xfrm>
                <a:prstGeom prst="rect">
                  <a:avLst/>
                </a:prstGeom>
                <a:noFill/>
                <a:ln w="9525">
                  <a:noFill/>
                  <a:miter lim="800000"/>
                  <a:headEnd/>
                  <a:tailEnd/>
                </a:ln>
              </p:spPr>
              <p:txBody>
                <a:bodyPr wrap="none">
                  <a:spAutoFit/>
                </a:bodyPr>
                <a:lstStyle/>
                <a:p>
                  <a:r>
                    <a:rPr lang="en-US" sz="1000" b="0">
                      <a:solidFill>
                        <a:schemeClr val="tx1"/>
                      </a:solidFill>
                    </a:rPr>
                    <a:t>Determine/assign resources</a:t>
                  </a:r>
                </a:p>
                <a:p>
                  <a:r>
                    <a:rPr lang="en-US" sz="800" b="0">
                      <a:solidFill>
                        <a:schemeClr val="tx1"/>
                      </a:solidFill>
                    </a:rPr>
                    <a:t>           </a:t>
                  </a:r>
                  <a:r>
                    <a:rPr lang="en-US" sz="800" b="0">
                      <a:solidFill>
                        <a:schemeClr val="tx1"/>
                      </a:solidFill>
                      <a:sym typeface="Symbol" pitchFamily="18" charset="2"/>
                    </a:rPr>
                    <a:t> healthcare providers</a:t>
                  </a:r>
                </a:p>
                <a:p>
                  <a:r>
                    <a:rPr lang="en-US" sz="800" b="0">
                      <a:solidFill>
                        <a:schemeClr val="tx1"/>
                      </a:solidFill>
                      <a:sym typeface="Symbol" pitchFamily="18" charset="2"/>
                    </a:rPr>
                    <a:t>            other resources</a:t>
                  </a:r>
                </a:p>
              </p:txBody>
            </p:sp>
            <p:sp>
              <p:nvSpPr>
                <p:cNvPr id="23618" name="AutoShape 34"/>
                <p:cNvSpPr>
                  <a:spLocks noChangeArrowheads="1"/>
                </p:cNvSpPr>
                <p:nvPr/>
              </p:nvSpPr>
              <p:spPr bwMode="auto">
                <a:xfrm>
                  <a:off x="2290" y="2568"/>
                  <a:ext cx="1134" cy="272"/>
                </a:xfrm>
                <a:prstGeom prst="roundRect">
                  <a:avLst>
                    <a:gd name="adj" fmla="val 16667"/>
                  </a:avLst>
                </a:prstGeom>
                <a:noFill/>
                <a:ln w="9525">
                  <a:solidFill>
                    <a:schemeClr val="tx1"/>
                  </a:solidFill>
                  <a:round/>
                  <a:headEnd/>
                  <a:tailEnd/>
                </a:ln>
              </p:spPr>
              <p:txBody>
                <a:bodyPr wrap="none" anchor="ctr"/>
                <a:lstStyle/>
                <a:p>
                  <a:endParaRPr lang="en-US"/>
                </a:p>
              </p:txBody>
            </p:sp>
          </p:grpSp>
          <p:sp>
            <p:nvSpPr>
              <p:cNvPr id="23614" name="AutoShape 36"/>
              <p:cNvSpPr>
                <a:spLocks noChangeArrowheads="1"/>
              </p:cNvSpPr>
              <p:nvPr/>
            </p:nvSpPr>
            <p:spPr bwMode="auto">
              <a:xfrm rot="5400000">
                <a:off x="2290" y="2660"/>
                <a:ext cx="181" cy="90"/>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17694720 60000 65536"/>
                  <a:gd name="T13" fmla="*/ 11796480 60000 65536"/>
                  <a:gd name="T14" fmla="*/ 11796480 60000 65536"/>
                  <a:gd name="T15" fmla="*/ 5898240 60000 65536"/>
                  <a:gd name="T16" fmla="*/ 0 60000 65536"/>
                  <a:gd name="T17" fmla="*/ 0 60000 65536"/>
                  <a:gd name="T18" fmla="*/ 0 w 21600"/>
                  <a:gd name="T19" fmla="*/ 14400 h 21600"/>
                  <a:gd name="T20" fmla="*/ 18497 w 21600"/>
                  <a:gd name="T21" fmla="*/ 21600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5429" y="0"/>
                    </a:moveTo>
                    <a:lnTo>
                      <a:pt x="9257" y="7200"/>
                    </a:lnTo>
                    <a:lnTo>
                      <a:pt x="12343" y="7200"/>
                    </a:lnTo>
                    <a:lnTo>
                      <a:pt x="12343" y="14400"/>
                    </a:lnTo>
                    <a:lnTo>
                      <a:pt x="0" y="14400"/>
                    </a:lnTo>
                    <a:lnTo>
                      <a:pt x="0" y="21600"/>
                    </a:lnTo>
                    <a:lnTo>
                      <a:pt x="18514" y="21600"/>
                    </a:lnTo>
                    <a:lnTo>
                      <a:pt x="18514" y="7200"/>
                    </a:lnTo>
                    <a:lnTo>
                      <a:pt x="21600" y="7200"/>
                    </a:lnTo>
                    <a:close/>
                  </a:path>
                </a:pathLst>
              </a:custGeom>
              <a:solidFill>
                <a:schemeClr val="accent1"/>
              </a:solidFill>
              <a:ln w="9525">
                <a:solidFill>
                  <a:schemeClr val="tx1"/>
                </a:solidFill>
                <a:miter lim="800000"/>
                <a:headEnd/>
                <a:tailEnd/>
              </a:ln>
            </p:spPr>
            <p:txBody>
              <a:bodyPr wrap="none" anchor="ctr"/>
              <a:lstStyle/>
              <a:p>
                <a:endParaRPr lang="en-US"/>
              </a:p>
            </p:txBody>
          </p:sp>
          <p:sp>
            <p:nvSpPr>
              <p:cNvPr id="23615" name="Text Box 37"/>
              <p:cNvSpPr txBox="1">
                <a:spLocks noChangeArrowheads="1"/>
              </p:cNvSpPr>
              <p:nvPr/>
            </p:nvSpPr>
            <p:spPr bwMode="auto">
              <a:xfrm>
                <a:off x="2421" y="2324"/>
                <a:ext cx="913" cy="154"/>
              </a:xfrm>
              <a:prstGeom prst="rect">
                <a:avLst/>
              </a:prstGeom>
              <a:noFill/>
              <a:ln w="9525">
                <a:noFill/>
                <a:miter lim="800000"/>
                <a:headEnd/>
                <a:tailEnd/>
              </a:ln>
            </p:spPr>
            <p:txBody>
              <a:bodyPr wrap="none">
                <a:spAutoFit/>
              </a:bodyPr>
              <a:lstStyle/>
              <a:p>
                <a:r>
                  <a:rPr lang="en-US" sz="1000">
                    <a:solidFill>
                      <a:schemeClr val="tx1"/>
                    </a:solidFill>
                  </a:rPr>
                  <a:t>Develop Plan of Care</a:t>
                </a:r>
              </a:p>
            </p:txBody>
          </p:sp>
          <p:sp>
            <p:nvSpPr>
              <p:cNvPr id="23616" name="AutoShape 38"/>
              <p:cNvSpPr>
                <a:spLocks noChangeArrowheads="1"/>
              </p:cNvSpPr>
              <p:nvPr/>
            </p:nvSpPr>
            <p:spPr bwMode="auto">
              <a:xfrm>
                <a:off x="2109" y="2341"/>
                <a:ext cx="1633" cy="590"/>
              </a:xfrm>
              <a:prstGeom prst="roundRect">
                <a:avLst>
                  <a:gd name="adj" fmla="val 16667"/>
                </a:avLst>
              </a:prstGeom>
              <a:noFill/>
              <a:ln w="9525">
                <a:solidFill>
                  <a:schemeClr val="tx1"/>
                </a:solidFill>
                <a:round/>
                <a:headEnd/>
                <a:tailEnd/>
              </a:ln>
            </p:spPr>
            <p:txBody>
              <a:bodyPr wrap="none" anchor="ctr"/>
              <a:lstStyle/>
              <a:p>
                <a:endParaRPr lang="en-US"/>
              </a:p>
            </p:txBody>
          </p:sp>
        </p:grpSp>
        <p:grpSp>
          <p:nvGrpSpPr>
            <p:cNvPr id="11" name="Group 49"/>
            <p:cNvGrpSpPr>
              <a:grpSpLocks/>
            </p:cNvGrpSpPr>
            <p:nvPr/>
          </p:nvGrpSpPr>
          <p:grpSpPr bwMode="auto">
            <a:xfrm>
              <a:off x="2018" y="1888"/>
              <a:ext cx="318" cy="499"/>
              <a:chOff x="2018" y="1888"/>
              <a:chExt cx="318" cy="499"/>
            </a:xfrm>
          </p:grpSpPr>
          <p:sp>
            <p:nvSpPr>
              <p:cNvPr id="23610" name="Line 47"/>
              <p:cNvSpPr>
                <a:spLocks noChangeShapeType="1"/>
              </p:cNvSpPr>
              <p:nvPr/>
            </p:nvSpPr>
            <p:spPr bwMode="auto">
              <a:xfrm>
                <a:off x="2018" y="1888"/>
                <a:ext cx="0" cy="499"/>
              </a:xfrm>
              <a:prstGeom prst="line">
                <a:avLst/>
              </a:prstGeom>
              <a:noFill/>
              <a:ln w="9525">
                <a:solidFill>
                  <a:schemeClr val="tx1"/>
                </a:solidFill>
                <a:round/>
                <a:headEnd/>
                <a:tailEnd/>
              </a:ln>
            </p:spPr>
            <p:txBody>
              <a:bodyPr/>
              <a:lstStyle/>
              <a:p>
                <a:endParaRPr lang="en-US"/>
              </a:p>
            </p:txBody>
          </p:sp>
          <p:sp>
            <p:nvSpPr>
              <p:cNvPr id="23611" name="Line 48"/>
              <p:cNvSpPr>
                <a:spLocks noChangeShapeType="1"/>
              </p:cNvSpPr>
              <p:nvPr/>
            </p:nvSpPr>
            <p:spPr bwMode="auto">
              <a:xfrm>
                <a:off x="2018" y="2387"/>
                <a:ext cx="318" cy="0"/>
              </a:xfrm>
              <a:prstGeom prst="line">
                <a:avLst/>
              </a:prstGeom>
              <a:noFill/>
              <a:ln w="9525">
                <a:solidFill>
                  <a:schemeClr val="tx1"/>
                </a:solidFill>
                <a:round/>
                <a:headEnd/>
                <a:tailEnd type="triangle" w="med" len="med"/>
              </a:ln>
            </p:spPr>
            <p:txBody>
              <a:bodyPr/>
              <a:lstStyle/>
              <a:p>
                <a:endParaRPr lang="en-US"/>
              </a:p>
            </p:txBody>
          </p:sp>
        </p:grpSp>
      </p:grpSp>
      <p:grpSp>
        <p:nvGrpSpPr>
          <p:cNvPr id="12" name="Group 63"/>
          <p:cNvGrpSpPr>
            <a:grpSpLocks/>
          </p:cNvGrpSpPr>
          <p:nvPr/>
        </p:nvGrpSpPr>
        <p:grpSpPr bwMode="auto">
          <a:xfrm>
            <a:off x="395288" y="4292600"/>
            <a:ext cx="2016125" cy="1368425"/>
            <a:chOff x="431" y="2704"/>
            <a:chExt cx="1270" cy="862"/>
          </a:xfrm>
        </p:grpSpPr>
        <p:grpSp>
          <p:nvGrpSpPr>
            <p:cNvPr id="13" name="Group 46"/>
            <p:cNvGrpSpPr>
              <a:grpSpLocks/>
            </p:cNvGrpSpPr>
            <p:nvPr/>
          </p:nvGrpSpPr>
          <p:grpSpPr bwMode="auto">
            <a:xfrm>
              <a:off x="431" y="2704"/>
              <a:ext cx="1095" cy="335"/>
              <a:chOff x="878" y="2959"/>
              <a:chExt cx="1095" cy="335"/>
            </a:xfrm>
          </p:grpSpPr>
          <p:grpSp>
            <p:nvGrpSpPr>
              <p:cNvPr id="14" name="Group 43"/>
              <p:cNvGrpSpPr>
                <a:grpSpLocks/>
              </p:cNvGrpSpPr>
              <p:nvPr/>
            </p:nvGrpSpPr>
            <p:grpSpPr bwMode="auto">
              <a:xfrm>
                <a:off x="917" y="3096"/>
                <a:ext cx="965" cy="154"/>
                <a:chOff x="917" y="3096"/>
                <a:chExt cx="965" cy="154"/>
              </a:xfrm>
            </p:grpSpPr>
            <p:sp>
              <p:nvSpPr>
                <p:cNvPr id="23598" name="Text Box 41"/>
                <p:cNvSpPr txBox="1">
                  <a:spLocks noChangeArrowheads="1"/>
                </p:cNvSpPr>
                <p:nvPr/>
              </p:nvSpPr>
              <p:spPr bwMode="auto">
                <a:xfrm>
                  <a:off x="917" y="3096"/>
                  <a:ext cx="961" cy="154"/>
                </a:xfrm>
                <a:prstGeom prst="rect">
                  <a:avLst/>
                </a:prstGeom>
                <a:noFill/>
                <a:ln w="9525">
                  <a:noFill/>
                  <a:miter lim="800000"/>
                  <a:headEnd/>
                  <a:tailEnd/>
                </a:ln>
              </p:spPr>
              <p:txBody>
                <a:bodyPr wrap="none">
                  <a:spAutoFit/>
                </a:bodyPr>
                <a:lstStyle/>
                <a:p>
                  <a:r>
                    <a:rPr lang="en-US" sz="1000" b="0">
                      <a:solidFill>
                        <a:schemeClr val="tx1"/>
                      </a:solidFill>
                    </a:rPr>
                    <a:t>Implement interventions</a:t>
                  </a:r>
                </a:p>
              </p:txBody>
            </p:sp>
            <p:sp>
              <p:nvSpPr>
                <p:cNvPr id="23599" name="AutoShape 42"/>
                <p:cNvSpPr>
                  <a:spLocks noChangeArrowheads="1"/>
                </p:cNvSpPr>
                <p:nvPr/>
              </p:nvSpPr>
              <p:spPr bwMode="auto">
                <a:xfrm>
                  <a:off x="930" y="3113"/>
                  <a:ext cx="952" cy="136"/>
                </a:xfrm>
                <a:prstGeom prst="roundRect">
                  <a:avLst>
                    <a:gd name="adj" fmla="val 16667"/>
                  </a:avLst>
                </a:prstGeom>
                <a:noFill/>
                <a:ln w="9525">
                  <a:solidFill>
                    <a:schemeClr val="tx1"/>
                  </a:solidFill>
                  <a:round/>
                  <a:headEnd/>
                  <a:tailEnd/>
                </a:ln>
              </p:spPr>
              <p:txBody>
                <a:bodyPr wrap="none" anchor="ctr"/>
                <a:lstStyle/>
                <a:p>
                  <a:endParaRPr lang="en-US"/>
                </a:p>
              </p:txBody>
            </p:sp>
          </p:grpSp>
          <p:sp>
            <p:nvSpPr>
              <p:cNvPr id="23596" name="Text Box 44"/>
              <p:cNvSpPr txBox="1">
                <a:spLocks noChangeArrowheads="1"/>
              </p:cNvSpPr>
              <p:nvPr/>
            </p:nvSpPr>
            <p:spPr bwMode="auto">
              <a:xfrm>
                <a:off x="878" y="2959"/>
                <a:ext cx="1095" cy="154"/>
              </a:xfrm>
              <a:prstGeom prst="rect">
                <a:avLst/>
              </a:prstGeom>
              <a:noFill/>
              <a:ln w="9525">
                <a:noFill/>
                <a:miter lim="800000"/>
                <a:headEnd/>
                <a:tailEnd/>
              </a:ln>
            </p:spPr>
            <p:txBody>
              <a:bodyPr wrap="none">
                <a:spAutoFit/>
              </a:bodyPr>
              <a:lstStyle/>
              <a:p>
                <a:r>
                  <a:rPr lang="en-US" sz="1000">
                    <a:solidFill>
                      <a:schemeClr val="tx1"/>
                    </a:solidFill>
                  </a:rPr>
                  <a:t>Care Plan Implementation</a:t>
                </a:r>
              </a:p>
            </p:txBody>
          </p:sp>
          <p:sp>
            <p:nvSpPr>
              <p:cNvPr id="23597" name="AutoShape 45"/>
              <p:cNvSpPr>
                <a:spLocks noChangeArrowheads="1"/>
              </p:cNvSpPr>
              <p:nvPr/>
            </p:nvSpPr>
            <p:spPr bwMode="auto">
              <a:xfrm>
                <a:off x="884" y="2976"/>
                <a:ext cx="1089" cy="318"/>
              </a:xfrm>
              <a:prstGeom prst="roundRect">
                <a:avLst>
                  <a:gd name="adj" fmla="val 16667"/>
                </a:avLst>
              </a:prstGeom>
              <a:noFill/>
              <a:ln w="9525">
                <a:solidFill>
                  <a:schemeClr val="tx1"/>
                </a:solidFill>
                <a:round/>
                <a:headEnd/>
                <a:tailEnd/>
              </a:ln>
            </p:spPr>
            <p:txBody>
              <a:bodyPr wrap="none" anchor="ctr"/>
              <a:lstStyle/>
              <a:p>
                <a:endParaRPr lang="en-US"/>
              </a:p>
            </p:txBody>
          </p:sp>
        </p:grpSp>
        <p:grpSp>
          <p:nvGrpSpPr>
            <p:cNvPr id="15" name="Group 58"/>
            <p:cNvGrpSpPr>
              <a:grpSpLocks/>
            </p:cNvGrpSpPr>
            <p:nvPr/>
          </p:nvGrpSpPr>
          <p:grpSpPr bwMode="auto">
            <a:xfrm>
              <a:off x="612" y="3067"/>
              <a:ext cx="1089" cy="499"/>
              <a:chOff x="748" y="3339"/>
              <a:chExt cx="1089" cy="499"/>
            </a:xfrm>
          </p:grpSpPr>
          <p:grpSp>
            <p:nvGrpSpPr>
              <p:cNvPr id="16" name="Group 52"/>
              <p:cNvGrpSpPr>
                <a:grpSpLocks/>
              </p:cNvGrpSpPr>
              <p:nvPr/>
            </p:nvGrpSpPr>
            <p:grpSpPr bwMode="auto">
              <a:xfrm>
                <a:off x="793" y="3475"/>
                <a:ext cx="1012" cy="154"/>
                <a:chOff x="872" y="3278"/>
                <a:chExt cx="1012" cy="154"/>
              </a:xfrm>
            </p:grpSpPr>
            <p:sp>
              <p:nvSpPr>
                <p:cNvPr id="23593" name="Text Box 50"/>
                <p:cNvSpPr txBox="1">
                  <a:spLocks noChangeArrowheads="1"/>
                </p:cNvSpPr>
                <p:nvPr/>
              </p:nvSpPr>
              <p:spPr bwMode="auto">
                <a:xfrm>
                  <a:off x="872" y="3278"/>
                  <a:ext cx="1012" cy="154"/>
                </a:xfrm>
                <a:prstGeom prst="rect">
                  <a:avLst/>
                </a:prstGeom>
                <a:noFill/>
                <a:ln w="9525">
                  <a:noFill/>
                  <a:miter lim="800000"/>
                  <a:headEnd/>
                  <a:tailEnd/>
                </a:ln>
              </p:spPr>
              <p:txBody>
                <a:bodyPr wrap="none">
                  <a:spAutoFit/>
                </a:bodyPr>
                <a:lstStyle/>
                <a:p>
                  <a:r>
                    <a:rPr lang="en-US" sz="1000" b="0">
                      <a:solidFill>
                        <a:schemeClr val="tx1"/>
                      </a:solidFill>
                    </a:rPr>
                    <a:t>Evaluate patient outcome</a:t>
                  </a:r>
                </a:p>
              </p:txBody>
            </p:sp>
            <p:sp>
              <p:nvSpPr>
                <p:cNvPr id="23594" name="AutoShape 51"/>
                <p:cNvSpPr>
                  <a:spLocks noChangeArrowheads="1"/>
                </p:cNvSpPr>
                <p:nvPr/>
              </p:nvSpPr>
              <p:spPr bwMode="auto">
                <a:xfrm>
                  <a:off x="884" y="3294"/>
                  <a:ext cx="998" cy="136"/>
                </a:xfrm>
                <a:prstGeom prst="roundRect">
                  <a:avLst>
                    <a:gd name="adj" fmla="val 16667"/>
                  </a:avLst>
                </a:prstGeom>
                <a:noFill/>
                <a:ln w="9525">
                  <a:solidFill>
                    <a:schemeClr val="tx1"/>
                  </a:solidFill>
                  <a:round/>
                  <a:headEnd/>
                  <a:tailEnd/>
                </a:ln>
              </p:spPr>
              <p:txBody>
                <a:bodyPr wrap="none" anchor="ctr"/>
                <a:lstStyle/>
                <a:p>
                  <a:endParaRPr lang="en-US"/>
                </a:p>
              </p:txBody>
            </p:sp>
          </p:grpSp>
          <p:grpSp>
            <p:nvGrpSpPr>
              <p:cNvPr id="17" name="Group 55"/>
              <p:cNvGrpSpPr>
                <a:grpSpLocks/>
              </p:cNvGrpSpPr>
              <p:nvPr/>
            </p:nvGrpSpPr>
            <p:grpSpPr bwMode="auto">
              <a:xfrm>
                <a:off x="884" y="3639"/>
                <a:ext cx="851" cy="154"/>
                <a:chOff x="884" y="3639"/>
                <a:chExt cx="851" cy="154"/>
              </a:xfrm>
            </p:grpSpPr>
            <p:sp>
              <p:nvSpPr>
                <p:cNvPr id="23591" name="Text Box 53"/>
                <p:cNvSpPr txBox="1">
                  <a:spLocks noChangeArrowheads="1"/>
                </p:cNvSpPr>
                <p:nvPr/>
              </p:nvSpPr>
              <p:spPr bwMode="auto">
                <a:xfrm>
                  <a:off x="884" y="3639"/>
                  <a:ext cx="851" cy="154"/>
                </a:xfrm>
                <a:prstGeom prst="rect">
                  <a:avLst/>
                </a:prstGeom>
                <a:noFill/>
                <a:ln w="9525">
                  <a:noFill/>
                  <a:miter lim="800000"/>
                  <a:headEnd/>
                  <a:tailEnd/>
                </a:ln>
              </p:spPr>
              <p:txBody>
                <a:bodyPr wrap="none">
                  <a:spAutoFit/>
                </a:bodyPr>
                <a:lstStyle/>
                <a:p>
                  <a:r>
                    <a:rPr lang="en-US" sz="1000" b="0">
                      <a:solidFill>
                        <a:schemeClr val="tx1"/>
                      </a:solidFill>
                    </a:rPr>
                    <a:t>Review interventions</a:t>
                  </a:r>
                </a:p>
              </p:txBody>
            </p:sp>
            <p:sp>
              <p:nvSpPr>
                <p:cNvPr id="23592" name="AutoShape 54"/>
                <p:cNvSpPr>
                  <a:spLocks noChangeArrowheads="1"/>
                </p:cNvSpPr>
                <p:nvPr/>
              </p:nvSpPr>
              <p:spPr bwMode="auto">
                <a:xfrm>
                  <a:off x="884" y="3657"/>
                  <a:ext cx="817" cy="136"/>
                </a:xfrm>
                <a:prstGeom prst="roundRect">
                  <a:avLst>
                    <a:gd name="adj" fmla="val 16667"/>
                  </a:avLst>
                </a:prstGeom>
                <a:noFill/>
                <a:ln w="9525">
                  <a:solidFill>
                    <a:schemeClr val="tx1"/>
                  </a:solidFill>
                  <a:round/>
                  <a:headEnd/>
                  <a:tailEnd/>
                </a:ln>
              </p:spPr>
              <p:txBody>
                <a:bodyPr wrap="none" anchor="ctr"/>
                <a:lstStyle/>
                <a:p>
                  <a:endParaRPr lang="en-US"/>
                </a:p>
              </p:txBody>
            </p:sp>
          </p:grpSp>
          <p:sp>
            <p:nvSpPr>
              <p:cNvPr id="23589" name="Text Box 56"/>
              <p:cNvSpPr txBox="1">
                <a:spLocks noChangeArrowheads="1"/>
              </p:cNvSpPr>
              <p:nvPr/>
            </p:nvSpPr>
            <p:spPr bwMode="auto">
              <a:xfrm>
                <a:off x="1000" y="3339"/>
                <a:ext cx="519" cy="154"/>
              </a:xfrm>
              <a:prstGeom prst="rect">
                <a:avLst/>
              </a:prstGeom>
              <a:noFill/>
              <a:ln w="9525">
                <a:noFill/>
                <a:miter lim="800000"/>
                <a:headEnd/>
                <a:tailEnd/>
              </a:ln>
            </p:spPr>
            <p:txBody>
              <a:bodyPr wrap="none">
                <a:spAutoFit/>
              </a:bodyPr>
              <a:lstStyle/>
              <a:p>
                <a:r>
                  <a:rPr lang="en-US" sz="1000">
                    <a:solidFill>
                      <a:schemeClr val="tx1"/>
                    </a:solidFill>
                  </a:rPr>
                  <a:t>Evaluation</a:t>
                </a:r>
              </a:p>
            </p:txBody>
          </p:sp>
          <p:sp>
            <p:nvSpPr>
              <p:cNvPr id="23590" name="AutoShape 57"/>
              <p:cNvSpPr>
                <a:spLocks noChangeArrowheads="1"/>
              </p:cNvSpPr>
              <p:nvPr/>
            </p:nvSpPr>
            <p:spPr bwMode="auto">
              <a:xfrm>
                <a:off x="748" y="3339"/>
                <a:ext cx="1089" cy="499"/>
              </a:xfrm>
              <a:prstGeom prst="roundRect">
                <a:avLst>
                  <a:gd name="adj" fmla="val 16667"/>
                </a:avLst>
              </a:prstGeom>
              <a:noFill/>
              <a:ln w="9525">
                <a:solidFill>
                  <a:schemeClr val="tx1"/>
                </a:solidFill>
                <a:round/>
                <a:headEnd/>
                <a:tailEnd/>
              </a:ln>
            </p:spPr>
            <p:txBody>
              <a:bodyPr wrap="none" anchor="ctr"/>
              <a:lstStyle/>
              <a:p>
                <a:endParaRPr lang="en-US"/>
              </a:p>
            </p:txBody>
          </p:sp>
        </p:grpSp>
        <p:sp>
          <p:nvSpPr>
            <p:cNvPr id="23586" name="AutoShape 62"/>
            <p:cNvSpPr>
              <a:spLocks noChangeArrowheads="1"/>
            </p:cNvSpPr>
            <p:nvPr/>
          </p:nvSpPr>
          <p:spPr bwMode="auto">
            <a:xfrm rot="5400000">
              <a:off x="464" y="3101"/>
              <a:ext cx="205" cy="91"/>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17694720 60000 65536"/>
                <a:gd name="T13" fmla="*/ 11796480 60000 65536"/>
                <a:gd name="T14" fmla="*/ 11796480 60000 65536"/>
                <a:gd name="T15" fmla="*/ 5898240 60000 65536"/>
                <a:gd name="T16" fmla="*/ 0 60000 65536"/>
                <a:gd name="T17" fmla="*/ 0 60000 65536"/>
                <a:gd name="T18" fmla="*/ 0 w 21600"/>
                <a:gd name="T19" fmla="*/ 14479 h 21600"/>
                <a:gd name="T20" fmla="*/ 18544 w 21600"/>
                <a:gd name="T21" fmla="*/ 21600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5429" y="0"/>
                  </a:moveTo>
                  <a:lnTo>
                    <a:pt x="9257" y="7200"/>
                  </a:lnTo>
                  <a:lnTo>
                    <a:pt x="12343" y="7200"/>
                  </a:lnTo>
                  <a:lnTo>
                    <a:pt x="12343" y="14400"/>
                  </a:lnTo>
                  <a:lnTo>
                    <a:pt x="0" y="14400"/>
                  </a:lnTo>
                  <a:lnTo>
                    <a:pt x="0" y="21600"/>
                  </a:lnTo>
                  <a:lnTo>
                    <a:pt x="18514" y="21600"/>
                  </a:lnTo>
                  <a:lnTo>
                    <a:pt x="18514" y="7200"/>
                  </a:lnTo>
                  <a:lnTo>
                    <a:pt x="21600" y="7200"/>
                  </a:lnTo>
                  <a:close/>
                </a:path>
              </a:pathLst>
            </a:custGeom>
            <a:solidFill>
              <a:schemeClr val="accent1"/>
            </a:solidFill>
            <a:ln w="9525">
              <a:solidFill>
                <a:schemeClr val="tx1"/>
              </a:solidFill>
              <a:miter lim="800000"/>
              <a:headEnd/>
              <a:tailEnd/>
            </a:ln>
          </p:spPr>
          <p:txBody>
            <a:bodyPr wrap="none" anchor="ctr"/>
            <a:lstStyle/>
            <a:p>
              <a:endParaRPr lang="en-US"/>
            </a:p>
          </p:txBody>
        </p:sp>
      </p:grpSp>
      <p:grpSp>
        <p:nvGrpSpPr>
          <p:cNvPr id="18" name="Group 76"/>
          <p:cNvGrpSpPr>
            <a:grpSpLocks/>
          </p:cNvGrpSpPr>
          <p:nvPr/>
        </p:nvGrpSpPr>
        <p:grpSpPr bwMode="auto">
          <a:xfrm>
            <a:off x="3860800" y="5302250"/>
            <a:ext cx="2520950" cy="1366838"/>
            <a:chOff x="2562" y="3249"/>
            <a:chExt cx="1588" cy="861"/>
          </a:xfrm>
        </p:grpSpPr>
        <p:grpSp>
          <p:nvGrpSpPr>
            <p:cNvPr id="19" name="Group 73"/>
            <p:cNvGrpSpPr>
              <a:grpSpLocks/>
            </p:cNvGrpSpPr>
            <p:nvPr/>
          </p:nvGrpSpPr>
          <p:grpSpPr bwMode="auto">
            <a:xfrm>
              <a:off x="2612" y="3430"/>
              <a:ext cx="1493" cy="637"/>
              <a:chOff x="2652" y="3475"/>
              <a:chExt cx="1493" cy="637"/>
            </a:xfrm>
          </p:grpSpPr>
          <p:grpSp>
            <p:nvGrpSpPr>
              <p:cNvPr id="20" name="Group 65"/>
              <p:cNvGrpSpPr>
                <a:grpSpLocks/>
              </p:cNvGrpSpPr>
              <p:nvPr/>
            </p:nvGrpSpPr>
            <p:grpSpPr bwMode="auto">
              <a:xfrm>
                <a:off x="2653" y="3475"/>
                <a:ext cx="862" cy="154"/>
                <a:chOff x="2653" y="3521"/>
                <a:chExt cx="862" cy="154"/>
              </a:xfrm>
            </p:grpSpPr>
            <p:sp>
              <p:nvSpPr>
                <p:cNvPr id="23582" name="Text Box 61"/>
                <p:cNvSpPr txBox="1">
                  <a:spLocks noChangeArrowheads="1"/>
                </p:cNvSpPr>
                <p:nvPr/>
              </p:nvSpPr>
              <p:spPr bwMode="auto">
                <a:xfrm>
                  <a:off x="2653" y="3521"/>
                  <a:ext cx="846" cy="154"/>
                </a:xfrm>
                <a:prstGeom prst="rect">
                  <a:avLst/>
                </a:prstGeom>
                <a:noFill/>
                <a:ln w="9525">
                  <a:noFill/>
                  <a:miter lim="800000"/>
                  <a:headEnd/>
                  <a:tailEnd/>
                </a:ln>
              </p:spPr>
              <p:txBody>
                <a:bodyPr wrap="none">
                  <a:spAutoFit/>
                </a:bodyPr>
                <a:lstStyle/>
                <a:p>
                  <a:r>
                    <a:rPr lang="en-US" sz="1000" b="0">
                      <a:solidFill>
                        <a:schemeClr val="tx1"/>
                      </a:solidFill>
                    </a:rPr>
                    <a:t>Document outcomes</a:t>
                  </a:r>
                </a:p>
              </p:txBody>
            </p:sp>
            <p:sp>
              <p:nvSpPr>
                <p:cNvPr id="23583" name="AutoShape 64"/>
                <p:cNvSpPr>
                  <a:spLocks noChangeArrowheads="1"/>
                </p:cNvSpPr>
                <p:nvPr/>
              </p:nvSpPr>
              <p:spPr bwMode="auto">
                <a:xfrm>
                  <a:off x="2653" y="3521"/>
                  <a:ext cx="862" cy="136"/>
                </a:xfrm>
                <a:prstGeom prst="roundRect">
                  <a:avLst>
                    <a:gd name="adj" fmla="val 16667"/>
                  </a:avLst>
                </a:prstGeom>
                <a:noFill/>
                <a:ln w="9525">
                  <a:solidFill>
                    <a:schemeClr val="tx1"/>
                  </a:solidFill>
                  <a:round/>
                  <a:headEnd/>
                  <a:tailEnd/>
                </a:ln>
              </p:spPr>
              <p:txBody>
                <a:bodyPr wrap="none" anchor="ctr"/>
                <a:lstStyle/>
                <a:p>
                  <a:endParaRPr lang="en-US"/>
                </a:p>
              </p:txBody>
            </p:sp>
          </p:grpSp>
          <p:grpSp>
            <p:nvGrpSpPr>
              <p:cNvPr id="21" name="Group 68"/>
              <p:cNvGrpSpPr>
                <a:grpSpLocks/>
              </p:cNvGrpSpPr>
              <p:nvPr/>
            </p:nvGrpSpPr>
            <p:grpSpPr bwMode="auto">
              <a:xfrm>
                <a:off x="2652" y="3639"/>
                <a:ext cx="1090" cy="154"/>
                <a:chOff x="2652" y="3730"/>
                <a:chExt cx="1090" cy="154"/>
              </a:xfrm>
            </p:grpSpPr>
            <p:sp>
              <p:nvSpPr>
                <p:cNvPr id="23580" name="Text Box 66"/>
                <p:cNvSpPr txBox="1">
                  <a:spLocks noChangeArrowheads="1"/>
                </p:cNvSpPr>
                <p:nvPr/>
              </p:nvSpPr>
              <p:spPr bwMode="auto">
                <a:xfrm>
                  <a:off x="2652" y="3730"/>
                  <a:ext cx="1090" cy="154"/>
                </a:xfrm>
                <a:prstGeom prst="rect">
                  <a:avLst/>
                </a:prstGeom>
                <a:noFill/>
                <a:ln w="9525">
                  <a:noFill/>
                  <a:miter lim="800000"/>
                  <a:headEnd/>
                  <a:tailEnd/>
                </a:ln>
              </p:spPr>
              <p:txBody>
                <a:bodyPr wrap="none">
                  <a:spAutoFit/>
                </a:bodyPr>
                <a:lstStyle/>
                <a:p>
                  <a:r>
                    <a:rPr lang="en-US" sz="1000" b="0">
                      <a:solidFill>
                        <a:schemeClr val="tx1"/>
                      </a:solidFill>
                    </a:rPr>
                    <a:t>Revise/modify interventions</a:t>
                  </a:r>
                </a:p>
              </p:txBody>
            </p:sp>
            <p:sp>
              <p:nvSpPr>
                <p:cNvPr id="23581" name="AutoShape 67"/>
                <p:cNvSpPr>
                  <a:spLocks noChangeArrowheads="1"/>
                </p:cNvSpPr>
                <p:nvPr/>
              </p:nvSpPr>
              <p:spPr bwMode="auto">
                <a:xfrm>
                  <a:off x="2653" y="3748"/>
                  <a:ext cx="1089" cy="136"/>
                </a:xfrm>
                <a:prstGeom prst="roundRect">
                  <a:avLst>
                    <a:gd name="adj" fmla="val 16667"/>
                  </a:avLst>
                </a:prstGeom>
                <a:noFill/>
                <a:ln w="9525">
                  <a:solidFill>
                    <a:schemeClr val="tx1"/>
                  </a:solidFill>
                  <a:round/>
                  <a:headEnd/>
                  <a:tailEnd/>
                </a:ln>
              </p:spPr>
              <p:txBody>
                <a:bodyPr wrap="none" anchor="ctr"/>
                <a:lstStyle/>
                <a:p>
                  <a:endParaRPr lang="en-US"/>
                </a:p>
              </p:txBody>
            </p:sp>
          </p:grpSp>
          <p:sp>
            <p:nvSpPr>
              <p:cNvPr id="23576" name="Text Box 69"/>
              <p:cNvSpPr txBox="1">
                <a:spLocks noChangeArrowheads="1"/>
              </p:cNvSpPr>
              <p:nvPr/>
            </p:nvSpPr>
            <p:spPr bwMode="auto">
              <a:xfrm>
                <a:off x="2958" y="3793"/>
                <a:ext cx="224" cy="144"/>
              </a:xfrm>
              <a:prstGeom prst="rect">
                <a:avLst/>
              </a:prstGeom>
              <a:noFill/>
              <a:ln w="9525">
                <a:noFill/>
                <a:miter lim="800000"/>
                <a:headEnd/>
                <a:tailEnd/>
              </a:ln>
            </p:spPr>
            <p:txBody>
              <a:bodyPr wrap="none">
                <a:spAutoFit/>
              </a:bodyPr>
              <a:lstStyle/>
              <a:p>
                <a:r>
                  <a:rPr lang="en-US" sz="900" b="0">
                    <a:solidFill>
                      <a:schemeClr val="tx1"/>
                    </a:solidFill>
                  </a:rPr>
                  <a:t>OR</a:t>
                </a:r>
              </a:p>
            </p:txBody>
          </p:sp>
          <p:grpSp>
            <p:nvGrpSpPr>
              <p:cNvPr id="22" name="Group 72"/>
              <p:cNvGrpSpPr>
                <a:grpSpLocks/>
              </p:cNvGrpSpPr>
              <p:nvPr/>
            </p:nvGrpSpPr>
            <p:grpSpPr bwMode="auto">
              <a:xfrm>
                <a:off x="2653" y="3929"/>
                <a:ext cx="1492" cy="183"/>
                <a:chOff x="2686" y="3929"/>
                <a:chExt cx="1492" cy="183"/>
              </a:xfrm>
            </p:grpSpPr>
            <p:sp>
              <p:nvSpPr>
                <p:cNvPr id="23578" name="Text Box 70"/>
                <p:cNvSpPr txBox="1">
                  <a:spLocks noChangeArrowheads="1"/>
                </p:cNvSpPr>
                <p:nvPr/>
              </p:nvSpPr>
              <p:spPr bwMode="auto">
                <a:xfrm>
                  <a:off x="2686" y="3958"/>
                  <a:ext cx="1492" cy="154"/>
                </a:xfrm>
                <a:prstGeom prst="rect">
                  <a:avLst/>
                </a:prstGeom>
                <a:noFill/>
                <a:ln w="9525">
                  <a:noFill/>
                  <a:miter lim="800000"/>
                  <a:headEnd/>
                  <a:tailEnd/>
                </a:ln>
              </p:spPr>
              <p:txBody>
                <a:bodyPr wrap="none">
                  <a:spAutoFit/>
                </a:bodyPr>
                <a:lstStyle/>
                <a:p>
                  <a:r>
                    <a:rPr lang="en-US" sz="1000" b="0">
                      <a:solidFill>
                        <a:schemeClr val="tx1"/>
                      </a:solidFill>
                    </a:rPr>
                    <a:t>Close problem/issues/reason/care plan</a:t>
                  </a:r>
                </a:p>
              </p:txBody>
            </p:sp>
            <p:sp>
              <p:nvSpPr>
                <p:cNvPr id="23579" name="AutoShape 71"/>
                <p:cNvSpPr>
                  <a:spLocks noChangeArrowheads="1"/>
                </p:cNvSpPr>
                <p:nvPr/>
              </p:nvSpPr>
              <p:spPr bwMode="auto">
                <a:xfrm>
                  <a:off x="2699" y="3929"/>
                  <a:ext cx="1451" cy="181"/>
                </a:xfrm>
                <a:prstGeom prst="roundRect">
                  <a:avLst>
                    <a:gd name="adj" fmla="val 16667"/>
                  </a:avLst>
                </a:prstGeom>
                <a:noFill/>
                <a:ln w="9525">
                  <a:solidFill>
                    <a:schemeClr val="tx1"/>
                  </a:solidFill>
                  <a:round/>
                  <a:headEnd/>
                  <a:tailEnd/>
                </a:ln>
              </p:spPr>
              <p:txBody>
                <a:bodyPr wrap="none" anchor="ctr"/>
                <a:lstStyle/>
                <a:p>
                  <a:endParaRPr lang="en-US"/>
                </a:p>
              </p:txBody>
            </p:sp>
          </p:grpSp>
        </p:grpSp>
        <p:sp>
          <p:nvSpPr>
            <p:cNvPr id="23572" name="Text Box 74"/>
            <p:cNvSpPr txBox="1">
              <a:spLocks noChangeArrowheads="1"/>
            </p:cNvSpPr>
            <p:nvPr/>
          </p:nvSpPr>
          <p:spPr bwMode="auto">
            <a:xfrm>
              <a:off x="2933" y="3276"/>
              <a:ext cx="809" cy="154"/>
            </a:xfrm>
            <a:prstGeom prst="rect">
              <a:avLst/>
            </a:prstGeom>
            <a:noFill/>
            <a:ln w="9525">
              <a:noFill/>
              <a:miter lim="800000"/>
              <a:headEnd/>
              <a:tailEnd/>
            </a:ln>
          </p:spPr>
          <p:txBody>
            <a:bodyPr wrap="none">
              <a:spAutoFit/>
            </a:bodyPr>
            <a:lstStyle/>
            <a:p>
              <a:r>
                <a:rPr lang="en-US" sz="1000">
                  <a:solidFill>
                    <a:schemeClr val="tx1"/>
                  </a:solidFill>
                </a:rPr>
                <a:t>Follow-up Actions</a:t>
              </a:r>
            </a:p>
          </p:txBody>
        </p:sp>
        <p:sp>
          <p:nvSpPr>
            <p:cNvPr id="23573" name="AutoShape 75"/>
            <p:cNvSpPr>
              <a:spLocks noChangeArrowheads="1"/>
            </p:cNvSpPr>
            <p:nvPr/>
          </p:nvSpPr>
          <p:spPr bwMode="auto">
            <a:xfrm>
              <a:off x="2562" y="3249"/>
              <a:ext cx="1588" cy="861"/>
            </a:xfrm>
            <a:prstGeom prst="roundRect">
              <a:avLst>
                <a:gd name="adj" fmla="val 16667"/>
              </a:avLst>
            </a:prstGeom>
            <a:noFill/>
            <a:ln w="9525">
              <a:solidFill>
                <a:schemeClr val="tx1"/>
              </a:solidFill>
              <a:round/>
              <a:headEnd/>
              <a:tailEnd/>
            </a:ln>
          </p:spPr>
          <p:txBody>
            <a:bodyPr wrap="none" anchor="ctr"/>
            <a:lstStyle/>
            <a:p>
              <a:endParaRPr lang="en-US"/>
            </a:p>
          </p:txBody>
        </p:sp>
      </p:grpSp>
      <p:cxnSp>
        <p:nvCxnSpPr>
          <p:cNvPr id="23559" name="AutoShape 77"/>
          <p:cNvCxnSpPr>
            <a:cxnSpLocks noChangeShapeType="1"/>
            <a:stCxn id="23616" idx="1"/>
            <a:endCxn id="23596" idx="0"/>
          </p:cNvCxnSpPr>
          <p:nvPr/>
        </p:nvCxnSpPr>
        <p:spPr bwMode="auto">
          <a:xfrm rot="10800000" flipV="1">
            <a:off x="1265238" y="3824288"/>
            <a:ext cx="2163762" cy="468312"/>
          </a:xfrm>
          <a:prstGeom prst="curvedConnector2">
            <a:avLst/>
          </a:prstGeom>
          <a:noFill/>
          <a:ln w="9525">
            <a:solidFill>
              <a:schemeClr val="tx1"/>
            </a:solidFill>
            <a:round/>
            <a:headEnd/>
            <a:tailEnd type="triangle" w="med" len="med"/>
          </a:ln>
        </p:spPr>
      </p:cxnSp>
      <p:cxnSp>
        <p:nvCxnSpPr>
          <p:cNvPr id="23560" name="AutoShape 78"/>
          <p:cNvCxnSpPr>
            <a:cxnSpLocks noChangeShapeType="1"/>
            <a:stCxn id="23590" idx="2"/>
            <a:endCxn id="23573" idx="1"/>
          </p:cNvCxnSpPr>
          <p:nvPr/>
        </p:nvCxnSpPr>
        <p:spPr bwMode="auto">
          <a:xfrm rot="16200000" flipH="1">
            <a:off x="2541588" y="4667250"/>
            <a:ext cx="325438" cy="2312987"/>
          </a:xfrm>
          <a:prstGeom prst="curvedConnector2">
            <a:avLst/>
          </a:prstGeom>
          <a:noFill/>
          <a:ln w="9525">
            <a:solidFill>
              <a:schemeClr val="tx1"/>
            </a:solidFill>
            <a:round/>
            <a:headEnd/>
            <a:tailEnd type="triangle" w="med" len="med"/>
          </a:ln>
        </p:spPr>
      </p:cxnSp>
      <p:cxnSp>
        <p:nvCxnSpPr>
          <p:cNvPr id="23561" name="AutoShape 79"/>
          <p:cNvCxnSpPr>
            <a:cxnSpLocks noChangeShapeType="1"/>
            <a:stCxn id="23573" idx="3"/>
            <a:endCxn id="23616" idx="3"/>
          </p:cNvCxnSpPr>
          <p:nvPr/>
        </p:nvCxnSpPr>
        <p:spPr bwMode="auto">
          <a:xfrm flipH="1" flipV="1">
            <a:off x="6021388" y="3824288"/>
            <a:ext cx="360362" cy="2162175"/>
          </a:xfrm>
          <a:prstGeom prst="curvedConnector3">
            <a:avLst>
              <a:gd name="adj1" fmla="val -63435"/>
            </a:avLst>
          </a:prstGeom>
          <a:noFill/>
          <a:ln w="9525">
            <a:solidFill>
              <a:schemeClr val="tx1"/>
            </a:solidFill>
            <a:round/>
            <a:headEnd/>
            <a:tailEnd type="triangle" w="med" len="med"/>
          </a:ln>
        </p:spPr>
      </p:cxnSp>
      <p:sp>
        <p:nvSpPr>
          <p:cNvPr id="23562" name="Text Box 80"/>
          <p:cNvSpPr txBox="1">
            <a:spLocks noChangeArrowheads="1"/>
          </p:cNvSpPr>
          <p:nvPr/>
        </p:nvSpPr>
        <p:spPr bwMode="auto">
          <a:xfrm>
            <a:off x="5940425" y="1196975"/>
            <a:ext cx="2041525" cy="1616075"/>
          </a:xfrm>
          <a:prstGeom prst="rect">
            <a:avLst/>
          </a:prstGeom>
          <a:noFill/>
          <a:ln w="9525">
            <a:noFill/>
            <a:miter lim="800000"/>
            <a:headEnd/>
            <a:tailEnd/>
          </a:ln>
        </p:spPr>
        <p:txBody>
          <a:bodyPr wrap="none">
            <a:spAutoFit/>
          </a:bodyPr>
          <a:lstStyle/>
          <a:p>
            <a:r>
              <a:rPr lang="en-US" sz="1000">
                <a:solidFill>
                  <a:srgbClr val="5F5F5F"/>
                </a:solidFill>
              </a:rPr>
              <a:t>Goals/Outcomes:</a:t>
            </a:r>
          </a:p>
          <a:p>
            <a:r>
              <a:rPr lang="en-US" sz="1000" b="0">
                <a:solidFill>
                  <a:srgbClr val="5F5F5F"/>
                </a:solidFill>
              </a:rPr>
              <a:t>- Optimize function</a:t>
            </a:r>
          </a:p>
          <a:p>
            <a:r>
              <a:rPr lang="en-US" sz="1000" b="0">
                <a:solidFill>
                  <a:srgbClr val="5F5F5F"/>
                </a:solidFill>
              </a:rPr>
              <a:t>     - prevent/treat symptoms</a:t>
            </a:r>
          </a:p>
          <a:p>
            <a:r>
              <a:rPr lang="en-US" sz="1000" b="0">
                <a:solidFill>
                  <a:srgbClr val="5F5F5F"/>
                </a:solidFill>
              </a:rPr>
              <a:t>     - improve functional capability</a:t>
            </a:r>
          </a:p>
          <a:p>
            <a:r>
              <a:rPr lang="en-US" sz="1000" b="0">
                <a:solidFill>
                  <a:srgbClr val="5F5F5F"/>
                </a:solidFill>
              </a:rPr>
              <a:t>     - improve quality of life</a:t>
            </a:r>
          </a:p>
          <a:p>
            <a:r>
              <a:rPr lang="en-US" sz="1000" b="0">
                <a:solidFill>
                  <a:srgbClr val="5F5F5F"/>
                </a:solidFill>
              </a:rPr>
              <a:t>- Prevent deterioration</a:t>
            </a:r>
          </a:p>
          <a:p>
            <a:r>
              <a:rPr lang="en-US" sz="1000" b="0">
                <a:solidFill>
                  <a:srgbClr val="5F5F5F"/>
                </a:solidFill>
              </a:rPr>
              <a:t>     - prevent exacerbation; and/or</a:t>
            </a:r>
          </a:p>
          <a:p>
            <a:r>
              <a:rPr lang="en-US" sz="1000" b="0">
                <a:solidFill>
                  <a:srgbClr val="5F5F5F"/>
                </a:solidFill>
              </a:rPr>
              <a:t>     - prevent complications</a:t>
            </a:r>
          </a:p>
          <a:p>
            <a:r>
              <a:rPr lang="en-US" sz="1000" b="0">
                <a:solidFill>
                  <a:srgbClr val="5F5F5F"/>
                </a:solidFill>
              </a:rPr>
              <a:t>- Manage acute exacerbations</a:t>
            </a:r>
          </a:p>
          <a:p>
            <a:r>
              <a:rPr lang="en-US" sz="1000" b="0">
                <a:solidFill>
                  <a:srgbClr val="5F5F5F"/>
                </a:solidFill>
              </a:rPr>
              <a:t>- Support self management/care</a:t>
            </a:r>
          </a:p>
        </p:txBody>
      </p:sp>
      <p:cxnSp>
        <p:nvCxnSpPr>
          <p:cNvPr id="23563" name="AutoShape 81"/>
          <p:cNvCxnSpPr>
            <a:cxnSpLocks noChangeShapeType="1"/>
            <a:stCxn id="23604" idx="3"/>
            <a:endCxn id="23562" idx="1"/>
          </p:cNvCxnSpPr>
          <p:nvPr/>
        </p:nvCxnSpPr>
        <p:spPr bwMode="auto">
          <a:xfrm flipV="1">
            <a:off x="5373688" y="2005013"/>
            <a:ext cx="566737" cy="752475"/>
          </a:xfrm>
          <a:prstGeom prst="curvedConnector3">
            <a:avLst>
              <a:gd name="adj1" fmla="val 50000"/>
            </a:avLst>
          </a:prstGeom>
          <a:noFill/>
          <a:ln w="9525">
            <a:solidFill>
              <a:schemeClr val="tx1"/>
            </a:solidFill>
            <a:round/>
            <a:headEnd/>
            <a:tailEnd type="triangle" w="med" len="med"/>
          </a:ln>
        </p:spPr>
      </p:cxnSp>
      <p:sp>
        <p:nvSpPr>
          <p:cNvPr id="23564" name="Text Box 76"/>
          <p:cNvSpPr txBox="1">
            <a:spLocks noChangeArrowheads="1"/>
          </p:cNvSpPr>
          <p:nvPr/>
        </p:nvSpPr>
        <p:spPr bwMode="auto">
          <a:xfrm>
            <a:off x="3995738" y="4508500"/>
            <a:ext cx="1238250" cy="366713"/>
          </a:xfrm>
          <a:prstGeom prst="rect">
            <a:avLst/>
          </a:prstGeom>
          <a:noFill/>
          <a:ln w="9525">
            <a:noFill/>
            <a:miter lim="800000"/>
            <a:headEnd/>
            <a:tailEnd/>
          </a:ln>
        </p:spPr>
        <p:txBody>
          <a:bodyPr wrap="none">
            <a:spAutoFit/>
          </a:bodyPr>
          <a:lstStyle/>
          <a:p>
            <a:r>
              <a:rPr lang="en-US">
                <a:solidFill>
                  <a:schemeClr val="bg2"/>
                </a:solidFill>
              </a:rPr>
              <a:t>Care Plan</a:t>
            </a:r>
          </a:p>
        </p:txBody>
      </p:sp>
      <p:sp>
        <p:nvSpPr>
          <p:cNvPr id="23565" name="ZoneTexte 76"/>
          <p:cNvSpPr txBox="1">
            <a:spLocks noChangeArrowheads="1"/>
          </p:cNvSpPr>
          <p:nvPr/>
        </p:nvSpPr>
        <p:spPr bwMode="auto">
          <a:xfrm>
            <a:off x="107950" y="1341438"/>
            <a:ext cx="2384425" cy="460375"/>
          </a:xfrm>
          <a:prstGeom prst="rect">
            <a:avLst/>
          </a:prstGeom>
          <a:noFill/>
          <a:ln w="9525">
            <a:noFill/>
            <a:miter lim="800000"/>
            <a:headEnd/>
            <a:tailEnd/>
          </a:ln>
        </p:spPr>
        <p:txBody>
          <a:bodyPr wrap="none">
            <a:spAutoFit/>
          </a:bodyPr>
          <a:lstStyle/>
          <a:p>
            <a:r>
              <a:rPr lang="en-CA" sz="1200" b="0" i="1" u="sng">
                <a:solidFill>
                  <a:srgbClr val="FF0000"/>
                </a:solidFill>
              </a:rPr>
              <a:t>This is based on a broad review.</a:t>
            </a:r>
          </a:p>
          <a:p>
            <a:r>
              <a:rPr lang="en-CA" sz="1200" b="0" i="1" u="sng">
                <a:solidFill>
                  <a:srgbClr val="FF0000"/>
                </a:solidFill>
              </a:rPr>
              <a:t>All converge.</a:t>
            </a:r>
          </a:p>
        </p:txBody>
      </p:sp>
      <p:sp>
        <p:nvSpPr>
          <p:cNvPr id="78" name="ZoneTexte 77"/>
          <p:cNvSpPr txBox="1"/>
          <p:nvPr/>
        </p:nvSpPr>
        <p:spPr>
          <a:xfrm>
            <a:off x="6648450" y="3141663"/>
            <a:ext cx="2495550" cy="3322637"/>
          </a:xfrm>
          <a:prstGeom prst="rect">
            <a:avLst/>
          </a:prstGeom>
          <a:noFill/>
        </p:spPr>
        <p:txBody>
          <a:bodyPr>
            <a:spAutoFit/>
          </a:bodyPr>
          <a:lstStyle/>
          <a:p>
            <a:pPr>
              <a:defRPr/>
            </a:pPr>
            <a:r>
              <a:rPr lang="en-CA" sz="1050" b="0" i="1" u="sng" dirty="0">
                <a:solidFill>
                  <a:srgbClr val="FF0000"/>
                </a:solidFill>
              </a:rPr>
              <a:t>May need to revise goals and </a:t>
            </a:r>
          </a:p>
          <a:p>
            <a:pPr>
              <a:defRPr/>
            </a:pPr>
            <a:r>
              <a:rPr lang="en-CA" sz="1050" b="0" i="1" u="sng" dirty="0">
                <a:solidFill>
                  <a:srgbClr val="FF0000"/>
                </a:solidFill>
              </a:rPr>
              <a:t>outcomes during the process of</a:t>
            </a:r>
          </a:p>
          <a:p>
            <a:pPr>
              <a:defRPr/>
            </a:pPr>
            <a:r>
              <a:rPr lang="en-CA" sz="1050" b="0" i="1" u="sng" dirty="0">
                <a:solidFill>
                  <a:srgbClr val="FF0000"/>
                </a:solidFill>
              </a:rPr>
              <a:t>care.</a:t>
            </a:r>
          </a:p>
          <a:p>
            <a:pPr>
              <a:defRPr/>
            </a:pPr>
            <a:endParaRPr lang="en-CA" sz="1050" b="0" i="1" u="sng" dirty="0">
              <a:solidFill>
                <a:srgbClr val="FF0000"/>
              </a:solidFill>
            </a:endParaRPr>
          </a:p>
          <a:p>
            <a:pPr>
              <a:defRPr/>
            </a:pPr>
            <a:r>
              <a:rPr lang="en-CA" sz="1050" b="0" i="1" u="sng" dirty="0">
                <a:solidFill>
                  <a:srgbClr val="FF0000"/>
                </a:solidFill>
              </a:rPr>
              <a:t>Nutrition has similar model. Also use </a:t>
            </a:r>
          </a:p>
          <a:p>
            <a:pPr>
              <a:defRPr/>
            </a:pPr>
            <a:r>
              <a:rPr lang="en-CA" sz="1050" b="0" i="1" u="sng" dirty="0">
                <a:solidFill>
                  <a:srgbClr val="FF0000"/>
                </a:solidFill>
              </a:rPr>
              <a:t>standardized language</a:t>
            </a:r>
          </a:p>
          <a:p>
            <a:pPr>
              <a:defRPr/>
            </a:pPr>
            <a:endParaRPr lang="en-CA" sz="1050" b="0" i="1" u="sng" dirty="0">
              <a:solidFill>
                <a:srgbClr val="FF0000"/>
              </a:solidFill>
            </a:endParaRPr>
          </a:p>
          <a:p>
            <a:pPr>
              <a:defRPr/>
            </a:pPr>
            <a:r>
              <a:rPr lang="en-CA" sz="1050" b="0" i="1" u="sng" dirty="0">
                <a:solidFill>
                  <a:srgbClr val="FF0000"/>
                </a:solidFill>
              </a:rPr>
              <a:t>Hierarchy or interconnected plans can </a:t>
            </a:r>
          </a:p>
          <a:p>
            <a:pPr>
              <a:defRPr/>
            </a:pPr>
            <a:r>
              <a:rPr lang="en-CA" sz="1050" b="0" i="1" u="sng" dirty="0">
                <a:solidFill>
                  <a:srgbClr val="FF0000"/>
                </a:solidFill>
              </a:rPr>
              <a:t>apply.</a:t>
            </a:r>
          </a:p>
          <a:p>
            <a:pPr>
              <a:defRPr/>
            </a:pPr>
            <a:endParaRPr lang="en-CA" sz="1050" b="0" i="1" u="sng" dirty="0">
              <a:solidFill>
                <a:srgbClr val="FF0000"/>
              </a:solidFill>
            </a:endParaRPr>
          </a:p>
          <a:p>
            <a:pPr>
              <a:defRPr/>
            </a:pPr>
            <a:r>
              <a:rPr lang="en-CA" sz="1050" b="0" i="1" u="sng" dirty="0">
                <a:solidFill>
                  <a:srgbClr val="FF0000"/>
                </a:solidFill>
              </a:rPr>
              <a:t>Every </a:t>
            </a:r>
            <a:r>
              <a:rPr lang="en-CA" sz="1050" b="0" i="1" u="sng" dirty="0" err="1">
                <a:solidFill>
                  <a:srgbClr val="FF0000"/>
                </a:solidFill>
              </a:rPr>
              <a:t>prof</a:t>
            </a:r>
            <a:r>
              <a:rPr lang="en-CA" sz="1050" b="0" i="1" u="sng" dirty="0">
                <a:solidFill>
                  <a:srgbClr val="FF0000"/>
                </a:solidFill>
              </a:rPr>
              <a:t> group has specific ways </a:t>
            </a:r>
          </a:p>
          <a:p>
            <a:pPr>
              <a:defRPr/>
            </a:pPr>
            <a:r>
              <a:rPr lang="en-CA" sz="1050" b="0" i="1" u="sng" dirty="0">
                <a:solidFill>
                  <a:srgbClr val="FF0000"/>
                </a:solidFill>
              </a:rPr>
              <a:t>to deliver care. Here we focus on </a:t>
            </a:r>
          </a:p>
          <a:p>
            <a:pPr>
              <a:defRPr/>
            </a:pPr>
            <a:r>
              <a:rPr lang="en-CA" sz="1050" b="0" i="1" u="sng" dirty="0">
                <a:solidFill>
                  <a:srgbClr val="FF0000"/>
                </a:solidFill>
              </a:rPr>
              <a:t>the overall coordination of care.</a:t>
            </a:r>
          </a:p>
          <a:p>
            <a:pPr>
              <a:defRPr/>
            </a:pPr>
            <a:endParaRPr lang="en-CA" sz="1050" b="0" i="1" u="sng" dirty="0">
              <a:solidFill>
                <a:srgbClr val="FF0000"/>
              </a:solidFill>
            </a:endParaRPr>
          </a:p>
          <a:p>
            <a:pPr>
              <a:defRPr/>
            </a:pPr>
            <a:r>
              <a:rPr lang="en-CA" sz="1050" b="0" i="1" u="sng" dirty="0">
                <a:solidFill>
                  <a:srgbClr val="FF0000"/>
                </a:solidFill>
              </a:rPr>
              <a:t>Is there always a care coordinator?</a:t>
            </a:r>
          </a:p>
          <a:p>
            <a:pPr>
              <a:defRPr/>
            </a:pPr>
            <a:r>
              <a:rPr lang="en-CA" sz="1050" b="0" i="1" u="sng" dirty="0">
                <a:solidFill>
                  <a:srgbClr val="FF0000"/>
                </a:solidFill>
              </a:rPr>
              <a:t>Patients could be the coordinator of </a:t>
            </a:r>
          </a:p>
          <a:p>
            <a:pPr>
              <a:defRPr/>
            </a:pPr>
            <a:r>
              <a:rPr lang="en-CA" sz="1050" b="0" i="1" u="sng" dirty="0">
                <a:solidFill>
                  <a:srgbClr val="FF0000"/>
                </a:solidFill>
              </a:rPr>
              <a:t>their own care. They should be</a:t>
            </a:r>
          </a:p>
          <a:p>
            <a:pPr>
              <a:defRPr/>
            </a:pPr>
            <a:r>
              <a:rPr lang="en-CA" sz="1050" b="0" i="1" u="sng" dirty="0">
                <a:solidFill>
                  <a:srgbClr val="FF0000"/>
                </a:solidFill>
              </a:rPr>
              <a:t>active participants.</a:t>
            </a:r>
          </a:p>
          <a:p>
            <a:pPr>
              <a:defRPr/>
            </a:pPr>
            <a:r>
              <a:rPr lang="en-CA" sz="1050" b="0" i="1" u="sng" dirty="0">
                <a:solidFill>
                  <a:srgbClr val="FF0000"/>
                </a:solidFill>
              </a:rPr>
              <a:t>This diagram is about process, not</a:t>
            </a:r>
          </a:p>
          <a:p>
            <a:pPr>
              <a:defRPr/>
            </a:pPr>
            <a:r>
              <a:rPr lang="en-CA" sz="1050" b="0" i="1" u="sng" dirty="0">
                <a:solidFill>
                  <a:srgbClr val="FF0000"/>
                </a:solidFill>
              </a:rPr>
              <a:t>Interactions and actors</a:t>
            </a:r>
          </a:p>
        </p:txBody>
      </p:sp>
      <p:sp>
        <p:nvSpPr>
          <p:cNvPr id="23567" name="ZoneTexte 78"/>
          <p:cNvSpPr txBox="1">
            <a:spLocks noChangeArrowheads="1"/>
          </p:cNvSpPr>
          <p:nvPr/>
        </p:nvSpPr>
        <p:spPr bwMode="auto">
          <a:xfrm>
            <a:off x="107950" y="3716338"/>
            <a:ext cx="2306638" cy="461962"/>
          </a:xfrm>
          <a:prstGeom prst="rect">
            <a:avLst/>
          </a:prstGeom>
          <a:noFill/>
          <a:ln w="9525">
            <a:noFill/>
            <a:miter lim="800000"/>
            <a:headEnd/>
            <a:tailEnd/>
          </a:ln>
        </p:spPr>
        <p:txBody>
          <a:bodyPr wrap="none">
            <a:spAutoFit/>
          </a:bodyPr>
          <a:lstStyle/>
          <a:p>
            <a:r>
              <a:rPr lang="en-CA" sz="1200" b="0" i="1" u="sng">
                <a:solidFill>
                  <a:srgbClr val="FF0000"/>
                </a:solidFill>
              </a:rPr>
              <a:t>Add care coordination activities</a:t>
            </a:r>
          </a:p>
          <a:p>
            <a:r>
              <a:rPr lang="en-CA" sz="1200" b="0" i="1" u="sng">
                <a:solidFill>
                  <a:srgbClr val="FF0000"/>
                </a:solidFill>
              </a:rPr>
              <a:t>in these activities</a:t>
            </a:r>
          </a:p>
        </p:txBody>
      </p:sp>
      <p:sp>
        <p:nvSpPr>
          <p:cNvPr id="23568" name="ZoneTexte 79"/>
          <p:cNvSpPr txBox="1">
            <a:spLocks noChangeArrowheads="1"/>
          </p:cNvSpPr>
          <p:nvPr/>
        </p:nvSpPr>
        <p:spPr bwMode="auto">
          <a:xfrm>
            <a:off x="0" y="2205038"/>
            <a:ext cx="2744788" cy="461962"/>
          </a:xfrm>
          <a:prstGeom prst="rect">
            <a:avLst/>
          </a:prstGeom>
          <a:noFill/>
          <a:ln w="9525">
            <a:noFill/>
            <a:miter lim="800000"/>
            <a:headEnd/>
            <a:tailEnd/>
          </a:ln>
        </p:spPr>
        <p:txBody>
          <a:bodyPr wrap="none">
            <a:spAutoFit/>
          </a:bodyPr>
          <a:lstStyle/>
          <a:p>
            <a:r>
              <a:rPr lang="en-CA" sz="1200" b="0" i="1" u="sng">
                <a:solidFill>
                  <a:srgbClr val="FF0000"/>
                </a:solidFill>
              </a:rPr>
              <a:t>Need a concept of a master care plan</a:t>
            </a:r>
          </a:p>
          <a:p>
            <a:r>
              <a:rPr lang="en-CA" sz="1200" b="0" i="1" u="sng">
                <a:solidFill>
                  <a:srgbClr val="FF0000"/>
                </a:solidFill>
              </a:rPr>
              <a:t>with all the concerns and problems</a:t>
            </a:r>
          </a:p>
        </p:txBody>
      </p:sp>
      <p:sp>
        <p:nvSpPr>
          <p:cNvPr id="23569" name="Double flèche horizontale 81"/>
          <p:cNvSpPr>
            <a:spLocks noChangeArrowheads="1"/>
          </p:cNvSpPr>
          <p:nvPr/>
        </p:nvSpPr>
        <p:spPr bwMode="auto">
          <a:xfrm>
            <a:off x="5148263" y="1700213"/>
            <a:ext cx="719137" cy="215900"/>
          </a:xfrm>
          <a:prstGeom prst="leftRightArrow">
            <a:avLst>
              <a:gd name="adj1" fmla="val 50000"/>
              <a:gd name="adj2" fmla="val 49963"/>
            </a:avLst>
          </a:prstGeom>
          <a:solidFill>
            <a:srgbClr val="FF0000"/>
          </a:solidFill>
          <a:ln w="9525" algn="ctr">
            <a:solidFill>
              <a:schemeClr val="tx1"/>
            </a:solidFill>
            <a:round/>
            <a:headEnd/>
            <a:tailEnd/>
          </a:ln>
        </p:spPr>
        <p:txBody>
          <a:bodyPr wrap="none" anchor="ctr"/>
          <a:lstStyle/>
          <a:p>
            <a:endParaRPr lang="en-US">
              <a:solidFill>
                <a:srgbClr val="FF0000"/>
              </a:solidFill>
            </a:endParaRPr>
          </a:p>
        </p:txBody>
      </p:sp>
      <p:cxnSp>
        <p:nvCxnSpPr>
          <p:cNvPr id="23570" name="AutoShape 79"/>
          <p:cNvCxnSpPr>
            <a:cxnSpLocks noChangeShapeType="1"/>
            <a:stCxn id="23573" idx="3"/>
            <a:endCxn id="23604" idx="3"/>
          </p:cNvCxnSpPr>
          <p:nvPr/>
        </p:nvCxnSpPr>
        <p:spPr bwMode="auto">
          <a:xfrm flipH="1" flipV="1">
            <a:off x="5373688" y="2757488"/>
            <a:ext cx="1008062" cy="3228975"/>
          </a:xfrm>
          <a:prstGeom prst="curvedConnector3">
            <a:avLst>
              <a:gd name="adj1" fmla="val -22676"/>
            </a:avLst>
          </a:prstGeom>
          <a:noFill/>
          <a:ln w="9525">
            <a:solidFill>
              <a:srgbClr val="FF0000"/>
            </a:solidFill>
            <a:round/>
            <a:headEnd/>
            <a:tailEnd type="triangle" w="med" len="med"/>
          </a:ln>
        </p:spPr>
      </p:cxnSp>
      <p:sp>
        <p:nvSpPr>
          <p:cNvPr id="83" name="ZoneTexte 82"/>
          <p:cNvSpPr txBox="1"/>
          <p:nvPr/>
        </p:nvSpPr>
        <p:spPr>
          <a:xfrm>
            <a:off x="7812450" y="620610"/>
            <a:ext cx="1143968" cy="276999"/>
          </a:xfrm>
          <a:prstGeom prst="rect">
            <a:avLst/>
          </a:prstGeom>
          <a:noFill/>
        </p:spPr>
        <p:txBody>
          <a:bodyPr wrap="none" rtlCol="0">
            <a:spAutoFit/>
          </a:bodyPr>
          <a:lstStyle/>
          <a:p>
            <a:r>
              <a:rPr lang="en-CA" sz="1200" b="0" i="1" u="sng" dirty="0" smtClean="0">
                <a:solidFill>
                  <a:srgbClr val="FF0000"/>
                </a:solidFill>
              </a:rPr>
              <a:t>From April 6th</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2"/>
          <p:cNvSpPr>
            <a:spLocks noChangeArrowheads="1"/>
          </p:cNvSpPr>
          <p:nvPr/>
        </p:nvSpPr>
        <p:spPr bwMode="auto">
          <a:xfrm>
            <a:off x="1979613" y="2205038"/>
            <a:ext cx="4032250" cy="4537075"/>
          </a:xfrm>
          <a:prstGeom prst="rect">
            <a:avLst/>
          </a:prstGeom>
          <a:solidFill>
            <a:srgbClr val="FFFFCC"/>
          </a:solidFill>
          <a:ln w="9525">
            <a:noFill/>
            <a:miter lim="800000"/>
            <a:headEnd/>
            <a:tailEnd/>
          </a:ln>
        </p:spPr>
        <p:txBody>
          <a:bodyPr wrap="none" anchor="ctr"/>
          <a:lstStyle/>
          <a:p>
            <a:endParaRPr lang="en-US"/>
          </a:p>
        </p:txBody>
      </p:sp>
      <p:sp>
        <p:nvSpPr>
          <p:cNvPr id="25602" name="Rectangle 2"/>
          <p:cNvSpPr>
            <a:spLocks noGrp="1" noChangeArrowheads="1"/>
          </p:cNvSpPr>
          <p:nvPr>
            <p:ph type="title" idx="4294967295"/>
          </p:nvPr>
        </p:nvSpPr>
        <p:spPr/>
        <p:txBody>
          <a:bodyPr/>
          <a:lstStyle/>
          <a:p>
            <a:r>
              <a:rPr lang="en-US" smtClean="0"/>
              <a:t>Care Plan – Process-based Structure</a:t>
            </a:r>
          </a:p>
        </p:txBody>
      </p:sp>
      <p:sp>
        <p:nvSpPr>
          <p:cNvPr id="25603" name="Text Box 4"/>
          <p:cNvSpPr txBox="1">
            <a:spLocks noChangeArrowheads="1"/>
          </p:cNvSpPr>
          <p:nvPr/>
        </p:nvSpPr>
        <p:spPr bwMode="auto">
          <a:xfrm>
            <a:off x="98425" y="6284913"/>
            <a:ext cx="1125538" cy="457200"/>
          </a:xfrm>
          <a:prstGeom prst="rect">
            <a:avLst/>
          </a:prstGeom>
          <a:noFill/>
          <a:ln w="9525">
            <a:noFill/>
            <a:miter lim="800000"/>
            <a:headEnd/>
            <a:tailEnd/>
          </a:ln>
        </p:spPr>
        <p:txBody>
          <a:bodyPr wrap="none">
            <a:spAutoFit/>
          </a:bodyPr>
          <a:lstStyle/>
          <a:p>
            <a:r>
              <a:rPr lang="en-US" sz="1200">
                <a:solidFill>
                  <a:srgbClr val="0066FF"/>
                </a:solidFill>
              </a:rPr>
              <a:t>Stephen Chu</a:t>
            </a:r>
          </a:p>
          <a:p>
            <a:r>
              <a:rPr lang="en-US" sz="1200">
                <a:solidFill>
                  <a:srgbClr val="0066FF"/>
                </a:solidFill>
              </a:rPr>
              <a:t>5 April 2011</a:t>
            </a:r>
          </a:p>
        </p:txBody>
      </p:sp>
      <p:grpSp>
        <p:nvGrpSpPr>
          <p:cNvPr id="2" name="Group 59"/>
          <p:cNvGrpSpPr>
            <a:grpSpLocks/>
          </p:cNvGrpSpPr>
          <p:nvPr/>
        </p:nvGrpSpPr>
        <p:grpSpPr bwMode="auto">
          <a:xfrm>
            <a:off x="2060575" y="1052513"/>
            <a:ext cx="3384550" cy="3240087"/>
            <a:chOff x="1791" y="754"/>
            <a:chExt cx="2132" cy="2041"/>
          </a:xfrm>
        </p:grpSpPr>
        <p:grpSp>
          <p:nvGrpSpPr>
            <p:cNvPr id="3" name="Group 13"/>
            <p:cNvGrpSpPr>
              <a:grpSpLocks/>
            </p:cNvGrpSpPr>
            <p:nvPr/>
          </p:nvGrpSpPr>
          <p:grpSpPr bwMode="auto">
            <a:xfrm>
              <a:off x="1791" y="754"/>
              <a:ext cx="1497" cy="698"/>
              <a:chOff x="1837" y="872"/>
              <a:chExt cx="1497" cy="698"/>
            </a:xfrm>
          </p:grpSpPr>
          <p:grpSp>
            <p:nvGrpSpPr>
              <p:cNvPr id="4" name="Group 8"/>
              <p:cNvGrpSpPr>
                <a:grpSpLocks/>
              </p:cNvGrpSpPr>
              <p:nvPr/>
            </p:nvGrpSpPr>
            <p:grpSpPr bwMode="auto">
              <a:xfrm>
                <a:off x="1927" y="1026"/>
                <a:ext cx="1361" cy="508"/>
                <a:chOff x="1927" y="1026"/>
                <a:chExt cx="1361" cy="508"/>
              </a:xfrm>
            </p:grpSpPr>
            <p:sp>
              <p:nvSpPr>
                <p:cNvPr id="25682" name="Text Box 5"/>
                <p:cNvSpPr txBox="1">
                  <a:spLocks noChangeArrowheads="1"/>
                </p:cNvSpPr>
                <p:nvPr/>
              </p:nvSpPr>
              <p:spPr bwMode="auto">
                <a:xfrm>
                  <a:off x="1927" y="1026"/>
                  <a:ext cx="1275" cy="154"/>
                </a:xfrm>
                <a:prstGeom prst="rect">
                  <a:avLst/>
                </a:prstGeom>
                <a:noFill/>
                <a:ln w="9525">
                  <a:noFill/>
                  <a:miter lim="800000"/>
                  <a:headEnd/>
                  <a:tailEnd/>
                </a:ln>
              </p:spPr>
              <p:txBody>
                <a:bodyPr wrap="none">
                  <a:spAutoFit/>
                </a:bodyPr>
                <a:lstStyle/>
                <a:p>
                  <a:r>
                    <a:rPr lang="en-US" sz="1000" b="0">
                      <a:solidFill>
                        <a:schemeClr val="tx1"/>
                      </a:solidFill>
                    </a:rPr>
                    <a:t>Identify problems/issues/reasons</a:t>
                  </a:r>
                </a:p>
              </p:txBody>
            </p:sp>
            <p:sp>
              <p:nvSpPr>
                <p:cNvPr id="25683" name="Text Box 6"/>
                <p:cNvSpPr txBox="1">
                  <a:spLocks noChangeArrowheads="1"/>
                </p:cNvSpPr>
                <p:nvPr/>
              </p:nvSpPr>
              <p:spPr bwMode="auto">
                <a:xfrm>
                  <a:off x="2064" y="1207"/>
                  <a:ext cx="949" cy="327"/>
                </a:xfrm>
                <a:prstGeom prst="rect">
                  <a:avLst/>
                </a:prstGeom>
                <a:noFill/>
                <a:ln w="9525">
                  <a:noFill/>
                  <a:miter lim="800000"/>
                  <a:headEnd/>
                  <a:tailEnd/>
                </a:ln>
              </p:spPr>
              <p:txBody>
                <a:bodyPr wrap="none">
                  <a:spAutoFit/>
                </a:bodyPr>
                <a:lstStyle/>
                <a:p>
                  <a:r>
                    <a:rPr lang="en-US" sz="1000" b="0">
                      <a:solidFill>
                        <a:schemeClr val="tx1"/>
                      </a:solidFill>
                    </a:rPr>
                    <a:t>Assess impact/severity:</a:t>
                  </a:r>
                </a:p>
                <a:p>
                  <a:r>
                    <a:rPr lang="en-US" sz="1000" b="0">
                      <a:solidFill>
                        <a:schemeClr val="tx1"/>
                      </a:solidFill>
                    </a:rPr>
                    <a:t>               </a:t>
                  </a:r>
                  <a:r>
                    <a:rPr lang="en-US" sz="800" b="0">
                      <a:solidFill>
                        <a:schemeClr val="tx1"/>
                      </a:solidFill>
                      <a:sym typeface="Symbol" pitchFamily="18" charset="2"/>
                    </a:rPr>
                    <a:t> referral</a:t>
                  </a:r>
                </a:p>
                <a:p>
                  <a:r>
                    <a:rPr lang="en-US" sz="800" b="0">
                      <a:solidFill>
                        <a:schemeClr val="tx1"/>
                      </a:solidFill>
                      <a:sym typeface="Symbol" pitchFamily="18" charset="2"/>
                    </a:rPr>
                    <a:t>                   order tests</a:t>
                  </a:r>
                </a:p>
              </p:txBody>
            </p:sp>
            <p:sp>
              <p:nvSpPr>
                <p:cNvPr id="25684" name="AutoShape 7"/>
                <p:cNvSpPr>
                  <a:spLocks noChangeArrowheads="1"/>
                </p:cNvSpPr>
                <p:nvPr/>
              </p:nvSpPr>
              <p:spPr bwMode="auto">
                <a:xfrm>
                  <a:off x="1927" y="1026"/>
                  <a:ext cx="1361" cy="136"/>
                </a:xfrm>
                <a:prstGeom prst="roundRect">
                  <a:avLst>
                    <a:gd name="adj" fmla="val 16667"/>
                  </a:avLst>
                </a:prstGeom>
                <a:noFill/>
                <a:ln w="9525">
                  <a:solidFill>
                    <a:schemeClr val="tx1"/>
                  </a:solidFill>
                  <a:round/>
                  <a:headEnd/>
                  <a:tailEnd/>
                </a:ln>
              </p:spPr>
              <p:txBody>
                <a:bodyPr wrap="none" anchor="ctr"/>
                <a:lstStyle/>
                <a:p>
                  <a:endParaRPr lang="en-US" b="0"/>
                </a:p>
              </p:txBody>
            </p:sp>
            <p:sp>
              <p:nvSpPr>
                <p:cNvPr id="25685" name="AutoShape 8"/>
                <p:cNvSpPr>
                  <a:spLocks noChangeArrowheads="1"/>
                </p:cNvSpPr>
                <p:nvPr/>
              </p:nvSpPr>
              <p:spPr bwMode="auto">
                <a:xfrm>
                  <a:off x="2064" y="1207"/>
                  <a:ext cx="1043" cy="318"/>
                </a:xfrm>
                <a:prstGeom prst="roundRect">
                  <a:avLst>
                    <a:gd name="adj" fmla="val 16667"/>
                  </a:avLst>
                </a:prstGeom>
                <a:noFill/>
                <a:ln w="9525">
                  <a:solidFill>
                    <a:schemeClr val="tx1"/>
                  </a:solidFill>
                  <a:round/>
                  <a:headEnd/>
                  <a:tailEnd/>
                </a:ln>
              </p:spPr>
              <p:txBody>
                <a:bodyPr wrap="none" anchor="ctr"/>
                <a:lstStyle/>
                <a:p>
                  <a:endParaRPr lang="en-US" b="0"/>
                </a:p>
              </p:txBody>
            </p:sp>
          </p:grpSp>
          <p:sp>
            <p:nvSpPr>
              <p:cNvPr id="25680" name="Text Box 9"/>
              <p:cNvSpPr txBox="1">
                <a:spLocks noChangeArrowheads="1"/>
              </p:cNvSpPr>
              <p:nvPr/>
            </p:nvSpPr>
            <p:spPr bwMode="auto">
              <a:xfrm>
                <a:off x="2201" y="872"/>
                <a:ext cx="815" cy="154"/>
              </a:xfrm>
              <a:prstGeom prst="rect">
                <a:avLst/>
              </a:prstGeom>
              <a:noFill/>
              <a:ln w="9525">
                <a:noFill/>
                <a:miter lim="800000"/>
                <a:headEnd/>
                <a:tailEnd/>
              </a:ln>
            </p:spPr>
            <p:txBody>
              <a:bodyPr wrap="none">
                <a:spAutoFit/>
              </a:bodyPr>
              <a:lstStyle/>
              <a:p>
                <a:r>
                  <a:rPr lang="en-US" sz="1000">
                    <a:solidFill>
                      <a:schemeClr val="tx1"/>
                    </a:solidFill>
                  </a:rPr>
                  <a:t>Initial Assessment</a:t>
                </a:r>
              </a:p>
            </p:txBody>
          </p:sp>
          <p:sp>
            <p:nvSpPr>
              <p:cNvPr id="25681" name="AutoShape 10"/>
              <p:cNvSpPr>
                <a:spLocks noChangeArrowheads="1"/>
              </p:cNvSpPr>
              <p:nvPr/>
            </p:nvSpPr>
            <p:spPr bwMode="auto">
              <a:xfrm>
                <a:off x="1837" y="890"/>
                <a:ext cx="1497" cy="680"/>
              </a:xfrm>
              <a:prstGeom prst="roundRect">
                <a:avLst>
                  <a:gd name="adj" fmla="val 16667"/>
                </a:avLst>
              </a:prstGeom>
              <a:noFill/>
              <a:ln w="9525">
                <a:solidFill>
                  <a:schemeClr val="tx1"/>
                </a:solidFill>
                <a:round/>
                <a:headEnd/>
                <a:tailEnd/>
              </a:ln>
            </p:spPr>
            <p:txBody>
              <a:bodyPr wrap="none" anchor="ctr"/>
              <a:lstStyle/>
              <a:p>
                <a:endParaRPr lang="en-US"/>
              </a:p>
            </p:txBody>
          </p:sp>
        </p:grpSp>
        <p:grpSp>
          <p:nvGrpSpPr>
            <p:cNvPr id="5" name="Group 18"/>
            <p:cNvGrpSpPr>
              <a:grpSpLocks/>
            </p:cNvGrpSpPr>
            <p:nvPr/>
          </p:nvGrpSpPr>
          <p:grpSpPr bwMode="auto">
            <a:xfrm>
              <a:off x="1837" y="1633"/>
              <a:ext cx="1569" cy="154"/>
              <a:chOff x="1837" y="1797"/>
              <a:chExt cx="1569" cy="154"/>
            </a:xfrm>
          </p:grpSpPr>
          <p:sp>
            <p:nvSpPr>
              <p:cNvPr id="25677" name="Text Box 12"/>
              <p:cNvSpPr txBox="1">
                <a:spLocks noChangeArrowheads="1"/>
              </p:cNvSpPr>
              <p:nvPr/>
            </p:nvSpPr>
            <p:spPr bwMode="auto">
              <a:xfrm>
                <a:off x="1837" y="1797"/>
                <a:ext cx="1569" cy="154"/>
              </a:xfrm>
              <a:prstGeom prst="rect">
                <a:avLst/>
              </a:prstGeom>
              <a:noFill/>
              <a:ln w="9525">
                <a:noFill/>
                <a:miter lim="800000"/>
                <a:headEnd/>
                <a:tailEnd/>
              </a:ln>
            </p:spPr>
            <p:txBody>
              <a:bodyPr wrap="none">
                <a:spAutoFit/>
              </a:bodyPr>
              <a:lstStyle/>
              <a:p>
                <a:r>
                  <a:rPr lang="en-US" sz="1000" b="0">
                    <a:solidFill>
                      <a:schemeClr val="tx1"/>
                    </a:solidFill>
                  </a:rPr>
                  <a:t>Confirm/finalize problem/issue/reason list</a:t>
                </a:r>
              </a:p>
            </p:txBody>
          </p:sp>
          <p:sp>
            <p:nvSpPr>
              <p:cNvPr id="25678" name="AutoShape 14"/>
              <p:cNvSpPr>
                <a:spLocks noChangeArrowheads="1"/>
              </p:cNvSpPr>
              <p:nvPr/>
            </p:nvSpPr>
            <p:spPr bwMode="auto">
              <a:xfrm>
                <a:off x="1837" y="1797"/>
                <a:ext cx="1542" cy="136"/>
              </a:xfrm>
              <a:prstGeom prst="roundRect">
                <a:avLst>
                  <a:gd name="adj" fmla="val 16667"/>
                </a:avLst>
              </a:prstGeom>
              <a:noFill/>
              <a:ln w="9525">
                <a:solidFill>
                  <a:schemeClr val="tx1"/>
                </a:solidFill>
                <a:round/>
                <a:headEnd/>
                <a:tailEnd/>
              </a:ln>
            </p:spPr>
            <p:txBody>
              <a:bodyPr wrap="none" anchor="ctr"/>
              <a:lstStyle/>
              <a:p>
                <a:endParaRPr lang="en-US"/>
              </a:p>
            </p:txBody>
          </p:sp>
        </p:grpSp>
        <p:grpSp>
          <p:nvGrpSpPr>
            <p:cNvPr id="6" name="Group 17"/>
            <p:cNvGrpSpPr>
              <a:grpSpLocks/>
            </p:cNvGrpSpPr>
            <p:nvPr/>
          </p:nvGrpSpPr>
          <p:grpSpPr bwMode="auto">
            <a:xfrm>
              <a:off x="2109" y="1814"/>
              <a:ext cx="1389" cy="154"/>
              <a:chOff x="1927" y="2069"/>
              <a:chExt cx="1389" cy="154"/>
            </a:xfrm>
          </p:grpSpPr>
          <p:sp>
            <p:nvSpPr>
              <p:cNvPr id="25675" name="Text Box 15"/>
              <p:cNvSpPr txBox="1">
                <a:spLocks noChangeArrowheads="1"/>
              </p:cNvSpPr>
              <p:nvPr/>
            </p:nvSpPr>
            <p:spPr bwMode="auto">
              <a:xfrm>
                <a:off x="1927" y="2069"/>
                <a:ext cx="1389" cy="154"/>
              </a:xfrm>
              <a:prstGeom prst="rect">
                <a:avLst/>
              </a:prstGeom>
              <a:noFill/>
              <a:ln w="9525">
                <a:noFill/>
                <a:miter lim="800000"/>
                <a:headEnd/>
                <a:tailEnd/>
              </a:ln>
            </p:spPr>
            <p:txBody>
              <a:bodyPr wrap="none">
                <a:spAutoFit/>
              </a:bodyPr>
              <a:lstStyle/>
              <a:p>
                <a:r>
                  <a:rPr lang="en-US" sz="1000" b="0">
                    <a:solidFill>
                      <a:schemeClr val="tx1"/>
                    </a:solidFill>
                  </a:rPr>
                  <a:t>Determine goals/intended outcomes</a:t>
                </a:r>
              </a:p>
            </p:txBody>
          </p:sp>
          <p:sp>
            <p:nvSpPr>
              <p:cNvPr id="25676" name="AutoShape 16"/>
              <p:cNvSpPr>
                <a:spLocks noChangeArrowheads="1"/>
              </p:cNvSpPr>
              <p:nvPr/>
            </p:nvSpPr>
            <p:spPr bwMode="auto">
              <a:xfrm>
                <a:off x="1927" y="2069"/>
                <a:ext cx="1361" cy="136"/>
              </a:xfrm>
              <a:prstGeom prst="roundRect">
                <a:avLst>
                  <a:gd name="adj" fmla="val 16667"/>
                </a:avLst>
              </a:prstGeom>
              <a:noFill/>
              <a:ln w="9525">
                <a:solidFill>
                  <a:schemeClr val="tx1"/>
                </a:solidFill>
                <a:round/>
                <a:headEnd/>
                <a:tailEnd/>
              </a:ln>
            </p:spPr>
            <p:txBody>
              <a:bodyPr wrap="none" anchor="ctr"/>
              <a:lstStyle/>
              <a:p>
                <a:endParaRPr lang="en-US"/>
              </a:p>
            </p:txBody>
          </p:sp>
        </p:grpSp>
        <p:sp>
          <p:nvSpPr>
            <p:cNvPr id="25655" name="Text Box 19"/>
            <p:cNvSpPr txBox="1">
              <a:spLocks noChangeArrowheads="1"/>
            </p:cNvSpPr>
            <p:nvPr/>
          </p:nvSpPr>
          <p:spPr bwMode="auto">
            <a:xfrm>
              <a:off x="1996" y="1479"/>
              <a:ext cx="1383" cy="154"/>
            </a:xfrm>
            <a:prstGeom prst="rect">
              <a:avLst/>
            </a:prstGeom>
            <a:noFill/>
            <a:ln w="9525">
              <a:noFill/>
              <a:miter lim="800000"/>
              <a:headEnd/>
              <a:tailEnd/>
            </a:ln>
          </p:spPr>
          <p:txBody>
            <a:bodyPr wrap="none">
              <a:spAutoFit/>
            </a:bodyPr>
            <a:lstStyle/>
            <a:p>
              <a:r>
                <a:rPr lang="en-US" sz="1000">
                  <a:solidFill>
                    <a:schemeClr val="tx1"/>
                  </a:solidFill>
                </a:rPr>
                <a:t>Determine Problems &amp; Outcomes</a:t>
              </a:r>
            </a:p>
          </p:txBody>
        </p:sp>
        <p:sp>
          <p:nvSpPr>
            <p:cNvPr id="25656" name="AutoShape 20"/>
            <p:cNvSpPr>
              <a:spLocks noChangeArrowheads="1"/>
            </p:cNvSpPr>
            <p:nvPr/>
          </p:nvSpPr>
          <p:spPr bwMode="auto">
            <a:xfrm>
              <a:off x="1791" y="1497"/>
              <a:ext cx="1724" cy="663"/>
            </a:xfrm>
            <a:prstGeom prst="roundRect">
              <a:avLst>
                <a:gd name="adj" fmla="val 16667"/>
              </a:avLst>
            </a:prstGeom>
            <a:noFill/>
            <a:ln w="9525">
              <a:solidFill>
                <a:schemeClr val="tx1"/>
              </a:solidFill>
              <a:round/>
              <a:headEnd/>
              <a:tailEnd/>
            </a:ln>
          </p:spPr>
          <p:txBody>
            <a:bodyPr wrap="none" anchor="ctr"/>
            <a:lstStyle/>
            <a:p>
              <a:endParaRPr lang="en-US"/>
            </a:p>
          </p:txBody>
        </p:sp>
        <p:sp>
          <p:nvSpPr>
            <p:cNvPr id="25657" name="AutoShape 25"/>
            <p:cNvSpPr>
              <a:spLocks noChangeArrowheads="1"/>
            </p:cNvSpPr>
            <p:nvPr/>
          </p:nvSpPr>
          <p:spPr bwMode="auto">
            <a:xfrm rot="5400000">
              <a:off x="2006" y="1786"/>
              <a:ext cx="91" cy="114"/>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17694720 60000 65536"/>
                <a:gd name="T13" fmla="*/ 11796480 60000 65536"/>
                <a:gd name="T14" fmla="*/ 11796480 60000 65536"/>
                <a:gd name="T15" fmla="*/ 5898240 60000 65536"/>
                <a:gd name="T16" fmla="*/ 0 60000 65536"/>
                <a:gd name="T17" fmla="*/ 0 60000 65536"/>
                <a:gd name="T18" fmla="*/ 0 w 21600"/>
                <a:gd name="T19" fmla="*/ 14400 h 21600"/>
                <a:gd name="T20" fmla="*/ 18514 w 21600"/>
                <a:gd name="T21" fmla="*/ 21600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5429" y="0"/>
                  </a:moveTo>
                  <a:lnTo>
                    <a:pt x="9257" y="7200"/>
                  </a:lnTo>
                  <a:lnTo>
                    <a:pt x="12343" y="7200"/>
                  </a:lnTo>
                  <a:lnTo>
                    <a:pt x="12343" y="14400"/>
                  </a:lnTo>
                  <a:lnTo>
                    <a:pt x="0" y="14400"/>
                  </a:lnTo>
                  <a:lnTo>
                    <a:pt x="0" y="21600"/>
                  </a:lnTo>
                  <a:lnTo>
                    <a:pt x="18514" y="21600"/>
                  </a:lnTo>
                  <a:lnTo>
                    <a:pt x="18514" y="7200"/>
                  </a:lnTo>
                  <a:lnTo>
                    <a:pt x="21600" y="7200"/>
                  </a:lnTo>
                  <a:close/>
                </a:path>
              </a:pathLst>
            </a:custGeom>
            <a:solidFill>
              <a:schemeClr val="accent1"/>
            </a:solidFill>
            <a:ln w="9525">
              <a:solidFill>
                <a:schemeClr val="tx1"/>
              </a:solidFill>
              <a:miter lim="800000"/>
              <a:headEnd/>
              <a:tailEnd/>
            </a:ln>
          </p:spPr>
          <p:txBody>
            <a:bodyPr wrap="none" anchor="ctr"/>
            <a:lstStyle/>
            <a:p>
              <a:endParaRPr lang="en-US"/>
            </a:p>
          </p:txBody>
        </p:sp>
        <p:grpSp>
          <p:nvGrpSpPr>
            <p:cNvPr id="7" name="Group 31"/>
            <p:cNvGrpSpPr>
              <a:grpSpLocks/>
            </p:cNvGrpSpPr>
            <p:nvPr/>
          </p:nvGrpSpPr>
          <p:grpSpPr bwMode="auto">
            <a:xfrm>
              <a:off x="2290" y="1979"/>
              <a:ext cx="963" cy="154"/>
              <a:chOff x="2245" y="2550"/>
              <a:chExt cx="963" cy="154"/>
            </a:xfrm>
          </p:grpSpPr>
          <p:sp>
            <p:nvSpPr>
              <p:cNvPr id="25673" name="Text Box 28"/>
              <p:cNvSpPr txBox="1">
                <a:spLocks noChangeArrowheads="1"/>
              </p:cNvSpPr>
              <p:nvPr/>
            </p:nvSpPr>
            <p:spPr bwMode="auto">
              <a:xfrm>
                <a:off x="2245" y="2550"/>
                <a:ext cx="963" cy="154"/>
              </a:xfrm>
              <a:prstGeom prst="rect">
                <a:avLst/>
              </a:prstGeom>
              <a:noFill/>
              <a:ln w="9525">
                <a:noFill/>
                <a:miter lim="800000"/>
                <a:headEnd/>
                <a:tailEnd/>
              </a:ln>
            </p:spPr>
            <p:txBody>
              <a:bodyPr wrap="none">
                <a:spAutoFit/>
              </a:bodyPr>
              <a:lstStyle/>
              <a:p>
                <a:r>
                  <a:rPr lang="en-US" sz="1000" b="0">
                    <a:solidFill>
                      <a:schemeClr val="tx1"/>
                    </a:solidFill>
                  </a:rPr>
                  <a:t>Set outcome target date</a:t>
                </a:r>
              </a:p>
            </p:txBody>
          </p:sp>
          <p:sp>
            <p:nvSpPr>
              <p:cNvPr id="25674" name="AutoShape 30"/>
              <p:cNvSpPr>
                <a:spLocks noChangeArrowheads="1"/>
              </p:cNvSpPr>
              <p:nvPr/>
            </p:nvSpPr>
            <p:spPr bwMode="auto">
              <a:xfrm>
                <a:off x="2290" y="2568"/>
                <a:ext cx="908" cy="136"/>
              </a:xfrm>
              <a:prstGeom prst="roundRect">
                <a:avLst>
                  <a:gd name="adj" fmla="val 16667"/>
                </a:avLst>
              </a:prstGeom>
              <a:noFill/>
              <a:ln w="9525">
                <a:solidFill>
                  <a:schemeClr val="tx1"/>
                </a:solidFill>
                <a:round/>
                <a:headEnd/>
                <a:tailEnd/>
              </a:ln>
            </p:spPr>
            <p:txBody>
              <a:bodyPr wrap="none" anchor="ctr"/>
              <a:lstStyle/>
              <a:p>
                <a:endParaRPr lang="en-US"/>
              </a:p>
            </p:txBody>
          </p:sp>
        </p:grpSp>
        <p:sp>
          <p:nvSpPr>
            <p:cNvPr id="25659" name="AutoShape 32"/>
            <p:cNvSpPr>
              <a:spLocks noChangeArrowheads="1"/>
            </p:cNvSpPr>
            <p:nvPr/>
          </p:nvSpPr>
          <p:spPr bwMode="auto">
            <a:xfrm rot="5400000">
              <a:off x="2233" y="1968"/>
              <a:ext cx="91" cy="114"/>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17694720 60000 65536"/>
                <a:gd name="T13" fmla="*/ 11796480 60000 65536"/>
                <a:gd name="T14" fmla="*/ 11796480 60000 65536"/>
                <a:gd name="T15" fmla="*/ 5898240 60000 65536"/>
                <a:gd name="T16" fmla="*/ 0 60000 65536"/>
                <a:gd name="T17" fmla="*/ 0 60000 65536"/>
                <a:gd name="T18" fmla="*/ 0 w 21600"/>
                <a:gd name="T19" fmla="*/ 14400 h 21600"/>
                <a:gd name="T20" fmla="*/ 18514 w 21600"/>
                <a:gd name="T21" fmla="*/ 21600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5429" y="0"/>
                  </a:moveTo>
                  <a:lnTo>
                    <a:pt x="9257" y="7200"/>
                  </a:lnTo>
                  <a:lnTo>
                    <a:pt x="12343" y="7200"/>
                  </a:lnTo>
                  <a:lnTo>
                    <a:pt x="12343" y="14400"/>
                  </a:lnTo>
                  <a:lnTo>
                    <a:pt x="0" y="14400"/>
                  </a:lnTo>
                  <a:lnTo>
                    <a:pt x="0" y="21600"/>
                  </a:lnTo>
                  <a:lnTo>
                    <a:pt x="18514" y="21600"/>
                  </a:lnTo>
                  <a:lnTo>
                    <a:pt x="18514" y="7200"/>
                  </a:lnTo>
                  <a:lnTo>
                    <a:pt x="21600" y="7200"/>
                  </a:lnTo>
                  <a:close/>
                </a:path>
              </a:pathLst>
            </a:custGeom>
            <a:solidFill>
              <a:schemeClr val="accent1"/>
            </a:solidFill>
            <a:ln w="9525">
              <a:solidFill>
                <a:schemeClr val="tx1"/>
              </a:solidFill>
              <a:miter lim="800000"/>
              <a:headEnd/>
              <a:tailEnd/>
            </a:ln>
          </p:spPr>
          <p:txBody>
            <a:bodyPr wrap="none" anchor="ctr"/>
            <a:lstStyle/>
            <a:p>
              <a:endParaRPr lang="en-US"/>
            </a:p>
          </p:txBody>
        </p:sp>
        <p:grpSp>
          <p:nvGrpSpPr>
            <p:cNvPr id="8" name="Group 39"/>
            <p:cNvGrpSpPr>
              <a:grpSpLocks/>
            </p:cNvGrpSpPr>
            <p:nvPr/>
          </p:nvGrpSpPr>
          <p:grpSpPr bwMode="auto">
            <a:xfrm>
              <a:off x="2290" y="2188"/>
              <a:ext cx="1633" cy="607"/>
              <a:chOff x="2109" y="2324"/>
              <a:chExt cx="1633" cy="607"/>
            </a:xfrm>
          </p:grpSpPr>
          <p:grpSp>
            <p:nvGrpSpPr>
              <p:cNvPr id="9" name="Group 24"/>
              <p:cNvGrpSpPr>
                <a:grpSpLocks/>
              </p:cNvGrpSpPr>
              <p:nvPr/>
            </p:nvGrpSpPr>
            <p:grpSpPr bwMode="auto">
              <a:xfrm>
                <a:off x="2154" y="2460"/>
                <a:ext cx="1553" cy="154"/>
                <a:chOff x="2245" y="2205"/>
                <a:chExt cx="1553" cy="154"/>
              </a:xfrm>
            </p:grpSpPr>
            <p:sp>
              <p:nvSpPr>
                <p:cNvPr id="25671" name="Text Box 22"/>
                <p:cNvSpPr txBox="1">
                  <a:spLocks noChangeArrowheads="1"/>
                </p:cNvSpPr>
                <p:nvPr/>
              </p:nvSpPr>
              <p:spPr bwMode="auto">
                <a:xfrm>
                  <a:off x="2245" y="2205"/>
                  <a:ext cx="1553" cy="154"/>
                </a:xfrm>
                <a:prstGeom prst="rect">
                  <a:avLst/>
                </a:prstGeom>
                <a:noFill/>
                <a:ln w="9525">
                  <a:noFill/>
                  <a:miter lim="800000"/>
                  <a:headEnd/>
                  <a:tailEnd/>
                </a:ln>
              </p:spPr>
              <p:txBody>
                <a:bodyPr wrap="none">
                  <a:spAutoFit/>
                </a:bodyPr>
                <a:lstStyle/>
                <a:p>
                  <a:r>
                    <a:rPr lang="en-US" sz="1000" b="0">
                      <a:solidFill>
                        <a:schemeClr val="tx1"/>
                      </a:solidFill>
                    </a:rPr>
                    <a:t>Determine/plan appropriate interventions</a:t>
                  </a:r>
                </a:p>
              </p:txBody>
            </p:sp>
            <p:sp>
              <p:nvSpPr>
                <p:cNvPr id="25672" name="AutoShape 23"/>
                <p:cNvSpPr>
                  <a:spLocks noChangeArrowheads="1"/>
                </p:cNvSpPr>
                <p:nvPr/>
              </p:nvSpPr>
              <p:spPr bwMode="auto">
                <a:xfrm>
                  <a:off x="2245" y="2205"/>
                  <a:ext cx="1542" cy="136"/>
                </a:xfrm>
                <a:prstGeom prst="roundRect">
                  <a:avLst>
                    <a:gd name="adj" fmla="val 16667"/>
                  </a:avLst>
                </a:prstGeom>
                <a:noFill/>
                <a:ln w="9525">
                  <a:solidFill>
                    <a:schemeClr val="tx1"/>
                  </a:solidFill>
                  <a:round/>
                  <a:headEnd/>
                  <a:tailEnd/>
                </a:ln>
              </p:spPr>
              <p:txBody>
                <a:bodyPr wrap="none" anchor="ctr"/>
                <a:lstStyle/>
                <a:p>
                  <a:endParaRPr lang="en-US"/>
                </a:p>
              </p:txBody>
            </p:sp>
          </p:grpSp>
          <p:grpSp>
            <p:nvGrpSpPr>
              <p:cNvPr id="10" name="Group 35"/>
              <p:cNvGrpSpPr>
                <a:grpSpLocks/>
              </p:cNvGrpSpPr>
              <p:nvPr/>
            </p:nvGrpSpPr>
            <p:grpSpPr bwMode="auto">
              <a:xfrm>
                <a:off x="2419" y="2623"/>
                <a:ext cx="1141" cy="308"/>
                <a:chOff x="2290" y="2552"/>
                <a:chExt cx="1141" cy="308"/>
              </a:xfrm>
            </p:grpSpPr>
            <p:sp>
              <p:nvSpPr>
                <p:cNvPr id="25669" name="Text Box 33"/>
                <p:cNvSpPr txBox="1">
                  <a:spLocks noChangeArrowheads="1"/>
                </p:cNvSpPr>
                <p:nvPr/>
              </p:nvSpPr>
              <p:spPr bwMode="auto">
                <a:xfrm>
                  <a:off x="2323" y="2552"/>
                  <a:ext cx="1108" cy="308"/>
                </a:xfrm>
                <a:prstGeom prst="rect">
                  <a:avLst/>
                </a:prstGeom>
                <a:noFill/>
                <a:ln w="9525">
                  <a:noFill/>
                  <a:miter lim="800000"/>
                  <a:headEnd/>
                  <a:tailEnd/>
                </a:ln>
              </p:spPr>
              <p:txBody>
                <a:bodyPr wrap="none">
                  <a:spAutoFit/>
                </a:bodyPr>
                <a:lstStyle/>
                <a:p>
                  <a:r>
                    <a:rPr lang="en-US" sz="1000" b="0">
                      <a:solidFill>
                        <a:schemeClr val="tx1"/>
                      </a:solidFill>
                    </a:rPr>
                    <a:t>Determine/assign resources</a:t>
                  </a:r>
                </a:p>
                <a:p>
                  <a:r>
                    <a:rPr lang="en-US" sz="800" b="0">
                      <a:solidFill>
                        <a:schemeClr val="tx1"/>
                      </a:solidFill>
                    </a:rPr>
                    <a:t>           </a:t>
                  </a:r>
                  <a:r>
                    <a:rPr lang="en-US" sz="800" b="0">
                      <a:solidFill>
                        <a:schemeClr val="tx1"/>
                      </a:solidFill>
                      <a:sym typeface="Symbol" pitchFamily="18" charset="2"/>
                    </a:rPr>
                    <a:t> healthcare providers</a:t>
                  </a:r>
                </a:p>
                <a:p>
                  <a:r>
                    <a:rPr lang="en-US" sz="800" b="0">
                      <a:solidFill>
                        <a:schemeClr val="tx1"/>
                      </a:solidFill>
                      <a:sym typeface="Symbol" pitchFamily="18" charset="2"/>
                    </a:rPr>
                    <a:t>            other resources</a:t>
                  </a:r>
                </a:p>
              </p:txBody>
            </p:sp>
            <p:sp>
              <p:nvSpPr>
                <p:cNvPr id="25670" name="AutoShape 34"/>
                <p:cNvSpPr>
                  <a:spLocks noChangeArrowheads="1"/>
                </p:cNvSpPr>
                <p:nvPr/>
              </p:nvSpPr>
              <p:spPr bwMode="auto">
                <a:xfrm>
                  <a:off x="2290" y="2568"/>
                  <a:ext cx="1134" cy="272"/>
                </a:xfrm>
                <a:prstGeom prst="roundRect">
                  <a:avLst>
                    <a:gd name="adj" fmla="val 16667"/>
                  </a:avLst>
                </a:prstGeom>
                <a:noFill/>
                <a:ln w="9525">
                  <a:solidFill>
                    <a:schemeClr val="tx1"/>
                  </a:solidFill>
                  <a:round/>
                  <a:headEnd/>
                  <a:tailEnd/>
                </a:ln>
              </p:spPr>
              <p:txBody>
                <a:bodyPr wrap="none" anchor="ctr"/>
                <a:lstStyle/>
                <a:p>
                  <a:endParaRPr lang="en-US"/>
                </a:p>
              </p:txBody>
            </p:sp>
          </p:grpSp>
          <p:sp>
            <p:nvSpPr>
              <p:cNvPr id="25666" name="AutoShape 36"/>
              <p:cNvSpPr>
                <a:spLocks noChangeArrowheads="1"/>
              </p:cNvSpPr>
              <p:nvPr/>
            </p:nvSpPr>
            <p:spPr bwMode="auto">
              <a:xfrm rot="5400000">
                <a:off x="2290" y="2660"/>
                <a:ext cx="181" cy="90"/>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17694720 60000 65536"/>
                  <a:gd name="T13" fmla="*/ 11796480 60000 65536"/>
                  <a:gd name="T14" fmla="*/ 11796480 60000 65536"/>
                  <a:gd name="T15" fmla="*/ 5898240 60000 65536"/>
                  <a:gd name="T16" fmla="*/ 0 60000 65536"/>
                  <a:gd name="T17" fmla="*/ 0 60000 65536"/>
                  <a:gd name="T18" fmla="*/ 0 w 21600"/>
                  <a:gd name="T19" fmla="*/ 14400 h 21600"/>
                  <a:gd name="T20" fmla="*/ 18497 w 21600"/>
                  <a:gd name="T21" fmla="*/ 21600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5429" y="0"/>
                    </a:moveTo>
                    <a:lnTo>
                      <a:pt x="9257" y="7200"/>
                    </a:lnTo>
                    <a:lnTo>
                      <a:pt x="12343" y="7200"/>
                    </a:lnTo>
                    <a:lnTo>
                      <a:pt x="12343" y="14400"/>
                    </a:lnTo>
                    <a:lnTo>
                      <a:pt x="0" y="14400"/>
                    </a:lnTo>
                    <a:lnTo>
                      <a:pt x="0" y="21600"/>
                    </a:lnTo>
                    <a:lnTo>
                      <a:pt x="18514" y="21600"/>
                    </a:lnTo>
                    <a:lnTo>
                      <a:pt x="18514" y="7200"/>
                    </a:lnTo>
                    <a:lnTo>
                      <a:pt x="21600" y="7200"/>
                    </a:lnTo>
                    <a:close/>
                  </a:path>
                </a:pathLst>
              </a:custGeom>
              <a:solidFill>
                <a:schemeClr val="accent1"/>
              </a:solidFill>
              <a:ln w="9525">
                <a:solidFill>
                  <a:schemeClr val="tx1"/>
                </a:solidFill>
                <a:miter lim="800000"/>
                <a:headEnd/>
                <a:tailEnd/>
              </a:ln>
            </p:spPr>
            <p:txBody>
              <a:bodyPr wrap="none" anchor="ctr"/>
              <a:lstStyle/>
              <a:p>
                <a:endParaRPr lang="en-US"/>
              </a:p>
            </p:txBody>
          </p:sp>
          <p:sp>
            <p:nvSpPr>
              <p:cNvPr id="25667" name="Text Box 37"/>
              <p:cNvSpPr txBox="1">
                <a:spLocks noChangeArrowheads="1"/>
              </p:cNvSpPr>
              <p:nvPr/>
            </p:nvSpPr>
            <p:spPr bwMode="auto">
              <a:xfrm>
                <a:off x="2421" y="2324"/>
                <a:ext cx="913" cy="154"/>
              </a:xfrm>
              <a:prstGeom prst="rect">
                <a:avLst/>
              </a:prstGeom>
              <a:noFill/>
              <a:ln w="9525">
                <a:noFill/>
                <a:miter lim="800000"/>
                <a:headEnd/>
                <a:tailEnd/>
              </a:ln>
            </p:spPr>
            <p:txBody>
              <a:bodyPr wrap="none">
                <a:spAutoFit/>
              </a:bodyPr>
              <a:lstStyle/>
              <a:p>
                <a:r>
                  <a:rPr lang="en-US" sz="1000">
                    <a:solidFill>
                      <a:schemeClr val="tx1"/>
                    </a:solidFill>
                  </a:rPr>
                  <a:t>Develop Plan of Care</a:t>
                </a:r>
              </a:p>
            </p:txBody>
          </p:sp>
          <p:sp>
            <p:nvSpPr>
              <p:cNvPr id="25668" name="AutoShape 38"/>
              <p:cNvSpPr>
                <a:spLocks noChangeArrowheads="1"/>
              </p:cNvSpPr>
              <p:nvPr/>
            </p:nvSpPr>
            <p:spPr bwMode="auto">
              <a:xfrm>
                <a:off x="2109" y="2341"/>
                <a:ext cx="1633" cy="590"/>
              </a:xfrm>
              <a:prstGeom prst="roundRect">
                <a:avLst>
                  <a:gd name="adj" fmla="val 16667"/>
                </a:avLst>
              </a:prstGeom>
              <a:noFill/>
              <a:ln w="9525">
                <a:solidFill>
                  <a:schemeClr val="tx1"/>
                </a:solidFill>
                <a:round/>
                <a:headEnd/>
                <a:tailEnd/>
              </a:ln>
            </p:spPr>
            <p:txBody>
              <a:bodyPr wrap="none" anchor="ctr"/>
              <a:lstStyle/>
              <a:p>
                <a:endParaRPr lang="en-US"/>
              </a:p>
            </p:txBody>
          </p:sp>
        </p:grpSp>
        <p:grpSp>
          <p:nvGrpSpPr>
            <p:cNvPr id="11" name="Group 49"/>
            <p:cNvGrpSpPr>
              <a:grpSpLocks/>
            </p:cNvGrpSpPr>
            <p:nvPr/>
          </p:nvGrpSpPr>
          <p:grpSpPr bwMode="auto">
            <a:xfrm>
              <a:off x="2018" y="1888"/>
              <a:ext cx="318" cy="499"/>
              <a:chOff x="2018" y="1888"/>
              <a:chExt cx="318" cy="499"/>
            </a:xfrm>
          </p:grpSpPr>
          <p:sp>
            <p:nvSpPr>
              <p:cNvPr id="25662" name="Line 47"/>
              <p:cNvSpPr>
                <a:spLocks noChangeShapeType="1"/>
              </p:cNvSpPr>
              <p:nvPr/>
            </p:nvSpPr>
            <p:spPr bwMode="auto">
              <a:xfrm>
                <a:off x="2018" y="1888"/>
                <a:ext cx="0" cy="499"/>
              </a:xfrm>
              <a:prstGeom prst="line">
                <a:avLst/>
              </a:prstGeom>
              <a:noFill/>
              <a:ln w="9525">
                <a:solidFill>
                  <a:schemeClr val="tx1"/>
                </a:solidFill>
                <a:round/>
                <a:headEnd/>
                <a:tailEnd/>
              </a:ln>
            </p:spPr>
            <p:txBody>
              <a:bodyPr/>
              <a:lstStyle/>
              <a:p>
                <a:endParaRPr lang="en-US"/>
              </a:p>
            </p:txBody>
          </p:sp>
          <p:sp>
            <p:nvSpPr>
              <p:cNvPr id="25663" name="Line 48"/>
              <p:cNvSpPr>
                <a:spLocks noChangeShapeType="1"/>
              </p:cNvSpPr>
              <p:nvPr/>
            </p:nvSpPr>
            <p:spPr bwMode="auto">
              <a:xfrm>
                <a:off x="2018" y="2387"/>
                <a:ext cx="318" cy="0"/>
              </a:xfrm>
              <a:prstGeom prst="line">
                <a:avLst/>
              </a:prstGeom>
              <a:noFill/>
              <a:ln w="9525">
                <a:solidFill>
                  <a:schemeClr val="tx1"/>
                </a:solidFill>
                <a:round/>
                <a:headEnd/>
                <a:tailEnd type="triangle" w="med" len="med"/>
              </a:ln>
            </p:spPr>
            <p:txBody>
              <a:bodyPr/>
              <a:lstStyle/>
              <a:p>
                <a:endParaRPr lang="en-US"/>
              </a:p>
            </p:txBody>
          </p:sp>
        </p:grpSp>
      </p:grpSp>
      <p:grpSp>
        <p:nvGrpSpPr>
          <p:cNvPr id="12" name="Group 63"/>
          <p:cNvGrpSpPr>
            <a:grpSpLocks/>
          </p:cNvGrpSpPr>
          <p:nvPr/>
        </p:nvGrpSpPr>
        <p:grpSpPr bwMode="auto">
          <a:xfrm>
            <a:off x="107950" y="4292600"/>
            <a:ext cx="2016125" cy="1368425"/>
            <a:chOff x="431" y="2704"/>
            <a:chExt cx="1270" cy="862"/>
          </a:xfrm>
        </p:grpSpPr>
        <p:grpSp>
          <p:nvGrpSpPr>
            <p:cNvPr id="13" name="Group 46"/>
            <p:cNvGrpSpPr>
              <a:grpSpLocks/>
            </p:cNvGrpSpPr>
            <p:nvPr/>
          </p:nvGrpSpPr>
          <p:grpSpPr bwMode="auto">
            <a:xfrm>
              <a:off x="431" y="2704"/>
              <a:ext cx="1095" cy="335"/>
              <a:chOff x="878" y="2959"/>
              <a:chExt cx="1095" cy="335"/>
            </a:xfrm>
          </p:grpSpPr>
          <p:grpSp>
            <p:nvGrpSpPr>
              <p:cNvPr id="14" name="Group 43"/>
              <p:cNvGrpSpPr>
                <a:grpSpLocks/>
              </p:cNvGrpSpPr>
              <p:nvPr/>
            </p:nvGrpSpPr>
            <p:grpSpPr bwMode="auto">
              <a:xfrm>
                <a:off x="917" y="3096"/>
                <a:ext cx="965" cy="154"/>
                <a:chOff x="917" y="3096"/>
                <a:chExt cx="965" cy="154"/>
              </a:xfrm>
            </p:grpSpPr>
            <p:sp>
              <p:nvSpPr>
                <p:cNvPr id="25650" name="Text Box 41"/>
                <p:cNvSpPr txBox="1">
                  <a:spLocks noChangeArrowheads="1"/>
                </p:cNvSpPr>
                <p:nvPr/>
              </p:nvSpPr>
              <p:spPr bwMode="auto">
                <a:xfrm>
                  <a:off x="917" y="3096"/>
                  <a:ext cx="961" cy="154"/>
                </a:xfrm>
                <a:prstGeom prst="rect">
                  <a:avLst/>
                </a:prstGeom>
                <a:noFill/>
                <a:ln w="9525">
                  <a:noFill/>
                  <a:miter lim="800000"/>
                  <a:headEnd/>
                  <a:tailEnd/>
                </a:ln>
              </p:spPr>
              <p:txBody>
                <a:bodyPr wrap="none">
                  <a:spAutoFit/>
                </a:bodyPr>
                <a:lstStyle/>
                <a:p>
                  <a:r>
                    <a:rPr lang="en-US" sz="1000" b="0">
                      <a:solidFill>
                        <a:schemeClr val="tx1"/>
                      </a:solidFill>
                    </a:rPr>
                    <a:t>Implement interventions</a:t>
                  </a:r>
                </a:p>
              </p:txBody>
            </p:sp>
            <p:sp>
              <p:nvSpPr>
                <p:cNvPr id="25651" name="AutoShape 42"/>
                <p:cNvSpPr>
                  <a:spLocks noChangeArrowheads="1"/>
                </p:cNvSpPr>
                <p:nvPr/>
              </p:nvSpPr>
              <p:spPr bwMode="auto">
                <a:xfrm>
                  <a:off x="930" y="3113"/>
                  <a:ext cx="952" cy="136"/>
                </a:xfrm>
                <a:prstGeom prst="roundRect">
                  <a:avLst>
                    <a:gd name="adj" fmla="val 16667"/>
                  </a:avLst>
                </a:prstGeom>
                <a:noFill/>
                <a:ln w="9525">
                  <a:solidFill>
                    <a:schemeClr val="tx1"/>
                  </a:solidFill>
                  <a:round/>
                  <a:headEnd/>
                  <a:tailEnd/>
                </a:ln>
              </p:spPr>
              <p:txBody>
                <a:bodyPr wrap="none" anchor="ctr"/>
                <a:lstStyle/>
                <a:p>
                  <a:endParaRPr lang="en-US"/>
                </a:p>
              </p:txBody>
            </p:sp>
          </p:grpSp>
          <p:sp>
            <p:nvSpPr>
              <p:cNvPr id="25648" name="Text Box 44"/>
              <p:cNvSpPr txBox="1">
                <a:spLocks noChangeArrowheads="1"/>
              </p:cNvSpPr>
              <p:nvPr/>
            </p:nvSpPr>
            <p:spPr bwMode="auto">
              <a:xfrm>
                <a:off x="878" y="2959"/>
                <a:ext cx="1095" cy="154"/>
              </a:xfrm>
              <a:prstGeom prst="rect">
                <a:avLst/>
              </a:prstGeom>
              <a:noFill/>
              <a:ln w="9525">
                <a:noFill/>
                <a:miter lim="800000"/>
                <a:headEnd/>
                <a:tailEnd/>
              </a:ln>
            </p:spPr>
            <p:txBody>
              <a:bodyPr wrap="none">
                <a:spAutoFit/>
              </a:bodyPr>
              <a:lstStyle/>
              <a:p>
                <a:r>
                  <a:rPr lang="en-US" sz="1000">
                    <a:solidFill>
                      <a:schemeClr val="tx1"/>
                    </a:solidFill>
                  </a:rPr>
                  <a:t>Care Plan Implementation</a:t>
                </a:r>
              </a:p>
            </p:txBody>
          </p:sp>
          <p:sp>
            <p:nvSpPr>
              <p:cNvPr id="25649" name="AutoShape 45"/>
              <p:cNvSpPr>
                <a:spLocks noChangeArrowheads="1"/>
              </p:cNvSpPr>
              <p:nvPr/>
            </p:nvSpPr>
            <p:spPr bwMode="auto">
              <a:xfrm>
                <a:off x="884" y="2976"/>
                <a:ext cx="1089" cy="318"/>
              </a:xfrm>
              <a:prstGeom prst="roundRect">
                <a:avLst>
                  <a:gd name="adj" fmla="val 16667"/>
                </a:avLst>
              </a:prstGeom>
              <a:noFill/>
              <a:ln w="9525">
                <a:solidFill>
                  <a:schemeClr val="tx1"/>
                </a:solidFill>
                <a:round/>
                <a:headEnd/>
                <a:tailEnd/>
              </a:ln>
            </p:spPr>
            <p:txBody>
              <a:bodyPr wrap="none" anchor="ctr"/>
              <a:lstStyle/>
              <a:p>
                <a:endParaRPr lang="en-US"/>
              </a:p>
            </p:txBody>
          </p:sp>
        </p:grpSp>
        <p:grpSp>
          <p:nvGrpSpPr>
            <p:cNvPr id="15" name="Group 58"/>
            <p:cNvGrpSpPr>
              <a:grpSpLocks/>
            </p:cNvGrpSpPr>
            <p:nvPr/>
          </p:nvGrpSpPr>
          <p:grpSpPr bwMode="auto">
            <a:xfrm>
              <a:off x="612" y="3067"/>
              <a:ext cx="1089" cy="499"/>
              <a:chOff x="748" y="3339"/>
              <a:chExt cx="1089" cy="499"/>
            </a:xfrm>
          </p:grpSpPr>
          <p:grpSp>
            <p:nvGrpSpPr>
              <p:cNvPr id="16" name="Group 52"/>
              <p:cNvGrpSpPr>
                <a:grpSpLocks/>
              </p:cNvGrpSpPr>
              <p:nvPr/>
            </p:nvGrpSpPr>
            <p:grpSpPr bwMode="auto">
              <a:xfrm>
                <a:off x="793" y="3475"/>
                <a:ext cx="1012" cy="154"/>
                <a:chOff x="872" y="3278"/>
                <a:chExt cx="1012" cy="154"/>
              </a:xfrm>
            </p:grpSpPr>
            <p:sp>
              <p:nvSpPr>
                <p:cNvPr id="25645" name="Text Box 50"/>
                <p:cNvSpPr txBox="1">
                  <a:spLocks noChangeArrowheads="1"/>
                </p:cNvSpPr>
                <p:nvPr/>
              </p:nvSpPr>
              <p:spPr bwMode="auto">
                <a:xfrm>
                  <a:off x="872" y="3278"/>
                  <a:ext cx="1012" cy="154"/>
                </a:xfrm>
                <a:prstGeom prst="rect">
                  <a:avLst/>
                </a:prstGeom>
                <a:noFill/>
                <a:ln w="9525">
                  <a:noFill/>
                  <a:miter lim="800000"/>
                  <a:headEnd/>
                  <a:tailEnd/>
                </a:ln>
              </p:spPr>
              <p:txBody>
                <a:bodyPr wrap="none">
                  <a:spAutoFit/>
                </a:bodyPr>
                <a:lstStyle/>
                <a:p>
                  <a:r>
                    <a:rPr lang="en-US" sz="1000" b="0">
                      <a:solidFill>
                        <a:schemeClr val="tx1"/>
                      </a:solidFill>
                    </a:rPr>
                    <a:t>Evaluate patient outcome</a:t>
                  </a:r>
                </a:p>
              </p:txBody>
            </p:sp>
            <p:sp>
              <p:nvSpPr>
                <p:cNvPr id="25646" name="AutoShape 51"/>
                <p:cNvSpPr>
                  <a:spLocks noChangeArrowheads="1"/>
                </p:cNvSpPr>
                <p:nvPr/>
              </p:nvSpPr>
              <p:spPr bwMode="auto">
                <a:xfrm>
                  <a:off x="884" y="3294"/>
                  <a:ext cx="998" cy="136"/>
                </a:xfrm>
                <a:prstGeom prst="roundRect">
                  <a:avLst>
                    <a:gd name="adj" fmla="val 16667"/>
                  </a:avLst>
                </a:prstGeom>
                <a:noFill/>
                <a:ln w="9525">
                  <a:solidFill>
                    <a:schemeClr val="tx1"/>
                  </a:solidFill>
                  <a:round/>
                  <a:headEnd/>
                  <a:tailEnd/>
                </a:ln>
              </p:spPr>
              <p:txBody>
                <a:bodyPr wrap="none" anchor="ctr"/>
                <a:lstStyle/>
                <a:p>
                  <a:endParaRPr lang="en-US"/>
                </a:p>
              </p:txBody>
            </p:sp>
          </p:grpSp>
          <p:grpSp>
            <p:nvGrpSpPr>
              <p:cNvPr id="17" name="Group 55"/>
              <p:cNvGrpSpPr>
                <a:grpSpLocks/>
              </p:cNvGrpSpPr>
              <p:nvPr/>
            </p:nvGrpSpPr>
            <p:grpSpPr bwMode="auto">
              <a:xfrm>
                <a:off x="884" y="3639"/>
                <a:ext cx="851" cy="154"/>
                <a:chOff x="884" y="3639"/>
                <a:chExt cx="851" cy="154"/>
              </a:xfrm>
            </p:grpSpPr>
            <p:sp>
              <p:nvSpPr>
                <p:cNvPr id="25643" name="Text Box 53"/>
                <p:cNvSpPr txBox="1">
                  <a:spLocks noChangeArrowheads="1"/>
                </p:cNvSpPr>
                <p:nvPr/>
              </p:nvSpPr>
              <p:spPr bwMode="auto">
                <a:xfrm>
                  <a:off x="884" y="3639"/>
                  <a:ext cx="851" cy="154"/>
                </a:xfrm>
                <a:prstGeom prst="rect">
                  <a:avLst/>
                </a:prstGeom>
                <a:noFill/>
                <a:ln w="9525">
                  <a:noFill/>
                  <a:miter lim="800000"/>
                  <a:headEnd/>
                  <a:tailEnd/>
                </a:ln>
              </p:spPr>
              <p:txBody>
                <a:bodyPr wrap="none">
                  <a:spAutoFit/>
                </a:bodyPr>
                <a:lstStyle/>
                <a:p>
                  <a:r>
                    <a:rPr lang="en-US" sz="1000" b="0">
                      <a:solidFill>
                        <a:schemeClr val="tx1"/>
                      </a:solidFill>
                    </a:rPr>
                    <a:t>Review interventions</a:t>
                  </a:r>
                </a:p>
              </p:txBody>
            </p:sp>
            <p:sp>
              <p:nvSpPr>
                <p:cNvPr id="25644" name="AutoShape 54"/>
                <p:cNvSpPr>
                  <a:spLocks noChangeArrowheads="1"/>
                </p:cNvSpPr>
                <p:nvPr/>
              </p:nvSpPr>
              <p:spPr bwMode="auto">
                <a:xfrm>
                  <a:off x="884" y="3657"/>
                  <a:ext cx="817" cy="136"/>
                </a:xfrm>
                <a:prstGeom prst="roundRect">
                  <a:avLst>
                    <a:gd name="adj" fmla="val 16667"/>
                  </a:avLst>
                </a:prstGeom>
                <a:noFill/>
                <a:ln w="9525">
                  <a:solidFill>
                    <a:schemeClr val="tx1"/>
                  </a:solidFill>
                  <a:round/>
                  <a:headEnd/>
                  <a:tailEnd/>
                </a:ln>
              </p:spPr>
              <p:txBody>
                <a:bodyPr wrap="none" anchor="ctr"/>
                <a:lstStyle/>
                <a:p>
                  <a:endParaRPr lang="en-US"/>
                </a:p>
              </p:txBody>
            </p:sp>
          </p:grpSp>
          <p:sp>
            <p:nvSpPr>
              <p:cNvPr id="25641" name="Text Box 56"/>
              <p:cNvSpPr txBox="1">
                <a:spLocks noChangeArrowheads="1"/>
              </p:cNvSpPr>
              <p:nvPr/>
            </p:nvSpPr>
            <p:spPr bwMode="auto">
              <a:xfrm>
                <a:off x="1000" y="3339"/>
                <a:ext cx="519" cy="154"/>
              </a:xfrm>
              <a:prstGeom prst="rect">
                <a:avLst/>
              </a:prstGeom>
              <a:noFill/>
              <a:ln w="9525">
                <a:noFill/>
                <a:miter lim="800000"/>
                <a:headEnd/>
                <a:tailEnd/>
              </a:ln>
            </p:spPr>
            <p:txBody>
              <a:bodyPr wrap="none">
                <a:spAutoFit/>
              </a:bodyPr>
              <a:lstStyle/>
              <a:p>
                <a:r>
                  <a:rPr lang="en-US" sz="1000">
                    <a:solidFill>
                      <a:schemeClr val="tx1"/>
                    </a:solidFill>
                  </a:rPr>
                  <a:t>Evaluation</a:t>
                </a:r>
              </a:p>
            </p:txBody>
          </p:sp>
          <p:sp>
            <p:nvSpPr>
              <p:cNvPr id="25642" name="AutoShape 57"/>
              <p:cNvSpPr>
                <a:spLocks noChangeArrowheads="1"/>
              </p:cNvSpPr>
              <p:nvPr/>
            </p:nvSpPr>
            <p:spPr bwMode="auto">
              <a:xfrm>
                <a:off x="748" y="3339"/>
                <a:ext cx="1089" cy="499"/>
              </a:xfrm>
              <a:prstGeom prst="roundRect">
                <a:avLst>
                  <a:gd name="adj" fmla="val 16667"/>
                </a:avLst>
              </a:prstGeom>
              <a:noFill/>
              <a:ln w="9525">
                <a:solidFill>
                  <a:schemeClr val="tx1"/>
                </a:solidFill>
                <a:round/>
                <a:headEnd/>
                <a:tailEnd/>
              </a:ln>
            </p:spPr>
            <p:txBody>
              <a:bodyPr wrap="none" anchor="ctr"/>
              <a:lstStyle/>
              <a:p>
                <a:endParaRPr lang="en-US"/>
              </a:p>
            </p:txBody>
          </p:sp>
        </p:grpSp>
        <p:sp>
          <p:nvSpPr>
            <p:cNvPr id="25638" name="AutoShape 62"/>
            <p:cNvSpPr>
              <a:spLocks noChangeArrowheads="1"/>
            </p:cNvSpPr>
            <p:nvPr/>
          </p:nvSpPr>
          <p:spPr bwMode="auto">
            <a:xfrm rot="5400000">
              <a:off x="464" y="3101"/>
              <a:ext cx="205" cy="91"/>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17694720 60000 65536"/>
                <a:gd name="T13" fmla="*/ 11796480 60000 65536"/>
                <a:gd name="T14" fmla="*/ 11796480 60000 65536"/>
                <a:gd name="T15" fmla="*/ 5898240 60000 65536"/>
                <a:gd name="T16" fmla="*/ 0 60000 65536"/>
                <a:gd name="T17" fmla="*/ 0 60000 65536"/>
                <a:gd name="T18" fmla="*/ 0 w 21600"/>
                <a:gd name="T19" fmla="*/ 14479 h 21600"/>
                <a:gd name="T20" fmla="*/ 18544 w 21600"/>
                <a:gd name="T21" fmla="*/ 21600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5429" y="0"/>
                  </a:moveTo>
                  <a:lnTo>
                    <a:pt x="9257" y="7200"/>
                  </a:lnTo>
                  <a:lnTo>
                    <a:pt x="12343" y="7200"/>
                  </a:lnTo>
                  <a:lnTo>
                    <a:pt x="12343" y="14400"/>
                  </a:lnTo>
                  <a:lnTo>
                    <a:pt x="0" y="14400"/>
                  </a:lnTo>
                  <a:lnTo>
                    <a:pt x="0" y="21600"/>
                  </a:lnTo>
                  <a:lnTo>
                    <a:pt x="18514" y="21600"/>
                  </a:lnTo>
                  <a:lnTo>
                    <a:pt x="18514" y="7200"/>
                  </a:lnTo>
                  <a:lnTo>
                    <a:pt x="21600" y="7200"/>
                  </a:lnTo>
                  <a:close/>
                </a:path>
              </a:pathLst>
            </a:custGeom>
            <a:solidFill>
              <a:schemeClr val="accent1"/>
            </a:solidFill>
            <a:ln w="9525">
              <a:solidFill>
                <a:schemeClr val="tx1"/>
              </a:solidFill>
              <a:miter lim="800000"/>
              <a:headEnd/>
              <a:tailEnd/>
            </a:ln>
          </p:spPr>
          <p:txBody>
            <a:bodyPr wrap="none" anchor="ctr"/>
            <a:lstStyle/>
            <a:p>
              <a:endParaRPr lang="en-US"/>
            </a:p>
          </p:txBody>
        </p:sp>
      </p:grpSp>
      <p:grpSp>
        <p:nvGrpSpPr>
          <p:cNvPr id="18" name="Group 76"/>
          <p:cNvGrpSpPr>
            <a:grpSpLocks/>
          </p:cNvGrpSpPr>
          <p:nvPr/>
        </p:nvGrpSpPr>
        <p:grpSpPr bwMode="auto">
          <a:xfrm>
            <a:off x="3132138" y="5302250"/>
            <a:ext cx="2520950" cy="1366838"/>
            <a:chOff x="2562" y="3249"/>
            <a:chExt cx="1588" cy="861"/>
          </a:xfrm>
        </p:grpSpPr>
        <p:grpSp>
          <p:nvGrpSpPr>
            <p:cNvPr id="19" name="Group 73"/>
            <p:cNvGrpSpPr>
              <a:grpSpLocks/>
            </p:cNvGrpSpPr>
            <p:nvPr/>
          </p:nvGrpSpPr>
          <p:grpSpPr bwMode="auto">
            <a:xfrm>
              <a:off x="2612" y="3430"/>
              <a:ext cx="1493" cy="637"/>
              <a:chOff x="2652" y="3475"/>
              <a:chExt cx="1493" cy="637"/>
            </a:xfrm>
          </p:grpSpPr>
          <p:grpSp>
            <p:nvGrpSpPr>
              <p:cNvPr id="20" name="Group 65"/>
              <p:cNvGrpSpPr>
                <a:grpSpLocks/>
              </p:cNvGrpSpPr>
              <p:nvPr/>
            </p:nvGrpSpPr>
            <p:grpSpPr bwMode="auto">
              <a:xfrm>
                <a:off x="2653" y="3475"/>
                <a:ext cx="862" cy="154"/>
                <a:chOff x="2653" y="3521"/>
                <a:chExt cx="862" cy="154"/>
              </a:xfrm>
            </p:grpSpPr>
            <p:sp>
              <p:nvSpPr>
                <p:cNvPr id="25634" name="Text Box 61"/>
                <p:cNvSpPr txBox="1">
                  <a:spLocks noChangeArrowheads="1"/>
                </p:cNvSpPr>
                <p:nvPr/>
              </p:nvSpPr>
              <p:spPr bwMode="auto">
                <a:xfrm>
                  <a:off x="2653" y="3521"/>
                  <a:ext cx="846" cy="154"/>
                </a:xfrm>
                <a:prstGeom prst="rect">
                  <a:avLst/>
                </a:prstGeom>
                <a:noFill/>
                <a:ln w="9525">
                  <a:noFill/>
                  <a:miter lim="800000"/>
                  <a:headEnd/>
                  <a:tailEnd/>
                </a:ln>
              </p:spPr>
              <p:txBody>
                <a:bodyPr wrap="none">
                  <a:spAutoFit/>
                </a:bodyPr>
                <a:lstStyle/>
                <a:p>
                  <a:r>
                    <a:rPr lang="en-US" sz="1000" b="0">
                      <a:solidFill>
                        <a:schemeClr val="tx1"/>
                      </a:solidFill>
                    </a:rPr>
                    <a:t>Document outcomes</a:t>
                  </a:r>
                </a:p>
              </p:txBody>
            </p:sp>
            <p:sp>
              <p:nvSpPr>
                <p:cNvPr id="25635" name="AutoShape 64"/>
                <p:cNvSpPr>
                  <a:spLocks noChangeArrowheads="1"/>
                </p:cNvSpPr>
                <p:nvPr/>
              </p:nvSpPr>
              <p:spPr bwMode="auto">
                <a:xfrm>
                  <a:off x="2653" y="3521"/>
                  <a:ext cx="862" cy="136"/>
                </a:xfrm>
                <a:prstGeom prst="roundRect">
                  <a:avLst>
                    <a:gd name="adj" fmla="val 16667"/>
                  </a:avLst>
                </a:prstGeom>
                <a:noFill/>
                <a:ln w="9525">
                  <a:solidFill>
                    <a:schemeClr val="tx1"/>
                  </a:solidFill>
                  <a:round/>
                  <a:headEnd/>
                  <a:tailEnd/>
                </a:ln>
              </p:spPr>
              <p:txBody>
                <a:bodyPr wrap="none" anchor="ctr"/>
                <a:lstStyle/>
                <a:p>
                  <a:endParaRPr lang="en-US"/>
                </a:p>
              </p:txBody>
            </p:sp>
          </p:grpSp>
          <p:grpSp>
            <p:nvGrpSpPr>
              <p:cNvPr id="21" name="Group 68"/>
              <p:cNvGrpSpPr>
                <a:grpSpLocks/>
              </p:cNvGrpSpPr>
              <p:nvPr/>
            </p:nvGrpSpPr>
            <p:grpSpPr bwMode="auto">
              <a:xfrm>
                <a:off x="2652" y="3639"/>
                <a:ext cx="1090" cy="154"/>
                <a:chOff x="2652" y="3730"/>
                <a:chExt cx="1090" cy="154"/>
              </a:xfrm>
            </p:grpSpPr>
            <p:sp>
              <p:nvSpPr>
                <p:cNvPr id="25632" name="Text Box 66"/>
                <p:cNvSpPr txBox="1">
                  <a:spLocks noChangeArrowheads="1"/>
                </p:cNvSpPr>
                <p:nvPr/>
              </p:nvSpPr>
              <p:spPr bwMode="auto">
                <a:xfrm>
                  <a:off x="2652" y="3730"/>
                  <a:ext cx="1090" cy="154"/>
                </a:xfrm>
                <a:prstGeom prst="rect">
                  <a:avLst/>
                </a:prstGeom>
                <a:noFill/>
                <a:ln w="9525">
                  <a:noFill/>
                  <a:miter lim="800000"/>
                  <a:headEnd/>
                  <a:tailEnd/>
                </a:ln>
              </p:spPr>
              <p:txBody>
                <a:bodyPr wrap="none">
                  <a:spAutoFit/>
                </a:bodyPr>
                <a:lstStyle/>
                <a:p>
                  <a:r>
                    <a:rPr lang="en-US" sz="1000" b="0">
                      <a:solidFill>
                        <a:schemeClr val="tx1"/>
                      </a:solidFill>
                    </a:rPr>
                    <a:t>Revise/modify interventions</a:t>
                  </a:r>
                </a:p>
              </p:txBody>
            </p:sp>
            <p:sp>
              <p:nvSpPr>
                <p:cNvPr id="25633" name="AutoShape 67"/>
                <p:cNvSpPr>
                  <a:spLocks noChangeArrowheads="1"/>
                </p:cNvSpPr>
                <p:nvPr/>
              </p:nvSpPr>
              <p:spPr bwMode="auto">
                <a:xfrm>
                  <a:off x="2653" y="3748"/>
                  <a:ext cx="1089" cy="136"/>
                </a:xfrm>
                <a:prstGeom prst="roundRect">
                  <a:avLst>
                    <a:gd name="adj" fmla="val 16667"/>
                  </a:avLst>
                </a:prstGeom>
                <a:noFill/>
                <a:ln w="9525">
                  <a:solidFill>
                    <a:schemeClr val="tx1"/>
                  </a:solidFill>
                  <a:round/>
                  <a:headEnd/>
                  <a:tailEnd/>
                </a:ln>
              </p:spPr>
              <p:txBody>
                <a:bodyPr wrap="none" anchor="ctr"/>
                <a:lstStyle/>
                <a:p>
                  <a:endParaRPr lang="en-US"/>
                </a:p>
              </p:txBody>
            </p:sp>
          </p:grpSp>
          <p:sp>
            <p:nvSpPr>
              <p:cNvPr id="25628" name="Text Box 69"/>
              <p:cNvSpPr txBox="1">
                <a:spLocks noChangeArrowheads="1"/>
              </p:cNvSpPr>
              <p:nvPr/>
            </p:nvSpPr>
            <p:spPr bwMode="auto">
              <a:xfrm>
                <a:off x="2958" y="3793"/>
                <a:ext cx="224" cy="144"/>
              </a:xfrm>
              <a:prstGeom prst="rect">
                <a:avLst/>
              </a:prstGeom>
              <a:noFill/>
              <a:ln w="9525">
                <a:noFill/>
                <a:miter lim="800000"/>
                <a:headEnd/>
                <a:tailEnd/>
              </a:ln>
            </p:spPr>
            <p:txBody>
              <a:bodyPr wrap="none">
                <a:spAutoFit/>
              </a:bodyPr>
              <a:lstStyle/>
              <a:p>
                <a:r>
                  <a:rPr lang="en-US" sz="900" b="0">
                    <a:solidFill>
                      <a:schemeClr val="tx1"/>
                    </a:solidFill>
                  </a:rPr>
                  <a:t>OR</a:t>
                </a:r>
              </a:p>
            </p:txBody>
          </p:sp>
          <p:grpSp>
            <p:nvGrpSpPr>
              <p:cNvPr id="22" name="Group 72"/>
              <p:cNvGrpSpPr>
                <a:grpSpLocks/>
              </p:cNvGrpSpPr>
              <p:nvPr/>
            </p:nvGrpSpPr>
            <p:grpSpPr bwMode="auto">
              <a:xfrm>
                <a:off x="2653" y="3929"/>
                <a:ext cx="1492" cy="183"/>
                <a:chOff x="2686" y="3929"/>
                <a:chExt cx="1492" cy="183"/>
              </a:xfrm>
            </p:grpSpPr>
            <p:sp>
              <p:nvSpPr>
                <p:cNvPr id="25630" name="Text Box 70"/>
                <p:cNvSpPr txBox="1">
                  <a:spLocks noChangeArrowheads="1"/>
                </p:cNvSpPr>
                <p:nvPr/>
              </p:nvSpPr>
              <p:spPr bwMode="auto">
                <a:xfrm>
                  <a:off x="2686" y="3958"/>
                  <a:ext cx="1492" cy="154"/>
                </a:xfrm>
                <a:prstGeom prst="rect">
                  <a:avLst/>
                </a:prstGeom>
                <a:noFill/>
                <a:ln w="9525">
                  <a:noFill/>
                  <a:miter lim="800000"/>
                  <a:headEnd/>
                  <a:tailEnd/>
                </a:ln>
              </p:spPr>
              <p:txBody>
                <a:bodyPr wrap="none">
                  <a:spAutoFit/>
                </a:bodyPr>
                <a:lstStyle/>
                <a:p>
                  <a:r>
                    <a:rPr lang="en-US" sz="1000" b="0">
                      <a:solidFill>
                        <a:schemeClr val="tx1"/>
                      </a:solidFill>
                    </a:rPr>
                    <a:t>Close problem/issues/reason/care plan</a:t>
                  </a:r>
                </a:p>
              </p:txBody>
            </p:sp>
            <p:sp>
              <p:nvSpPr>
                <p:cNvPr id="25631" name="AutoShape 71"/>
                <p:cNvSpPr>
                  <a:spLocks noChangeArrowheads="1"/>
                </p:cNvSpPr>
                <p:nvPr/>
              </p:nvSpPr>
              <p:spPr bwMode="auto">
                <a:xfrm>
                  <a:off x="2699" y="3929"/>
                  <a:ext cx="1451" cy="181"/>
                </a:xfrm>
                <a:prstGeom prst="roundRect">
                  <a:avLst>
                    <a:gd name="adj" fmla="val 16667"/>
                  </a:avLst>
                </a:prstGeom>
                <a:noFill/>
                <a:ln w="9525">
                  <a:solidFill>
                    <a:schemeClr val="tx1"/>
                  </a:solidFill>
                  <a:round/>
                  <a:headEnd/>
                  <a:tailEnd/>
                </a:ln>
              </p:spPr>
              <p:txBody>
                <a:bodyPr wrap="none" anchor="ctr"/>
                <a:lstStyle/>
                <a:p>
                  <a:endParaRPr lang="en-US"/>
                </a:p>
              </p:txBody>
            </p:sp>
          </p:grpSp>
        </p:grpSp>
        <p:sp>
          <p:nvSpPr>
            <p:cNvPr id="25624" name="Text Box 74"/>
            <p:cNvSpPr txBox="1">
              <a:spLocks noChangeArrowheads="1"/>
            </p:cNvSpPr>
            <p:nvPr/>
          </p:nvSpPr>
          <p:spPr bwMode="auto">
            <a:xfrm>
              <a:off x="2933" y="3276"/>
              <a:ext cx="809" cy="154"/>
            </a:xfrm>
            <a:prstGeom prst="rect">
              <a:avLst/>
            </a:prstGeom>
            <a:noFill/>
            <a:ln w="9525">
              <a:noFill/>
              <a:miter lim="800000"/>
              <a:headEnd/>
              <a:tailEnd/>
            </a:ln>
          </p:spPr>
          <p:txBody>
            <a:bodyPr wrap="none">
              <a:spAutoFit/>
            </a:bodyPr>
            <a:lstStyle/>
            <a:p>
              <a:r>
                <a:rPr lang="en-US" sz="1000">
                  <a:solidFill>
                    <a:schemeClr val="tx1"/>
                  </a:solidFill>
                </a:rPr>
                <a:t>Follow-up Actions</a:t>
              </a:r>
            </a:p>
          </p:txBody>
        </p:sp>
        <p:sp>
          <p:nvSpPr>
            <p:cNvPr id="25625" name="AutoShape 75"/>
            <p:cNvSpPr>
              <a:spLocks noChangeArrowheads="1"/>
            </p:cNvSpPr>
            <p:nvPr/>
          </p:nvSpPr>
          <p:spPr bwMode="auto">
            <a:xfrm>
              <a:off x="2562" y="3249"/>
              <a:ext cx="1588" cy="861"/>
            </a:xfrm>
            <a:prstGeom prst="roundRect">
              <a:avLst>
                <a:gd name="adj" fmla="val 16667"/>
              </a:avLst>
            </a:prstGeom>
            <a:noFill/>
            <a:ln w="9525">
              <a:solidFill>
                <a:schemeClr val="tx1"/>
              </a:solidFill>
              <a:round/>
              <a:headEnd/>
              <a:tailEnd/>
            </a:ln>
          </p:spPr>
          <p:txBody>
            <a:bodyPr wrap="none" anchor="ctr"/>
            <a:lstStyle/>
            <a:p>
              <a:endParaRPr lang="en-US"/>
            </a:p>
          </p:txBody>
        </p:sp>
      </p:grpSp>
      <p:cxnSp>
        <p:nvCxnSpPr>
          <p:cNvPr id="25607" name="AutoShape 77"/>
          <p:cNvCxnSpPr>
            <a:cxnSpLocks noChangeShapeType="1"/>
            <a:stCxn id="25668" idx="1"/>
            <a:endCxn id="25648" idx="0"/>
          </p:cNvCxnSpPr>
          <p:nvPr/>
        </p:nvCxnSpPr>
        <p:spPr bwMode="auto">
          <a:xfrm rot="10800000" flipV="1">
            <a:off x="977900" y="3824288"/>
            <a:ext cx="1874838" cy="468312"/>
          </a:xfrm>
          <a:prstGeom prst="curvedConnector2">
            <a:avLst/>
          </a:prstGeom>
          <a:noFill/>
          <a:ln w="9525">
            <a:solidFill>
              <a:schemeClr val="tx1"/>
            </a:solidFill>
            <a:round/>
            <a:headEnd/>
            <a:tailEnd type="triangle" w="med" len="med"/>
          </a:ln>
        </p:spPr>
      </p:cxnSp>
      <p:cxnSp>
        <p:nvCxnSpPr>
          <p:cNvPr id="25608" name="AutoShape 78"/>
          <p:cNvCxnSpPr>
            <a:cxnSpLocks noChangeShapeType="1"/>
            <a:stCxn id="25642" idx="2"/>
            <a:endCxn id="25625" idx="1"/>
          </p:cNvCxnSpPr>
          <p:nvPr/>
        </p:nvCxnSpPr>
        <p:spPr bwMode="auto">
          <a:xfrm rot="16200000" flipH="1">
            <a:off x="2033588" y="4887912"/>
            <a:ext cx="325438" cy="1871663"/>
          </a:xfrm>
          <a:prstGeom prst="curvedConnector2">
            <a:avLst/>
          </a:prstGeom>
          <a:noFill/>
          <a:ln w="9525">
            <a:solidFill>
              <a:schemeClr val="tx1"/>
            </a:solidFill>
            <a:round/>
            <a:headEnd/>
            <a:tailEnd type="triangle" w="med" len="med"/>
          </a:ln>
        </p:spPr>
      </p:cxnSp>
      <p:cxnSp>
        <p:nvCxnSpPr>
          <p:cNvPr id="25609" name="AutoShape 79"/>
          <p:cNvCxnSpPr>
            <a:cxnSpLocks noChangeShapeType="1"/>
            <a:stCxn id="25625" idx="3"/>
            <a:endCxn id="25668" idx="3"/>
          </p:cNvCxnSpPr>
          <p:nvPr/>
        </p:nvCxnSpPr>
        <p:spPr bwMode="auto">
          <a:xfrm flipH="1" flipV="1">
            <a:off x="5445125" y="3824288"/>
            <a:ext cx="207963" cy="2162175"/>
          </a:xfrm>
          <a:prstGeom prst="curvedConnector3">
            <a:avLst>
              <a:gd name="adj1" fmla="val -109926"/>
            </a:avLst>
          </a:prstGeom>
          <a:noFill/>
          <a:ln w="9525">
            <a:solidFill>
              <a:schemeClr val="tx1"/>
            </a:solidFill>
            <a:round/>
            <a:headEnd/>
            <a:tailEnd type="triangle" w="med" len="med"/>
          </a:ln>
        </p:spPr>
      </p:cxnSp>
      <p:sp>
        <p:nvSpPr>
          <p:cNvPr id="25610" name="Text Box 80"/>
          <p:cNvSpPr txBox="1">
            <a:spLocks noChangeArrowheads="1"/>
          </p:cNvSpPr>
          <p:nvPr/>
        </p:nvSpPr>
        <p:spPr bwMode="auto">
          <a:xfrm>
            <a:off x="92075" y="1484313"/>
            <a:ext cx="1671638" cy="1314450"/>
          </a:xfrm>
          <a:prstGeom prst="rect">
            <a:avLst/>
          </a:prstGeom>
          <a:noFill/>
          <a:ln w="9525">
            <a:noFill/>
            <a:miter lim="800000"/>
            <a:headEnd/>
            <a:tailEnd/>
          </a:ln>
        </p:spPr>
        <p:txBody>
          <a:bodyPr wrap="none">
            <a:spAutoFit/>
          </a:bodyPr>
          <a:lstStyle/>
          <a:p>
            <a:r>
              <a:rPr lang="en-US" sz="800">
                <a:solidFill>
                  <a:srgbClr val="5F5F5F"/>
                </a:solidFill>
              </a:rPr>
              <a:t>Goals/Outcomes:</a:t>
            </a:r>
          </a:p>
          <a:p>
            <a:r>
              <a:rPr lang="en-US" sz="800" b="0">
                <a:solidFill>
                  <a:srgbClr val="5F5F5F"/>
                </a:solidFill>
              </a:rPr>
              <a:t>- Optimize function</a:t>
            </a:r>
          </a:p>
          <a:p>
            <a:r>
              <a:rPr lang="en-US" sz="800" b="0">
                <a:solidFill>
                  <a:srgbClr val="5F5F5F"/>
                </a:solidFill>
              </a:rPr>
              <a:t>     - prevent/treat symptoms</a:t>
            </a:r>
          </a:p>
          <a:p>
            <a:r>
              <a:rPr lang="en-US" sz="800" b="0">
                <a:solidFill>
                  <a:srgbClr val="5F5F5F"/>
                </a:solidFill>
              </a:rPr>
              <a:t>     - improve functional capability</a:t>
            </a:r>
          </a:p>
          <a:p>
            <a:r>
              <a:rPr lang="en-US" sz="800" b="0">
                <a:solidFill>
                  <a:srgbClr val="5F5F5F"/>
                </a:solidFill>
              </a:rPr>
              <a:t>     - improve quality of life</a:t>
            </a:r>
          </a:p>
          <a:p>
            <a:r>
              <a:rPr lang="en-US" sz="800" b="0">
                <a:solidFill>
                  <a:srgbClr val="5F5F5F"/>
                </a:solidFill>
              </a:rPr>
              <a:t>- Prevent deterioration</a:t>
            </a:r>
          </a:p>
          <a:p>
            <a:r>
              <a:rPr lang="en-US" sz="800" b="0">
                <a:solidFill>
                  <a:srgbClr val="5F5F5F"/>
                </a:solidFill>
              </a:rPr>
              <a:t>     - prevent exacerbation and/or</a:t>
            </a:r>
          </a:p>
          <a:p>
            <a:r>
              <a:rPr lang="en-US" sz="800" b="0">
                <a:solidFill>
                  <a:srgbClr val="5F5F5F"/>
                </a:solidFill>
              </a:rPr>
              <a:t>     - prevent complications</a:t>
            </a:r>
          </a:p>
          <a:p>
            <a:r>
              <a:rPr lang="en-US" sz="800" b="0">
                <a:solidFill>
                  <a:srgbClr val="5F5F5F"/>
                </a:solidFill>
              </a:rPr>
              <a:t>- Manage acute exacerbations</a:t>
            </a:r>
          </a:p>
          <a:p>
            <a:r>
              <a:rPr lang="en-US" sz="800" b="0">
                <a:solidFill>
                  <a:srgbClr val="5F5F5F"/>
                </a:solidFill>
              </a:rPr>
              <a:t>- Support self management/care</a:t>
            </a:r>
          </a:p>
        </p:txBody>
      </p:sp>
      <p:cxnSp>
        <p:nvCxnSpPr>
          <p:cNvPr id="25611" name="AutoShape 81"/>
          <p:cNvCxnSpPr>
            <a:cxnSpLocks noChangeShapeType="1"/>
            <a:stCxn id="25656" idx="1"/>
            <a:endCxn id="25610" idx="3"/>
          </p:cNvCxnSpPr>
          <p:nvPr/>
        </p:nvCxnSpPr>
        <p:spPr bwMode="auto">
          <a:xfrm rot="10800000">
            <a:off x="1763713" y="2141538"/>
            <a:ext cx="296862" cy="617537"/>
          </a:xfrm>
          <a:prstGeom prst="curvedConnector3">
            <a:avLst>
              <a:gd name="adj1" fmla="val 50269"/>
            </a:avLst>
          </a:prstGeom>
          <a:noFill/>
          <a:ln w="9525">
            <a:solidFill>
              <a:schemeClr val="tx1"/>
            </a:solidFill>
            <a:round/>
            <a:headEnd/>
            <a:tailEnd type="triangle" w="med" len="med"/>
          </a:ln>
        </p:spPr>
      </p:cxnSp>
      <p:sp>
        <p:nvSpPr>
          <p:cNvPr id="25612" name="Text Box 76"/>
          <p:cNvSpPr txBox="1">
            <a:spLocks noChangeArrowheads="1"/>
          </p:cNvSpPr>
          <p:nvPr/>
        </p:nvSpPr>
        <p:spPr bwMode="auto">
          <a:xfrm>
            <a:off x="3348038" y="4575175"/>
            <a:ext cx="1238250" cy="366713"/>
          </a:xfrm>
          <a:prstGeom prst="rect">
            <a:avLst/>
          </a:prstGeom>
          <a:noFill/>
          <a:ln w="9525">
            <a:noFill/>
            <a:miter lim="800000"/>
            <a:headEnd/>
            <a:tailEnd/>
          </a:ln>
        </p:spPr>
        <p:txBody>
          <a:bodyPr wrap="none">
            <a:spAutoFit/>
          </a:bodyPr>
          <a:lstStyle/>
          <a:p>
            <a:r>
              <a:rPr lang="en-US">
                <a:solidFill>
                  <a:schemeClr val="bg2"/>
                </a:solidFill>
              </a:rPr>
              <a:t>Care Plan</a:t>
            </a:r>
          </a:p>
        </p:txBody>
      </p:sp>
      <p:grpSp>
        <p:nvGrpSpPr>
          <p:cNvPr id="23" name="Group 87"/>
          <p:cNvGrpSpPr>
            <a:grpSpLocks/>
          </p:cNvGrpSpPr>
          <p:nvPr/>
        </p:nvGrpSpPr>
        <p:grpSpPr bwMode="auto">
          <a:xfrm>
            <a:off x="6203950" y="1387475"/>
            <a:ext cx="2760663" cy="5137150"/>
            <a:chOff x="3908" y="874"/>
            <a:chExt cx="1739" cy="3236"/>
          </a:xfrm>
        </p:grpSpPr>
        <p:sp>
          <p:nvSpPr>
            <p:cNvPr id="25616" name="Text Box 77"/>
            <p:cNvSpPr txBox="1">
              <a:spLocks noChangeArrowheads="1"/>
            </p:cNvSpPr>
            <p:nvPr/>
          </p:nvSpPr>
          <p:spPr bwMode="auto">
            <a:xfrm>
              <a:off x="3908" y="874"/>
              <a:ext cx="1059" cy="327"/>
            </a:xfrm>
            <a:prstGeom prst="rect">
              <a:avLst/>
            </a:prstGeom>
            <a:noFill/>
            <a:ln w="9525">
              <a:noFill/>
              <a:miter lim="800000"/>
              <a:headEnd/>
              <a:tailEnd/>
            </a:ln>
          </p:spPr>
          <p:txBody>
            <a:bodyPr wrap="none">
              <a:spAutoFit/>
            </a:bodyPr>
            <a:lstStyle/>
            <a:p>
              <a:r>
                <a:rPr lang="en-US" sz="1000">
                  <a:solidFill>
                    <a:schemeClr val="tx1"/>
                  </a:solidFill>
                </a:rPr>
                <a:t>Diagnosis/problem/issue</a:t>
              </a:r>
            </a:p>
            <a:p>
              <a:r>
                <a:rPr lang="en-US" sz="1000">
                  <a:solidFill>
                    <a:schemeClr val="tx1"/>
                  </a:solidFill>
                </a:rPr>
                <a:t>     </a:t>
              </a:r>
              <a:r>
                <a:rPr lang="en-US" sz="800">
                  <a:solidFill>
                    <a:schemeClr val="tx1"/>
                  </a:solidFill>
                </a:rPr>
                <a:t>- primary</a:t>
              </a:r>
            </a:p>
            <a:p>
              <a:r>
                <a:rPr lang="en-US" sz="800">
                  <a:solidFill>
                    <a:schemeClr val="tx1"/>
                  </a:solidFill>
                </a:rPr>
                <a:t>     - secondary …</a:t>
              </a:r>
            </a:p>
          </p:txBody>
        </p:sp>
        <p:sp>
          <p:nvSpPr>
            <p:cNvPr id="25617" name="Text Box 78"/>
            <p:cNvSpPr txBox="1">
              <a:spLocks noChangeArrowheads="1"/>
            </p:cNvSpPr>
            <p:nvPr/>
          </p:nvSpPr>
          <p:spPr bwMode="auto">
            <a:xfrm>
              <a:off x="3911" y="1462"/>
              <a:ext cx="1106" cy="327"/>
            </a:xfrm>
            <a:prstGeom prst="rect">
              <a:avLst/>
            </a:prstGeom>
            <a:noFill/>
            <a:ln w="9525">
              <a:noFill/>
              <a:miter lim="800000"/>
              <a:headEnd/>
              <a:tailEnd/>
            </a:ln>
          </p:spPr>
          <p:txBody>
            <a:bodyPr wrap="none">
              <a:spAutoFit/>
            </a:bodyPr>
            <a:lstStyle/>
            <a:p>
              <a:r>
                <a:rPr lang="en-US" sz="1000">
                  <a:solidFill>
                    <a:schemeClr val="tx1"/>
                  </a:solidFill>
                </a:rPr>
                <a:t>Problem/issue/risk/reason</a:t>
              </a:r>
            </a:p>
            <a:p>
              <a:r>
                <a:rPr lang="en-US" sz="1000">
                  <a:solidFill>
                    <a:schemeClr val="tx1"/>
                  </a:solidFill>
                </a:rPr>
                <a:t>     </a:t>
              </a:r>
              <a:r>
                <a:rPr lang="en-US" sz="800">
                  <a:solidFill>
                    <a:schemeClr val="tx1"/>
                  </a:solidFill>
                </a:rPr>
                <a:t>Desired goal/outcome</a:t>
              </a:r>
            </a:p>
            <a:p>
              <a:r>
                <a:rPr lang="en-US" sz="800">
                  <a:solidFill>
                    <a:schemeClr val="tx1"/>
                  </a:solidFill>
                </a:rPr>
                <a:t>     Outcome target date</a:t>
              </a:r>
            </a:p>
          </p:txBody>
        </p:sp>
        <p:sp>
          <p:nvSpPr>
            <p:cNvPr id="25618" name="Text Box 79"/>
            <p:cNvSpPr txBox="1">
              <a:spLocks noChangeArrowheads="1"/>
            </p:cNvSpPr>
            <p:nvPr/>
          </p:nvSpPr>
          <p:spPr bwMode="auto">
            <a:xfrm>
              <a:off x="4014" y="2098"/>
              <a:ext cx="1562" cy="481"/>
            </a:xfrm>
            <a:prstGeom prst="rect">
              <a:avLst/>
            </a:prstGeom>
            <a:noFill/>
            <a:ln w="9525">
              <a:noFill/>
              <a:miter lim="800000"/>
              <a:headEnd/>
              <a:tailEnd/>
            </a:ln>
          </p:spPr>
          <p:txBody>
            <a:bodyPr wrap="none">
              <a:spAutoFit/>
            </a:bodyPr>
            <a:lstStyle/>
            <a:p>
              <a:r>
                <a:rPr lang="en-US" sz="1000">
                  <a:solidFill>
                    <a:schemeClr val="tx1"/>
                  </a:solidFill>
                </a:rPr>
                <a:t>Planned intervention/care service</a:t>
              </a:r>
            </a:p>
            <a:p>
              <a:r>
                <a:rPr lang="en-US" sz="1000">
                  <a:solidFill>
                    <a:schemeClr val="tx1"/>
                  </a:solidFill>
                </a:rPr>
                <a:t>      </a:t>
              </a:r>
              <a:r>
                <a:rPr lang="en-US" sz="800">
                  <a:solidFill>
                    <a:schemeClr val="tx1"/>
                  </a:solidFill>
                </a:rPr>
                <a:t>Planned intervention datetime/time interval</a:t>
              </a:r>
            </a:p>
            <a:p>
              <a:r>
                <a:rPr lang="en-US" sz="800">
                  <a:solidFill>
                    <a:schemeClr val="tx1"/>
                  </a:solidFill>
                </a:rPr>
                <a:t>         (including referrals)</a:t>
              </a:r>
            </a:p>
            <a:p>
              <a:r>
                <a:rPr lang="en-US" sz="800">
                  <a:solidFill>
                    <a:schemeClr val="tx1"/>
                  </a:solidFill>
                </a:rPr>
                <a:t>         links to other care plan as service plan</a:t>
              </a:r>
            </a:p>
            <a:p>
              <a:r>
                <a:rPr lang="en-US" sz="800">
                  <a:solidFill>
                    <a:schemeClr val="tx1"/>
                  </a:solidFill>
                </a:rPr>
                <a:t>       Responsible healthcare &amp; other provider(s)</a:t>
              </a:r>
            </a:p>
          </p:txBody>
        </p:sp>
        <p:sp>
          <p:nvSpPr>
            <p:cNvPr id="25619" name="Text Box 80"/>
            <p:cNvSpPr txBox="1">
              <a:spLocks noChangeArrowheads="1"/>
            </p:cNvSpPr>
            <p:nvPr/>
          </p:nvSpPr>
          <p:spPr bwMode="auto">
            <a:xfrm>
              <a:off x="4137" y="2726"/>
              <a:ext cx="1359" cy="250"/>
            </a:xfrm>
            <a:prstGeom prst="rect">
              <a:avLst/>
            </a:prstGeom>
            <a:noFill/>
            <a:ln w="9525">
              <a:noFill/>
              <a:miter lim="800000"/>
              <a:headEnd/>
              <a:tailEnd/>
            </a:ln>
          </p:spPr>
          <p:txBody>
            <a:bodyPr wrap="none">
              <a:spAutoFit/>
            </a:bodyPr>
            <a:lstStyle/>
            <a:p>
              <a:r>
                <a:rPr lang="en-US" sz="1000">
                  <a:solidFill>
                    <a:schemeClr val="tx1"/>
                  </a:solidFill>
                </a:rPr>
                <a:t>Intervention review datetime</a:t>
              </a:r>
            </a:p>
            <a:p>
              <a:r>
                <a:rPr lang="en-US" sz="1000">
                  <a:solidFill>
                    <a:schemeClr val="tx1"/>
                  </a:solidFill>
                </a:rPr>
                <a:t>Responsible review party/parties</a:t>
              </a:r>
            </a:p>
          </p:txBody>
        </p:sp>
        <p:sp>
          <p:nvSpPr>
            <p:cNvPr id="25620" name="Text Box 81"/>
            <p:cNvSpPr txBox="1">
              <a:spLocks noChangeArrowheads="1"/>
            </p:cNvSpPr>
            <p:nvPr/>
          </p:nvSpPr>
          <p:spPr bwMode="auto">
            <a:xfrm>
              <a:off x="4137" y="3414"/>
              <a:ext cx="745" cy="154"/>
            </a:xfrm>
            <a:prstGeom prst="rect">
              <a:avLst/>
            </a:prstGeom>
            <a:noFill/>
            <a:ln w="9525">
              <a:noFill/>
              <a:miter lim="800000"/>
              <a:headEnd/>
              <a:tailEnd/>
            </a:ln>
          </p:spPr>
          <p:txBody>
            <a:bodyPr wrap="none">
              <a:spAutoFit/>
            </a:bodyPr>
            <a:lstStyle/>
            <a:p>
              <a:r>
                <a:rPr lang="en-US" sz="1000">
                  <a:solidFill>
                    <a:schemeClr val="tx1"/>
                  </a:solidFill>
                </a:rPr>
                <a:t>Review outcome</a:t>
              </a:r>
            </a:p>
          </p:txBody>
        </p:sp>
        <p:sp>
          <p:nvSpPr>
            <p:cNvPr id="25621" name="Text Box 82"/>
            <p:cNvSpPr txBox="1">
              <a:spLocks noChangeArrowheads="1"/>
            </p:cNvSpPr>
            <p:nvPr/>
          </p:nvSpPr>
          <p:spPr bwMode="auto">
            <a:xfrm>
              <a:off x="4156" y="3686"/>
              <a:ext cx="1400" cy="154"/>
            </a:xfrm>
            <a:prstGeom prst="rect">
              <a:avLst/>
            </a:prstGeom>
            <a:noFill/>
            <a:ln w="9525">
              <a:noFill/>
              <a:miter lim="800000"/>
              <a:headEnd/>
              <a:tailEnd/>
            </a:ln>
          </p:spPr>
          <p:txBody>
            <a:bodyPr wrap="none">
              <a:spAutoFit/>
            </a:bodyPr>
            <a:lstStyle/>
            <a:p>
              <a:r>
                <a:rPr lang="en-US" sz="1000">
                  <a:solidFill>
                    <a:schemeClr val="tx1"/>
                  </a:solidFill>
                </a:rPr>
                <a:t>Review recommendation/decision</a:t>
              </a:r>
            </a:p>
          </p:txBody>
        </p:sp>
        <p:sp>
          <p:nvSpPr>
            <p:cNvPr id="25622" name="AutoShape 84"/>
            <p:cNvSpPr>
              <a:spLocks noChangeArrowheads="1"/>
            </p:cNvSpPr>
            <p:nvPr/>
          </p:nvSpPr>
          <p:spPr bwMode="auto">
            <a:xfrm>
              <a:off x="3923" y="1298"/>
              <a:ext cx="1724" cy="2812"/>
            </a:xfrm>
            <a:prstGeom prst="roundRect">
              <a:avLst>
                <a:gd name="adj" fmla="val 16667"/>
              </a:avLst>
            </a:prstGeom>
            <a:noFill/>
            <a:ln w="9525">
              <a:solidFill>
                <a:schemeClr val="tx1"/>
              </a:solidFill>
              <a:round/>
              <a:headEnd/>
              <a:tailEnd/>
            </a:ln>
          </p:spPr>
          <p:txBody>
            <a:bodyPr wrap="none" anchor="ctr"/>
            <a:lstStyle/>
            <a:p>
              <a:endParaRPr lang="en-US"/>
            </a:p>
          </p:txBody>
        </p:sp>
      </p:grpSp>
      <p:sp>
        <p:nvSpPr>
          <p:cNvPr id="25614" name="ZoneTexte 84"/>
          <p:cNvSpPr txBox="1">
            <a:spLocks noChangeArrowheads="1"/>
          </p:cNvSpPr>
          <p:nvPr/>
        </p:nvSpPr>
        <p:spPr bwMode="auto">
          <a:xfrm>
            <a:off x="0" y="2852738"/>
            <a:ext cx="2795588" cy="1200150"/>
          </a:xfrm>
          <a:prstGeom prst="rect">
            <a:avLst/>
          </a:prstGeom>
          <a:noFill/>
          <a:ln w="9525">
            <a:noFill/>
            <a:miter lim="800000"/>
            <a:headEnd/>
            <a:tailEnd/>
          </a:ln>
        </p:spPr>
        <p:txBody>
          <a:bodyPr wrap="none">
            <a:spAutoFit/>
          </a:bodyPr>
          <a:lstStyle/>
          <a:p>
            <a:r>
              <a:rPr lang="en-CA" sz="1200" b="0" i="1" u="sng">
                <a:solidFill>
                  <a:srgbClr val="FF0000"/>
                </a:solidFill>
              </a:rPr>
              <a:t>Need a master plan with</a:t>
            </a:r>
          </a:p>
          <a:p>
            <a:r>
              <a:rPr lang="en-CA" sz="1200" b="0" i="1" u="sng">
                <a:solidFill>
                  <a:srgbClr val="FF0000"/>
                </a:solidFill>
              </a:rPr>
              <a:t> linkages to sub-plans</a:t>
            </a:r>
          </a:p>
          <a:p>
            <a:r>
              <a:rPr lang="en-CA" sz="1200" b="0" i="1" u="sng">
                <a:solidFill>
                  <a:srgbClr val="FF0000"/>
                </a:solidFill>
              </a:rPr>
              <a:t>Same as the problem list</a:t>
            </a:r>
          </a:p>
          <a:p>
            <a:endParaRPr lang="en-CA" sz="1200" b="0" i="1" u="sng">
              <a:solidFill>
                <a:srgbClr val="FF0000"/>
              </a:solidFill>
            </a:endParaRPr>
          </a:p>
          <a:p>
            <a:r>
              <a:rPr lang="en-CA" sz="1200" b="0" i="1" u="sng">
                <a:solidFill>
                  <a:srgbClr val="FF0000"/>
                </a:solidFill>
              </a:rPr>
              <a:t>2 levels: global that everyone </a:t>
            </a:r>
          </a:p>
          <a:p>
            <a:r>
              <a:rPr lang="en-CA" sz="1200" b="0" i="1" u="sng">
                <a:solidFill>
                  <a:srgbClr val="FF0000"/>
                </a:solidFill>
              </a:rPr>
              <a:t>Can see: what by whom. Then a detail</a:t>
            </a:r>
          </a:p>
        </p:txBody>
      </p:sp>
      <p:sp>
        <p:nvSpPr>
          <p:cNvPr id="25615" name="ZoneTexte 85"/>
          <p:cNvSpPr txBox="1">
            <a:spLocks noChangeArrowheads="1"/>
          </p:cNvSpPr>
          <p:nvPr/>
        </p:nvSpPr>
        <p:spPr bwMode="auto">
          <a:xfrm>
            <a:off x="2616200" y="44450"/>
            <a:ext cx="3684588" cy="277813"/>
          </a:xfrm>
          <a:prstGeom prst="rect">
            <a:avLst/>
          </a:prstGeom>
          <a:noFill/>
          <a:ln w="9525">
            <a:noFill/>
            <a:miter lim="800000"/>
            <a:headEnd/>
            <a:tailEnd/>
          </a:ln>
        </p:spPr>
        <p:txBody>
          <a:bodyPr wrap="none">
            <a:spAutoFit/>
          </a:bodyPr>
          <a:lstStyle/>
          <a:p>
            <a:r>
              <a:rPr lang="en-CA" sz="1200" b="0" i="1" u="sng">
                <a:solidFill>
                  <a:srgbClr val="FF0000"/>
                </a:solidFill>
              </a:rPr>
              <a:t>Need to decide what tool to use for the next version</a:t>
            </a:r>
          </a:p>
        </p:txBody>
      </p:sp>
      <p:sp>
        <p:nvSpPr>
          <p:cNvPr id="87" name="ZoneTexte 86"/>
          <p:cNvSpPr txBox="1"/>
          <p:nvPr/>
        </p:nvSpPr>
        <p:spPr>
          <a:xfrm>
            <a:off x="7812450" y="620610"/>
            <a:ext cx="1143968" cy="276999"/>
          </a:xfrm>
          <a:prstGeom prst="rect">
            <a:avLst/>
          </a:prstGeom>
          <a:noFill/>
        </p:spPr>
        <p:txBody>
          <a:bodyPr wrap="none" rtlCol="0">
            <a:spAutoFit/>
          </a:bodyPr>
          <a:lstStyle/>
          <a:p>
            <a:r>
              <a:rPr lang="en-CA" sz="1200" b="0" i="1" u="sng" dirty="0" smtClean="0">
                <a:solidFill>
                  <a:srgbClr val="FF0000"/>
                </a:solidFill>
              </a:rPr>
              <a:t>From April 6th</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re 1"/>
          <p:cNvSpPr>
            <a:spLocks noGrp="1"/>
          </p:cNvSpPr>
          <p:nvPr>
            <p:ph type="title"/>
          </p:nvPr>
        </p:nvSpPr>
        <p:spPr>
          <a:xfrm>
            <a:off x="455613" y="120650"/>
            <a:ext cx="8359775" cy="723900"/>
          </a:xfrm>
        </p:spPr>
        <p:txBody>
          <a:bodyPr/>
          <a:lstStyle/>
          <a:p>
            <a:r>
              <a:rPr lang="en-CA" dirty="0" smtClean="0"/>
              <a:t>Participants- </a:t>
            </a:r>
            <a:r>
              <a:rPr lang="en-CA" dirty="0" err="1" smtClean="0"/>
              <a:t>Meetg</a:t>
            </a:r>
            <a:r>
              <a:rPr lang="en-CA" dirty="0" smtClean="0"/>
              <a:t> of 2011-04-20 p1</a:t>
            </a:r>
          </a:p>
        </p:txBody>
      </p:sp>
      <p:graphicFrame>
        <p:nvGraphicFramePr>
          <p:cNvPr id="7" name="Tableau 6"/>
          <p:cNvGraphicFramePr>
            <a:graphicFrameLocks noGrp="1"/>
          </p:cNvGraphicFramePr>
          <p:nvPr/>
        </p:nvGraphicFramePr>
        <p:xfrm>
          <a:off x="250825" y="836613"/>
          <a:ext cx="8713785" cy="5354515"/>
        </p:xfrm>
        <a:graphic>
          <a:graphicData uri="http://schemas.openxmlformats.org/drawingml/2006/table">
            <a:tbl>
              <a:tblPr firstRow="1" bandRow="1">
                <a:tableStyleId>{5C22544A-7EE6-4342-B048-85BDC9FD1C3A}</a:tableStyleId>
              </a:tblPr>
              <a:tblGrid>
                <a:gridCol w="1512785"/>
                <a:gridCol w="2088290"/>
                <a:gridCol w="504070"/>
                <a:gridCol w="432060"/>
                <a:gridCol w="4176580"/>
              </a:tblGrid>
              <a:tr h="222127">
                <a:tc>
                  <a:txBody>
                    <a:bodyPr/>
                    <a:lstStyle/>
                    <a:p>
                      <a:pPr algn="ctr"/>
                      <a:r>
                        <a:rPr lang="en-CA" sz="900" dirty="0" smtClean="0">
                          <a:solidFill>
                            <a:schemeClr val="tx1"/>
                          </a:solidFill>
                        </a:rPr>
                        <a:t>Name</a:t>
                      </a:r>
                      <a:endParaRPr lang="en-CA" sz="9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solidFill>
                      <a:srgbClr val="FFFF00"/>
                    </a:solidFill>
                  </a:tcPr>
                </a:tc>
                <a:tc>
                  <a:txBody>
                    <a:bodyPr/>
                    <a:lstStyle/>
                    <a:p>
                      <a:pPr algn="ctr"/>
                      <a:r>
                        <a:rPr lang="en-CA" sz="900" dirty="0" smtClean="0">
                          <a:solidFill>
                            <a:schemeClr val="tx1"/>
                          </a:solidFill>
                        </a:rPr>
                        <a:t>email</a:t>
                      </a:r>
                      <a:endParaRPr lang="en-CA" sz="9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solidFill>
                      <a:srgbClr val="FFFF00"/>
                    </a:solidFill>
                  </a:tcPr>
                </a:tc>
                <a:tc>
                  <a:txBody>
                    <a:bodyPr/>
                    <a:lstStyle/>
                    <a:p>
                      <a:pPr algn="ctr"/>
                      <a:r>
                        <a:rPr lang="en-CA" sz="500" b="0" dirty="0" smtClean="0">
                          <a:solidFill>
                            <a:schemeClr val="tx1"/>
                          </a:solidFill>
                        </a:rPr>
                        <a:t>Country</a:t>
                      </a:r>
                      <a:endParaRPr lang="en-CA" sz="500" b="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solidFill>
                      <a:srgbClr val="FFFF00"/>
                    </a:solidFill>
                  </a:tcPr>
                </a:tc>
                <a:tc>
                  <a:txBody>
                    <a:bodyPr/>
                    <a:lstStyle/>
                    <a:p>
                      <a:pPr algn="ctr"/>
                      <a:r>
                        <a:rPr lang="en-CA" sz="900" dirty="0" smtClean="0">
                          <a:solidFill>
                            <a:schemeClr val="tx1"/>
                          </a:solidFill>
                        </a:rPr>
                        <a:t>Yes</a:t>
                      </a:r>
                      <a:endParaRPr lang="en-CA" sz="9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solidFill>
                      <a:srgbClr val="FFFF00"/>
                    </a:solidFill>
                  </a:tcPr>
                </a:tc>
                <a:tc>
                  <a:txBody>
                    <a:bodyPr/>
                    <a:lstStyle/>
                    <a:p>
                      <a:pPr algn="ctr"/>
                      <a:r>
                        <a:rPr lang="en-CA" sz="900" dirty="0" smtClean="0">
                          <a:solidFill>
                            <a:schemeClr val="tx1"/>
                          </a:solidFill>
                        </a:rPr>
                        <a:t>Notes</a:t>
                      </a:r>
                      <a:endParaRPr lang="en-CA" sz="9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solidFill>
                      <a:srgbClr val="FFFF00"/>
                    </a:solidFill>
                  </a:tcPr>
                </a:tc>
              </a:tr>
              <a:tr h="266552">
                <a:tc>
                  <a:txBody>
                    <a:bodyPr/>
                    <a:lstStyle/>
                    <a:p>
                      <a:r>
                        <a:rPr lang="en-CA" sz="900" dirty="0" smtClean="0">
                          <a:solidFill>
                            <a:schemeClr val="tx1"/>
                          </a:solidFill>
                        </a:rPr>
                        <a:t>André Boudreau</a:t>
                      </a:r>
                      <a:endParaRPr lang="en-CA" sz="9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800" dirty="0" err="1" smtClean="0">
                          <a:solidFill>
                            <a:schemeClr val="tx1"/>
                          </a:solidFill>
                        </a:rPr>
                        <a:t>a.boudreau@boroan.ca</a:t>
                      </a:r>
                      <a:endParaRPr lang="en-CA" sz="8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1000" dirty="0" smtClean="0">
                          <a:solidFill>
                            <a:schemeClr val="tx1"/>
                          </a:solidFill>
                        </a:rPr>
                        <a:t>CA</a:t>
                      </a:r>
                      <a:endParaRPr lang="en-CA" sz="10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1000" dirty="0" smtClean="0">
                          <a:solidFill>
                            <a:schemeClr val="tx1"/>
                          </a:solidFill>
                        </a:rPr>
                        <a:t>Yes</a:t>
                      </a:r>
                      <a:endParaRPr lang="en-CA" sz="10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600" dirty="0" smtClean="0">
                          <a:solidFill>
                            <a:schemeClr val="tx1"/>
                          </a:solidFill>
                        </a:rPr>
                        <a:t>Co-Lead- Care Plan initiative/HL7 Patient Care WG. B.Sc.(Physics), MBA. Owner Boroan Inc.  Management </a:t>
                      </a:r>
                      <a:r>
                        <a:rPr lang="en-CA" sz="600" dirty="0" err="1" smtClean="0">
                          <a:solidFill>
                            <a:schemeClr val="tx1"/>
                          </a:solidFill>
                        </a:rPr>
                        <a:t>Consultin</a:t>
                      </a:r>
                      <a:r>
                        <a:rPr lang="en-CA" sz="600" dirty="0" smtClean="0">
                          <a:solidFill>
                            <a:schemeClr val="tx1"/>
                          </a:solidFill>
                        </a:rPr>
                        <a:t>. </a:t>
                      </a:r>
                      <a:r>
                        <a:rPr lang="en-CA" sz="600" kern="1200" dirty="0" smtClean="0">
                          <a:solidFill>
                            <a:schemeClr val="tx1"/>
                          </a:solidFill>
                          <a:latin typeface="+mn-lt"/>
                          <a:ea typeface="+mn-ea"/>
                          <a:cs typeface="+mn-cs"/>
                        </a:rPr>
                        <a:t>Chair,  Individual Care pan Canadian Standards Collaborative Working Group (SCWG). </a:t>
                      </a:r>
                      <a:r>
                        <a:rPr lang="en-CA" sz="600" kern="1200" dirty="0" err="1" smtClean="0">
                          <a:solidFill>
                            <a:schemeClr val="tx1"/>
                          </a:solidFill>
                          <a:latin typeface="+mn-lt"/>
                          <a:ea typeface="+mn-ea"/>
                          <a:cs typeface="+mn-cs"/>
                        </a:rPr>
                        <a:t>Sr</a:t>
                      </a:r>
                      <a:r>
                        <a:rPr lang="en-CA" sz="600" kern="1200" dirty="0" smtClean="0">
                          <a:solidFill>
                            <a:schemeClr val="tx1"/>
                          </a:solidFill>
                          <a:latin typeface="+mn-lt"/>
                          <a:ea typeface="+mn-ea"/>
                          <a:cs typeface="+mn-cs"/>
                        </a:rPr>
                        <a:t> project manager. HL7</a:t>
                      </a:r>
                      <a:r>
                        <a:rPr lang="en-CA" sz="600" kern="1200" baseline="0" dirty="0" smtClean="0">
                          <a:solidFill>
                            <a:schemeClr val="tx1"/>
                          </a:solidFill>
                          <a:latin typeface="+mn-lt"/>
                          <a:ea typeface="+mn-ea"/>
                          <a:cs typeface="+mn-cs"/>
                        </a:rPr>
                        <a:t> EHR WG.</a:t>
                      </a:r>
                      <a:endParaRPr lang="en-CA" sz="6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r>
              <a:tr h="35540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900" dirty="0" smtClean="0">
                          <a:solidFill>
                            <a:schemeClr val="tx1"/>
                          </a:solidFill>
                        </a:rPr>
                        <a:t>Laura Heermann Langford</a:t>
                      </a:r>
                      <a:endParaRPr lang="en-CA" sz="9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800" dirty="0" err="1" smtClean="0">
                          <a:solidFill>
                            <a:schemeClr val="tx1"/>
                          </a:solidFill>
                        </a:rPr>
                        <a:t>Laura.Heermann@imail.org</a:t>
                      </a:r>
                      <a:endParaRPr lang="en-CA" sz="8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1000" dirty="0" smtClean="0">
                          <a:solidFill>
                            <a:schemeClr val="tx1"/>
                          </a:solidFill>
                        </a:rPr>
                        <a:t>US</a:t>
                      </a:r>
                      <a:endParaRPr lang="en-CA" sz="10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1000" dirty="0" smtClean="0"/>
                        <a:t>Yes</a:t>
                      </a:r>
                      <a:endParaRPr lang="en-CA" sz="1000" dirty="0"/>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600" dirty="0" smtClean="0">
                          <a:solidFill>
                            <a:schemeClr val="tx1"/>
                          </a:solidFill>
                        </a:rPr>
                        <a:t>Co-Lead- Care Plan initiative/HL7 Patient Care WG. Intermountain Healthcare. </a:t>
                      </a:r>
                      <a:r>
                        <a:rPr lang="fr-CA" sz="600" kern="1200" dirty="0" smtClean="0">
                          <a:solidFill>
                            <a:schemeClr val="tx1"/>
                          </a:solidFill>
                          <a:latin typeface="+mn-lt"/>
                          <a:ea typeface="+mn-ea"/>
                          <a:cs typeface="+mn-cs"/>
                        </a:rPr>
                        <a:t>RN </a:t>
                      </a:r>
                      <a:r>
                        <a:rPr lang="fr-CA" sz="600" kern="1200" dirty="0" err="1" smtClean="0">
                          <a:solidFill>
                            <a:schemeClr val="tx1"/>
                          </a:solidFill>
                          <a:latin typeface="+mn-lt"/>
                          <a:ea typeface="+mn-ea"/>
                          <a:cs typeface="+mn-cs"/>
                        </a:rPr>
                        <a:t>PhD</a:t>
                      </a:r>
                      <a:r>
                        <a:rPr lang="en-CA" sz="600" kern="1200" dirty="0" smtClean="0">
                          <a:solidFill>
                            <a:schemeClr val="tx1"/>
                          </a:solidFill>
                          <a:latin typeface="+mn-lt"/>
                          <a:ea typeface="+mn-ea"/>
                          <a:cs typeface="+mn-cs"/>
                        </a:rPr>
                        <a:t>,: Nursing Informatics; </a:t>
                      </a:r>
                      <a:r>
                        <a:rPr lang="fr-CA" sz="600" kern="1200" dirty="0" smtClean="0">
                          <a:solidFill>
                            <a:schemeClr val="tx1"/>
                          </a:solidFill>
                          <a:latin typeface="+mn-lt"/>
                          <a:ea typeface="+mn-ea"/>
                          <a:cs typeface="+mn-cs"/>
                        </a:rPr>
                        <a:t>Emergency </a:t>
                      </a:r>
                      <a:r>
                        <a:rPr lang="fr-CA" sz="600" kern="1200" dirty="0" err="1" smtClean="0">
                          <a:solidFill>
                            <a:schemeClr val="tx1"/>
                          </a:solidFill>
                          <a:latin typeface="+mn-lt"/>
                          <a:ea typeface="+mn-ea"/>
                          <a:cs typeface="+mn-cs"/>
                        </a:rPr>
                        <a:t>Informatics</a:t>
                      </a:r>
                      <a:r>
                        <a:rPr lang="fr-CA" sz="600" kern="1200" dirty="0" smtClean="0">
                          <a:solidFill>
                            <a:schemeClr val="tx1"/>
                          </a:solidFill>
                          <a:latin typeface="+mn-lt"/>
                          <a:ea typeface="+mn-ea"/>
                          <a:cs typeface="+mn-cs"/>
                        </a:rPr>
                        <a:t> Association, American </a:t>
                      </a:r>
                      <a:r>
                        <a:rPr lang="fr-CA" sz="600" kern="1200" dirty="0" err="1" smtClean="0">
                          <a:solidFill>
                            <a:schemeClr val="tx1"/>
                          </a:solidFill>
                          <a:latin typeface="+mn-lt"/>
                          <a:ea typeface="+mn-ea"/>
                          <a:cs typeface="+mn-cs"/>
                        </a:rPr>
                        <a:t>Medical</a:t>
                      </a:r>
                      <a:r>
                        <a:rPr lang="fr-CA" sz="600" kern="1200" dirty="0" smtClean="0">
                          <a:solidFill>
                            <a:schemeClr val="tx1"/>
                          </a:solidFill>
                          <a:latin typeface="+mn-lt"/>
                          <a:ea typeface="+mn-ea"/>
                          <a:cs typeface="+mn-cs"/>
                        </a:rPr>
                        <a:t> </a:t>
                      </a:r>
                      <a:r>
                        <a:rPr lang="fr-CA" sz="600" kern="1200" dirty="0" err="1" smtClean="0">
                          <a:solidFill>
                            <a:schemeClr val="tx1"/>
                          </a:solidFill>
                          <a:latin typeface="+mn-lt"/>
                          <a:ea typeface="+mn-ea"/>
                          <a:cs typeface="+mn-cs"/>
                        </a:rPr>
                        <a:t>Informatics</a:t>
                      </a:r>
                      <a:r>
                        <a:rPr lang="fr-CA" sz="600" kern="1200" dirty="0" smtClean="0">
                          <a:solidFill>
                            <a:schemeClr val="tx1"/>
                          </a:solidFill>
                          <a:latin typeface="+mn-lt"/>
                          <a:ea typeface="+mn-ea"/>
                          <a:cs typeface="+mn-cs"/>
                        </a:rPr>
                        <a:t> Association;</a:t>
                      </a:r>
                      <a:r>
                        <a:rPr lang="fr-CA" sz="600" kern="1200" baseline="0" dirty="0" smtClean="0">
                          <a:solidFill>
                            <a:schemeClr val="tx1"/>
                          </a:solidFill>
                          <a:latin typeface="+mn-lt"/>
                          <a:ea typeface="+mn-ea"/>
                          <a:cs typeface="+mn-cs"/>
                        </a:rPr>
                        <a:t> IHE</a:t>
                      </a:r>
                      <a:endParaRPr lang="fr-CA" sz="600" kern="1200" dirty="0" smtClean="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r>
              <a:tr h="26655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CA" sz="900" kern="1200" dirty="0" smtClean="0">
                          <a:solidFill>
                            <a:schemeClr val="tx1"/>
                          </a:solidFill>
                          <a:latin typeface="+mn-lt"/>
                          <a:ea typeface="+mn-ea"/>
                          <a:cs typeface="+mn-cs"/>
                        </a:rPr>
                        <a:t>Stephen Chu </a:t>
                      </a: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800" dirty="0" err="1" smtClean="0">
                          <a:solidFill>
                            <a:schemeClr val="tx1"/>
                          </a:solidFill>
                        </a:rPr>
                        <a:t>stephen.chu@nehta.gov.au</a:t>
                      </a:r>
                      <a:endParaRPr lang="en-CA" sz="8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1000" dirty="0" smtClean="0">
                          <a:solidFill>
                            <a:schemeClr val="tx1"/>
                          </a:solidFill>
                        </a:rPr>
                        <a:t>AU</a:t>
                      </a:r>
                      <a:endParaRPr lang="en-CA" sz="10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1000" dirty="0" smtClean="0"/>
                        <a:t>Yes</a:t>
                      </a:r>
                      <a:endParaRPr lang="en-CA" sz="1000" dirty="0"/>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600" dirty="0" smtClean="0">
                          <a:solidFill>
                            <a:schemeClr val="tx1"/>
                          </a:solidFill>
                        </a:rPr>
                        <a:t>NEHTA-National eHealth Transition Authority .</a:t>
                      </a:r>
                      <a:r>
                        <a:rPr lang="en-CA" sz="600" baseline="0" dirty="0" smtClean="0">
                          <a:solidFill>
                            <a:schemeClr val="tx1"/>
                          </a:solidFill>
                        </a:rPr>
                        <a:t> </a:t>
                      </a:r>
                      <a:r>
                        <a:rPr lang="fr-CA" sz="600" kern="1200" dirty="0" smtClean="0">
                          <a:solidFill>
                            <a:schemeClr val="tx1"/>
                          </a:solidFill>
                          <a:latin typeface="+mn-lt"/>
                          <a:ea typeface="+mn-ea"/>
                          <a:cs typeface="+mn-cs"/>
                        </a:rPr>
                        <a:t>RN, MD, </a:t>
                      </a:r>
                      <a:r>
                        <a:rPr lang="fr-CA" sz="600" kern="1200" dirty="0" err="1" smtClean="0">
                          <a:solidFill>
                            <a:schemeClr val="tx1"/>
                          </a:solidFill>
                          <a:latin typeface="+mn-lt"/>
                          <a:ea typeface="+mn-ea"/>
                          <a:cs typeface="+mn-cs"/>
                        </a:rPr>
                        <a:t>Clinical</a:t>
                      </a:r>
                      <a:r>
                        <a:rPr lang="fr-CA" sz="600" kern="1200" dirty="0" smtClean="0">
                          <a:solidFill>
                            <a:schemeClr val="tx1"/>
                          </a:solidFill>
                          <a:latin typeface="+mn-lt"/>
                          <a:ea typeface="+mn-ea"/>
                          <a:cs typeface="+mn-cs"/>
                        </a:rPr>
                        <a:t> </a:t>
                      </a:r>
                      <a:r>
                        <a:rPr lang="fr-CA" sz="600" kern="1200" dirty="0" err="1" smtClean="0">
                          <a:solidFill>
                            <a:schemeClr val="tx1"/>
                          </a:solidFill>
                          <a:latin typeface="+mn-lt"/>
                          <a:ea typeface="+mn-ea"/>
                          <a:cs typeface="+mn-cs"/>
                        </a:rPr>
                        <a:t>Informatics</a:t>
                      </a:r>
                      <a:r>
                        <a:rPr lang="fr-CA" sz="600" kern="1200" dirty="0" smtClean="0">
                          <a:solidFill>
                            <a:schemeClr val="tx1"/>
                          </a:solidFill>
                          <a:latin typeface="+mn-lt"/>
                          <a:ea typeface="+mn-ea"/>
                          <a:cs typeface="+mn-cs"/>
                        </a:rPr>
                        <a:t>; </a:t>
                      </a:r>
                      <a:r>
                        <a:rPr lang="fr-CA" sz="600" kern="1200" dirty="0" err="1" smtClean="0">
                          <a:solidFill>
                            <a:schemeClr val="tx1"/>
                          </a:solidFill>
                          <a:latin typeface="+mn-lt"/>
                          <a:ea typeface="+mn-ea"/>
                          <a:cs typeface="+mn-cs"/>
                        </a:rPr>
                        <a:t>Clinical</a:t>
                      </a:r>
                      <a:r>
                        <a:rPr lang="fr-CA" sz="600" kern="1200" dirty="0" smtClean="0">
                          <a:solidFill>
                            <a:schemeClr val="tx1"/>
                          </a:solidFill>
                          <a:latin typeface="+mn-lt"/>
                          <a:ea typeface="+mn-ea"/>
                          <a:cs typeface="+mn-cs"/>
                        </a:rPr>
                        <a:t> </a:t>
                      </a:r>
                      <a:r>
                        <a:rPr lang="fr-CA" sz="600" kern="1200" dirty="0" err="1" smtClean="0">
                          <a:solidFill>
                            <a:schemeClr val="tx1"/>
                          </a:solidFill>
                          <a:latin typeface="+mn-lt"/>
                          <a:ea typeface="+mn-ea"/>
                          <a:cs typeface="+mn-cs"/>
                        </a:rPr>
                        <a:t>lead</a:t>
                      </a:r>
                      <a:r>
                        <a:rPr lang="fr-CA" sz="600" kern="1200" dirty="0" smtClean="0">
                          <a:solidFill>
                            <a:schemeClr val="tx1"/>
                          </a:solidFill>
                          <a:latin typeface="+mn-lt"/>
                          <a:ea typeface="+mn-ea"/>
                          <a:cs typeface="+mn-cs"/>
                        </a:rPr>
                        <a:t> and </a:t>
                      </a:r>
                      <a:r>
                        <a:rPr lang="en-CA" sz="600" kern="1200" dirty="0" smtClean="0">
                          <a:solidFill>
                            <a:schemeClr val="tx1"/>
                          </a:solidFill>
                          <a:latin typeface="+mn-lt"/>
                          <a:ea typeface="+mn-ea"/>
                          <a:cs typeface="+mn-cs"/>
                        </a:rPr>
                        <a:t>L</a:t>
                      </a:r>
                      <a:r>
                        <a:rPr lang="en-CA" sz="600" dirty="0" smtClean="0">
                          <a:solidFill>
                            <a:schemeClr val="tx1"/>
                          </a:solidFill>
                        </a:rPr>
                        <a:t>ead Clinical Information Architecture; co-chair HL7 Patient care WG; vice-chai</a:t>
                      </a:r>
                      <a:r>
                        <a:rPr lang="en-CA" sz="600" kern="1200" dirty="0" smtClean="0">
                          <a:solidFill>
                            <a:schemeClr val="tx1"/>
                          </a:solidFill>
                          <a:latin typeface="+mn-lt"/>
                          <a:ea typeface="+mn-ea"/>
                          <a:cs typeface="+mn-cs"/>
                        </a:rPr>
                        <a:t>r HL7 NZ</a:t>
                      </a: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r>
              <a:tr h="26655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CA" sz="900" kern="1200" dirty="0" smtClean="0">
                          <a:solidFill>
                            <a:schemeClr val="tx1"/>
                          </a:solidFill>
                          <a:latin typeface="+mn-lt"/>
                          <a:ea typeface="+mn-ea"/>
                          <a:cs typeface="+mn-cs"/>
                        </a:rPr>
                        <a:t>Peter </a:t>
                      </a:r>
                      <a:r>
                        <a:rPr lang="fr-CA" sz="900" kern="1200" dirty="0" err="1" smtClean="0">
                          <a:solidFill>
                            <a:schemeClr val="tx1"/>
                          </a:solidFill>
                          <a:latin typeface="+mn-lt"/>
                          <a:ea typeface="+mn-ea"/>
                          <a:cs typeface="+mn-cs"/>
                        </a:rPr>
                        <a:t>MacIsaac</a:t>
                      </a:r>
                      <a:endParaRPr lang="en-CA" sz="900" kern="1200" dirty="0" smtClean="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800" dirty="0" err="1" smtClean="0">
                          <a:solidFill>
                            <a:schemeClr val="tx1"/>
                          </a:solidFill>
                        </a:rPr>
                        <a:t>peter.macisaac@hp.com</a:t>
                      </a:r>
                      <a:endParaRPr lang="en-CA" sz="8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1000" dirty="0" smtClean="0">
                          <a:solidFill>
                            <a:schemeClr val="tx1"/>
                          </a:solidFill>
                        </a:rPr>
                        <a:t>AU</a:t>
                      </a:r>
                      <a:endParaRPr lang="en-CA" sz="10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1000" dirty="0"/>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CA" sz="600" kern="1200" dirty="0" smtClean="0">
                          <a:solidFill>
                            <a:schemeClr val="tx1"/>
                          </a:solidFill>
                          <a:latin typeface="+mn-lt"/>
                          <a:ea typeface="+mn-ea"/>
                          <a:cs typeface="+mn-cs"/>
                        </a:rPr>
                        <a:t>HP Enterprise Services</a:t>
                      </a:r>
                      <a:r>
                        <a:rPr lang="en-CA" sz="600" kern="1200" dirty="0" smtClean="0">
                          <a:solidFill>
                            <a:schemeClr val="tx1"/>
                          </a:solidFill>
                          <a:latin typeface="+mn-lt"/>
                          <a:ea typeface="+mn-ea"/>
                          <a:cs typeface="+mn-cs"/>
                        </a:rPr>
                        <a:t>.</a:t>
                      </a:r>
                      <a:r>
                        <a:rPr lang="en-CA" sz="600" kern="1200" baseline="0" dirty="0" smtClean="0">
                          <a:solidFill>
                            <a:schemeClr val="tx1"/>
                          </a:solidFill>
                          <a:latin typeface="+mn-lt"/>
                          <a:ea typeface="+mn-ea"/>
                          <a:cs typeface="+mn-cs"/>
                        </a:rPr>
                        <a:t> </a:t>
                      </a:r>
                      <a:r>
                        <a:rPr lang="en-CA" sz="600" kern="1200" dirty="0" smtClean="0">
                          <a:solidFill>
                            <a:schemeClr val="tx1"/>
                          </a:solidFill>
                          <a:latin typeface="+mn-lt"/>
                          <a:ea typeface="+mn-ea"/>
                          <a:cs typeface="+mn-cs"/>
                        </a:rPr>
                        <a:t>MD; </a:t>
                      </a:r>
                      <a:r>
                        <a:rPr lang="fr-CA" sz="600" kern="1200" dirty="0" err="1" smtClean="0">
                          <a:solidFill>
                            <a:schemeClr val="tx1"/>
                          </a:solidFill>
                          <a:latin typeface="+mn-lt"/>
                          <a:ea typeface="+mn-ea"/>
                          <a:cs typeface="+mn-cs"/>
                        </a:rPr>
                        <a:t>Clinical</a:t>
                      </a:r>
                      <a:r>
                        <a:rPr lang="fr-CA" sz="600" kern="1200" dirty="0" smtClean="0">
                          <a:solidFill>
                            <a:schemeClr val="tx1"/>
                          </a:solidFill>
                          <a:latin typeface="+mn-lt"/>
                          <a:ea typeface="+mn-ea"/>
                          <a:cs typeface="+mn-cs"/>
                        </a:rPr>
                        <a:t> </a:t>
                      </a:r>
                      <a:r>
                        <a:rPr lang="fr-CA" sz="600" kern="1200" dirty="0" err="1" smtClean="0">
                          <a:solidFill>
                            <a:schemeClr val="tx1"/>
                          </a:solidFill>
                          <a:latin typeface="+mn-lt"/>
                          <a:ea typeface="+mn-ea"/>
                          <a:cs typeface="+mn-cs"/>
                        </a:rPr>
                        <a:t>Informatics</a:t>
                      </a:r>
                      <a:r>
                        <a:rPr lang="fr-CA" sz="600" kern="1200" dirty="0" smtClean="0">
                          <a:solidFill>
                            <a:schemeClr val="tx1"/>
                          </a:solidFill>
                          <a:latin typeface="+mn-lt"/>
                          <a:ea typeface="+mn-ea"/>
                          <a:cs typeface="+mn-cs"/>
                        </a:rPr>
                        <a:t> Consultant; </a:t>
                      </a:r>
                      <a:r>
                        <a:rPr lang="en-CA" sz="600" kern="1200" dirty="0" smtClean="0">
                          <a:solidFill>
                            <a:schemeClr val="tx1"/>
                          </a:solidFill>
                          <a:latin typeface="+mn-lt"/>
                          <a:ea typeface="+mn-ea"/>
                          <a:cs typeface="+mn-cs"/>
                        </a:rPr>
                        <a:t>IHE Australia; </a:t>
                      </a:r>
                      <a:r>
                        <a:rPr lang="fr-CA" sz="600" kern="1200" dirty="0" err="1" smtClean="0">
                          <a:solidFill>
                            <a:schemeClr val="tx1"/>
                          </a:solidFill>
                          <a:latin typeface="+mn-lt"/>
                          <a:ea typeface="+mn-ea"/>
                          <a:cs typeface="+mn-cs"/>
                        </a:rPr>
                        <a:t>Medical</a:t>
                      </a:r>
                      <a:r>
                        <a:rPr lang="fr-CA" sz="600" kern="1200" dirty="0" smtClean="0">
                          <a:solidFill>
                            <a:schemeClr val="tx1"/>
                          </a:solidFill>
                          <a:latin typeface="+mn-lt"/>
                          <a:ea typeface="+mn-ea"/>
                          <a:cs typeface="+mn-cs"/>
                        </a:rPr>
                        <a:t> </a:t>
                      </a:r>
                      <a:r>
                        <a:rPr lang="fr-CA" sz="600" kern="1200" dirty="0" err="1" smtClean="0">
                          <a:solidFill>
                            <a:schemeClr val="tx1"/>
                          </a:solidFill>
                          <a:latin typeface="+mn-lt"/>
                          <a:ea typeface="+mn-ea"/>
                          <a:cs typeface="+mn-cs"/>
                        </a:rPr>
                        <a:t>Practitioner</a:t>
                      </a:r>
                      <a:r>
                        <a:rPr lang="fr-CA" sz="600" kern="1200" dirty="0" smtClean="0">
                          <a:solidFill>
                            <a:schemeClr val="tx1"/>
                          </a:solidFill>
                          <a:latin typeface="+mn-lt"/>
                          <a:ea typeface="+mn-ea"/>
                          <a:cs typeface="+mn-cs"/>
                        </a:rPr>
                        <a:t> - General Practice</a:t>
                      </a: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r>
              <a:tr h="16692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CA" sz="900" kern="1200" dirty="0" smtClean="0">
                          <a:solidFill>
                            <a:schemeClr val="tx1"/>
                          </a:solidFill>
                          <a:latin typeface="+mn-lt"/>
                          <a:ea typeface="+mn-ea"/>
                          <a:cs typeface="+mn-cs"/>
                        </a:rPr>
                        <a:t>Adel Ghlamallah</a:t>
                      </a:r>
                      <a:endParaRPr lang="en-CA" sz="9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800" dirty="0" err="1" smtClean="0">
                          <a:solidFill>
                            <a:schemeClr val="tx1"/>
                          </a:solidFill>
                        </a:rPr>
                        <a:t>aghlamallah@infoway-inforoute.ca</a:t>
                      </a:r>
                      <a:endParaRPr lang="en-CA" sz="8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1000" dirty="0" smtClean="0">
                          <a:solidFill>
                            <a:schemeClr val="tx1"/>
                          </a:solidFill>
                        </a:rPr>
                        <a:t>CA</a:t>
                      </a:r>
                      <a:endParaRPr lang="en-CA" sz="10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1000" dirty="0"/>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600" dirty="0" smtClean="0">
                          <a:solidFill>
                            <a:schemeClr val="tx1"/>
                          </a:solidFill>
                        </a:rPr>
                        <a:t>Canada Health Infoway.</a:t>
                      </a:r>
                      <a:r>
                        <a:rPr lang="en-CA" sz="600" baseline="0" dirty="0" smtClean="0">
                          <a:solidFill>
                            <a:schemeClr val="tx1"/>
                          </a:solidFill>
                        </a:rPr>
                        <a:t> </a:t>
                      </a:r>
                      <a:r>
                        <a:rPr lang="en-CA" sz="600" dirty="0" smtClean="0">
                          <a:solidFill>
                            <a:schemeClr val="tx1"/>
                          </a:solidFill>
                        </a:rPr>
                        <a:t>SME at Infoway (shared health record);</a:t>
                      </a:r>
                      <a:r>
                        <a:rPr lang="en-CA" sz="600" baseline="0" dirty="0" smtClean="0">
                          <a:solidFill>
                            <a:schemeClr val="tx1"/>
                          </a:solidFill>
                        </a:rPr>
                        <a:t> past architect on EMR projects</a:t>
                      </a:r>
                      <a:endParaRPr lang="en-CA" sz="600" dirty="0" smtClean="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r>
              <a:tr h="26655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CA" sz="900" kern="1200" dirty="0" smtClean="0">
                          <a:solidFill>
                            <a:schemeClr val="tx1"/>
                          </a:solidFill>
                          <a:latin typeface="+mn-lt"/>
                          <a:ea typeface="+mn-ea"/>
                          <a:cs typeface="+mn-cs"/>
                        </a:rPr>
                        <a:t>William Goossen</a:t>
                      </a:r>
                      <a:endParaRPr lang="en-CA" sz="9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800" dirty="0" smtClean="0">
                          <a:solidFill>
                            <a:schemeClr val="tx1"/>
                          </a:solidFill>
                        </a:rPr>
                        <a:t>wgoossen@results4care.nl</a:t>
                      </a:r>
                      <a:endParaRPr lang="en-CA" sz="8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1000" dirty="0" smtClean="0">
                          <a:solidFill>
                            <a:schemeClr val="tx1"/>
                          </a:solidFill>
                        </a:rPr>
                        <a:t>NL</a:t>
                      </a:r>
                      <a:endParaRPr lang="en-CA" sz="10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1000" dirty="0"/>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600" dirty="0" smtClean="0">
                          <a:solidFill>
                            <a:schemeClr val="tx1"/>
                          </a:solidFill>
                        </a:rPr>
                        <a:t>Results 4 Care B.V.</a:t>
                      </a:r>
                      <a:r>
                        <a:rPr lang="en-CA" sz="600" baseline="0" dirty="0" smtClean="0">
                          <a:solidFill>
                            <a:schemeClr val="tx1"/>
                          </a:solidFill>
                        </a:rPr>
                        <a:t> </a:t>
                      </a:r>
                      <a:r>
                        <a:rPr lang="en-CA" sz="600" kern="1200" dirty="0" smtClean="0">
                          <a:solidFill>
                            <a:schemeClr val="tx1"/>
                          </a:solidFill>
                          <a:latin typeface="+mn-lt"/>
                          <a:ea typeface="+mn-ea"/>
                          <a:cs typeface="+mn-cs"/>
                        </a:rPr>
                        <a:t>RN, PhD; -chair HL7 Patient Care WG at HL7; Detailed Clinical Models ISO TC 215 WG1 and HL7 ; nursing </a:t>
                      </a:r>
                      <a:r>
                        <a:rPr lang="en-CA" sz="600" kern="1200" dirty="0" err="1" smtClean="0">
                          <a:solidFill>
                            <a:schemeClr val="tx1"/>
                          </a:solidFill>
                          <a:latin typeface="+mn-lt"/>
                          <a:ea typeface="+mn-ea"/>
                          <a:cs typeface="+mn-cs"/>
                        </a:rPr>
                        <a:t>practicioner</a:t>
                      </a:r>
                      <a:endParaRPr lang="en-CA" sz="600" kern="1200" dirty="0" smtClean="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r>
              <a:tr h="26655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CA" sz="900" kern="1200" dirty="0" err="1" smtClean="0">
                          <a:solidFill>
                            <a:schemeClr val="tx1"/>
                          </a:solidFill>
                          <a:latin typeface="+mn-lt"/>
                          <a:ea typeface="+mn-ea"/>
                          <a:cs typeface="+mn-cs"/>
                        </a:rPr>
                        <a:t>Anneke</a:t>
                      </a:r>
                      <a:r>
                        <a:rPr lang="fr-CA" sz="900" kern="1200" dirty="0" smtClean="0">
                          <a:solidFill>
                            <a:schemeClr val="tx1"/>
                          </a:solidFill>
                          <a:latin typeface="+mn-lt"/>
                          <a:ea typeface="+mn-ea"/>
                          <a:cs typeface="+mn-cs"/>
                        </a:rPr>
                        <a:t> Goossen</a:t>
                      </a:r>
                      <a:endParaRPr lang="en-CA" sz="9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800" dirty="0" smtClean="0">
                          <a:solidFill>
                            <a:schemeClr val="tx1"/>
                          </a:solidFill>
                        </a:rPr>
                        <a:t>agoossen@results4care.nl</a:t>
                      </a:r>
                      <a:endParaRPr lang="en-CA" sz="8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1000" dirty="0" smtClean="0">
                          <a:solidFill>
                            <a:schemeClr val="tx1"/>
                          </a:solidFill>
                        </a:rPr>
                        <a:t>NL</a:t>
                      </a:r>
                      <a:endParaRPr lang="en-CA" sz="10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1000" dirty="0"/>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600" dirty="0" smtClean="0">
                          <a:solidFill>
                            <a:schemeClr val="tx1"/>
                          </a:solidFill>
                        </a:rPr>
                        <a:t>Results 4 Care B.V.</a:t>
                      </a:r>
                      <a:r>
                        <a:rPr lang="en-CA" sz="600" baseline="0" dirty="0" smtClean="0">
                          <a:solidFill>
                            <a:schemeClr val="tx1"/>
                          </a:solidFill>
                        </a:rPr>
                        <a:t> </a:t>
                      </a:r>
                      <a:r>
                        <a:rPr lang="en-CA" sz="600" kern="1200" dirty="0" smtClean="0">
                          <a:solidFill>
                            <a:schemeClr val="tx1"/>
                          </a:solidFill>
                          <a:latin typeface="+mn-lt"/>
                          <a:ea typeface="+mn-ea"/>
                          <a:cs typeface="+mn-cs"/>
                        </a:rPr>
                        <a:t>RN; Consultant; Co-Chair Technical Committee EHR at HL7 Netherlands;</a:t>
                      </a:r>
                      <a:r>
                        <a:rPr lang="en-CA" sz="600" kern="1200" baseline="0" dirty="0" smtClean="0">
                          <a:solidFill>
                            <a:schemeClr val="tx1"/>
                          </a:solidFill>
                          <a:latin typeface="+mn-lt"/>
                          <a:ea typeface="+mn-ea"/>
                          <a:cs typeface="+mn-cs"/>
                        </a:rPr>
                        <a:t> </a:t>
                      </a:r>
                      <a:r>
                        <a:rPr lang="en-CA" sz="600" kern="1200" dirty="0" smtClean="0">
                          <a:solidFill>
                            <a:schemeClr val="tx1"/>
                          </a:solidFill>
                          <a:latin typeface="+mn-lt"/>
                          <a:ea typeface="+mn-ea"/>
                          <a:cs typeface="+mn-cs"/>
                        </a:rPr>
                        <a:t>Member at IMIA NI;</a:t>
                      </a:r>
                      <a:r>
                        <a:rPr lang="en-CA" sz="600" kern="1200" baseline="0" dirty="0" smtClean="0">
                          <a:solidFill>
                            <a:schemeClr val="tx1"/>
                          </a:solidFill>
                          <a:latin typeface="+mn-lt"/>
                          <a:ea typeface="+mn-ea"/>
                          <a:cs typeface="+mn-cs"/>
                        </a:rPr>
                        <a:t> </a:t>
                      </a:r>
                      <a:r>
                        <a:rPr lang="en-CA" sz="600" kern="1200" dirty="0" smtClean="0">
                          <a:solidFill>
                            <a:schemeClr val="tx1"/>
                          </a:solidFill>
                          <a:latin typeface="+mn-lt"/>
                          <a:ea typeface="+mn-ea"/>
                          <a:cs typeface="+mn-cs"/>
                        </a:rPr>
                        <a:t>Member of the Patient Care Working Group at HL7 International </a:t>
                      </a: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r>
              <a:tr h="26655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CA" sz="900" kern="1200" dirty="0" smtClean="0">
                          <a:solidFill>
                            <a:schemeClr val="tx1"/>
                          </a:solidFill>
                          <a:latin typeface="+mn-lt"/>
                          <a:ea typeface="+mn-ea"/>
                          <a:cs typeface="+mn-cs"/>
                        </a:rPr>
                        <a:t>Ian Townsend</a:t>
                      </a: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GB" sz="800" kern="1200" dirty="0" smtClean="0">
                          <a:solidFill>
                            <a:schemeClr val="tx1"/>
                          </a:solidFill>
                          <a:latin typeface="+mn-lt"/>
                          <a:ea typeface="+mn-ea"/>
                          <a:cs typeface="+mn-cs"/>
                        </a:rPr>
                        <a:t>ian.townend@nhs.net</a:t>
                      </a:r>
                      <a:endParaRPr lang="en-CA" sz="8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1000" dirty="0" smtClean="0">
                          <a:solidFill>
                            <a:schemeClr val="tx1"/>
                          </a:solidFill>
                        </a:rPr>
                        <a:t>UK</a:t>
                      </a:r>
                      <a:endParaRPr lang="en-CA" sz="10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1000" dirty="0"/>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600" dirty="0" smtClean="0">
                          <a:solidFill>
                            <a:schemeClr val="tx1"/>
                          </a:solidFill>
                        </a:rPr>
                        <a:t>NHS Connecting for Health.</a:t>
                      </a:r>
                      <a:r>
                        <a:rPr lang="en-CA" sz="600" baseline="0" dirty="0" smtClean="0">
                          <a:solidFill>
                            <a:schemeClr val="tx1"/>
                          </a:solidFill>
                        </a:rPr>
                        <a:t> </a:t>
                      </a:r>
                      <a:r>
                        <a:rPr lang="en-CA" sz="600" kern="1200" dirty="0" smtClean="0">
                          <a:solidFill>
                            <a:schemeClr val="tx1"/>
                          </a:solidFill>
                          <a:latin typeface="+mn-lt"/>
                          <a:ea typeface="+mn-ea"/>
                          <a:cs typeface="+mn-cs"/>
                        </a:rPr>
                        <a:t>Health Informatics; </a:t>
                      </a:r>
                      <a:r>
                        <a:rPr lang="en-US" sz="600" kern="1200" dirty="0" smtClean="0">
                          <a:solidFill>
                            <a:schemeClr val="tx1"/>
                          </a:solidFill>
                          <a:latin typeface="+mn-lt"/>
                          <a:ea typeface="+mn-ea"/>
                          <a:cs typeface="+mn-cs"/>
                        </a:rPr>
                        <a:t>Senior Interoperability Developer, Data Standards and Products; HL7 </a:t>
                      </a:r>
                      <a:r>
                        <a:rPr lang="en-GB" sz="600" kern="1200" dirty="0" smtClean="0">
                          <a:solidFill>
                            <a:schemeClr val="tx1"/>
                          </a:solidFill>
                          <a:latin typeface="+mn-lt"/>
                          <a:ea typeface="+mn-ea"/>
                          <a:cs typeface="+mn-cs"/>
                        </a:rPr>
                        <a:t>Patient Care Co-Chair </a:t>
                      </a:r>
                      <a:endParaRPr lang="fr-CA" sz="600" kern="1200" dirty="0" smtClean="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r>
              <a:tr h="23407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CA" sz="900" kern="1200" dirty="0" smtClean="0">
                          <a:solidFill>
                            <a:schemeClr val="tx1"/>
                          </a:solidFill>
                          <a:latin typeface="+mn-lt"/>
                          <a:ea typeface="+mn-ea"/>
                          <a:cs typeface="+mn-cs"/>
                        </a:rPr>
                        <a:t>Rosemary Kennedy</a:t>
                      </a: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800" kern="1200" dirty="0" smtClean="0">
                          <a:solidFill>
                            <a:schemeClr val="tx1"/>
                          </a:solidFill>
                          <a:latin typeface="+mn-lt"/>
                          <a:ea typeface="+mn-ea"/>
                          <a:cs typeface="+mn-cs"/>
                        </a:rPr>
                        <a:t>Rosemary.kennedy@jefferson.edu</a:t>
                      </a:r>
                      <a:endParaRPr lang="fr-CA" sz="800" kern="1200" dirty="0" smtClean="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1000" dirty="0" smtClean="0">
                          <a:solidFill>
                            <a:schemeClr val="tx1"/>
                          </a:solidFill>
                        </a:rPr>
                        <a:t>US</a:t>
                      </a:r>
                      <a:endParaRPr lang="en-CA" sz="10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1000" dirty="0"/>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600" kern="1200" dirty="0" smtClean="0">
                          <a:solidFill>
                            <a:schemeClr val="tx1"/>
                          </a:solidFill>
                          <a:latin typeface="+mn-lt"/>
                          <a:ea typeface="+mn-ea"/>
                          <a:cs typeface="+mn-cs"/>
                        </a:rPr>
                        <a:t>Thomas Jefferson University School of Nursing </a:t>
                      </a:r>
                      <a:r>
                        <a:rPr lang="en-CA" sz="600" kern="1200" dirty="0" smtClean="0">
                          <a:solidFill>
                            <a:schemeClr val="tx1"/>
                          </a:solidFill>
                          <a:latin typeface="+mn-lt"/>
                          <a:ea typeface="+mn-ea"/>
                          <a:cs typeface="+mn-cs"/>
                        </a:rPr>
                        <a:t>.</a:t>
                      </a:r>
                      <a:r>
                        <a:rPr lang="en-CA" sz="600" kern="1200" baseline="0" dirty="0" smtClean="0">
                          <a:solidFill>
                            <a:schemeClr val="tx1"/>
                          </a:solidFill>
                          <a:latin typeface="+mn-lt"/>
                          <a:ea typeface="+mn-ea"/>
                          <a:cs typeface="+mn-cs"/>
                        </a:rPr>
                        <a:t> </a:t>
                      </a:r>
                      <a:r>
                        <a:rPr lang="en-CA" sz="600" kern="1200" dirty="0" smtClean="0">
                          <a:solidFill>
                            <a:schemeClr val="tx1"/>
                          </a:solidFill>
                          <a:latin typeface="+mn-lt"/>
                          <a:ea typeface="+mn-ea"/>
                          <a:cs typeface="+mn-cs"/>
                        </a:rPr>
                        <a:t>RN; Informatics; </a:t>
                      </a:r>
                      <a:r>
                        <a:rPr lang="en-US" sz="600" kern="1200" dirty="0" smtClean="0">
                          <a:solidFill>
                            <a:schemeClr val="tx1"/>
                          </a:solidFill>
                          <a:latin typeface="+mn-lt"/>
                          <a:ea typeface="+mn-ea"/>
                          <a:cs typeface="+mn-cs"/>
                        </a:rPr>
                        <a:t>Associate Professor; HL7 EHR WG; HL7 Patient care WG; terminology engine for Plan of care;</a:t>
                      </a:r>
                      <a:endParaRPr lang="fr-CA" sz="600" kern="1200" dirty="0" smtClean="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r>
              <a:tr h="24964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CA" sz="900" kern="1200" dirty="0" smtClean="0">
                          <a:solidFill>
                            <a:schemeClr val="tx1"/>
                          </a:solidFill>
                          <a:latin typeface="+mn-lt"/>
                          <a:ea typeface="+mn-ea"/>
                          <a:cs typeface="+mn-cs"/>
                        </a:rPr>
                        <a:t>Jay Lyle</a:t>
                      </a:r>
                      <a:endParaRPr lang="en-CA" sz="900" kern="1200" dirty="0" smtClean="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800" kern="1200" dirty="0" err="1" smtClean="0">
                          <a:solidFill>
                            <a:schemeClr val="tx1"/>
                          </a:solidFill>
                          <a:latin typeface="+mn-lt"/>
                          <a:ea typeface="+mn-ea"/>
                          <a:cs typeface="+mn-cs"/>
                        </a:rPr>
                        <a:t>jaylyle@gmail.com</a:t>
                      </a:r>
                      <a:endParaRPr lang="en-CA" sz="8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1000" kern="1200" dirty="0" smtClean="0">
                          <a:solidFill>
                            <a:schemeClr val="tx1"/>
                          </a:solidFill>
                          <a:latin typeface="+mn-lt"/>
                          <a:ea typeface="+mn-ea"/>
                          <a:cs typeface="+mn-cs"/>
                        </a:rPr>
                        <a:t>US</a:t>
                      </a:r>
                      <a:endParaRPr lang="en-CA" sz="10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1000" dirty="0"/>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600" kern="1200" dirty="0" smtClean="0">
                          <a:solidFill>
                            <a:schemeClr val="tx1"/>
                          </a:solidFill>
                          <a:latin typeface="+mn-lt"/>
                          <a:ea typeface="+mn-ea"/>
                          <a:cs typeface="+mn-cs"/>
                        </a:rPr>
                        <a:t>JP Systems. </a:t>
                      </a:r>
                      <a:r>
                        <a:rPr lang="fr-CA" sz="600" kern="1200" dirty="0" err="1" smtClean="0">
                          <a:solidFill>
                            <a:schemeClr val="tx1"/>
                          </a:solidFill>
                          <a:latin typeface="+mn-lt"/>
                          <a:ea typeface="+mn-ea"/>
                          <a:cs typeface="+mn-cs"/>
                        </a:rPr>
                        <a:t>Informatics</a:t>
                      </a:r>
                      <a:r>
                        <a:rPr lang="fr-CA" sz="600" kern="1200" dirty="0" smtClean="0">
                          <a:solidFill>
                            <a:schemeClr val="tx1"/>
                          </a:solidFill>
                          <a:latin typeface="+mn-lt"/>
                          <a:ea typeface="+mn-ea"/>
                          <a:cs typeface="+mn-cs"/>
                        </a:rPr>
                        <a:t> Consultant; Business Consultant &amp; Sr. Project Manager </a:t>
                      </a:r>
                      <a:endParaRPr lang="en-CA" sz="6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r>
              <a:tr h="30426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900" kern="1200" dirty="0" smtClean="0">
                          <a:solidFill>
                            <a:schemeClr val="tx1"/>
                          </a:solidFill>
                          <a:latin typeface="+mn-lt"/>
                          <a:ea typeface="+mn-ea"/>
                          <a:cs typeface="+mn-cs"/>
                        </a:rPr>
                        <a:t>Margaret </a:t>
                      </a:r>
                      <a:r>
                        <a:rPr lang="en-CA" sz="900" kern="1200" dirty="0" err="1" smtClean="0">
                          <a:solidFill>
                            <a:schemeClr val="tx1"/>
                          </a:solidFill>
                          <a:latin typeface="+mn-lt"/>
                          <a:ea typeface="+mn-ea"/>
                          <a:cs typeface="+mn-cs"/>
                        </a:rPr>
                        <a:t>Dittloff</a:t>
                      </a:r>
                      <a:endParaRPr lang="en-CA" sz="9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800" kern="1200" dirty="0" err="1" smtClean="0">
                          <a:solidFill>
                            <a:schemeClr val="tx1"/>
                          </a:solidFill>
                          <a:latin typeface="+mn-lt"/>
                          <a:ea typeface="+mn-ea"/>
                          <a:cs typeface="+mn-cs"/>
                        </a:rPr>
                        <a:t>mkd@cbord.com</a:t>
                      </a:r>
                      <a:endParaRPr lang="en-CA" sz="8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1000" kern="1200" dirty="0" smtClean="0">
                          <a:solidFill>
                            <a:schemeClr val="tx1"/>
                          </a:solidFill>
                          <a:latin typeface="+mn-lt"/>
                          <a:ea typeface="+mn-ea"/>
                          <a:cs typeface="+mn-cs"/>
                        </a:rPr>
                        <a:t>US</a:t>
                      </a:r>
                      <a:endParaRPr lang="en-CA" sz="10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1000" dirty="0" smtClean="0"/>
                        <a:t>Yes</a:t>
                      </a:r>
                      <a:endParaRPr lang="en-CA" sz="1000" dirty="0"/>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600" kern="1200" dirty="0" smtClean="0">
                          <a:solidFill>
                            <a:schemeClr val="tx1"/>
                          </a:solidFill>
                          <a:latin typeface="+mn-lt"/>
                          <a:ea typeface="+mn-ea"/>
                          <a:cs typeface="+mn-cs"/>
                        </a:rPr>
                        <a:t>The CBORD Group, Inc..</a:t>
                      </a:r>
                      <a:r>
                        <a:rPr lang="en-CA" sz="600" kern="1200" baseline="0" dirty="0" smtClean="0">
                          <a:solidFill>
                            <a:schemeClr val="tx1"/>
                          </a:solidFill>
                          <a:latin typeface="+mn-lt"/>
                          <a:ea typeface="+mn-ea"/>
                          <a:cs typeface="+mn-cs"/>
                        </a:rPr>
                        <a:t> </a:t>
                      </a:r>
                      <a:r>
                        <a:rPr lang="fr-CA" sz="600" kern="1200" dirty="0" smtClean="0">
                          <a:solidFill>
                            <a:schemeClr val="tx1"/>
                          </a:solidFill>
                          <a:latin typeface="+mn-lt"/>
                          <a:ea typeface="+mn-ea"/>
                          <a:cs typeface="+mn-cs"/>
                        </a:rPr>
                        <a:t>RD (</a:t>
                      </a:r>
                      <a:r>
                        <a:rPr lang="fr-CA" sz="600" kern="1200" dirty="0" err="1" smtClean="0">
                          <a:solidFill>
                            <a:schemeClr val="tx1"/>
                          </a:solidFill>
                          <a:latin typeface="+mn-lt"/>
                          <a:ea typeface="+mn-ea"/>
                          <a:cs typeface="+mn-cs"/>
                        </a:rPr>
                        <a:t>Registered</a:t>
                      </a:r>
                      <a:r>
                        <a:rPr lang="fr-CA" sz="600" kern="1200" dirty="0" smtClean="0">
                          <a:solidFill>
                            <a:schemeClr val="tx1"/>
                          </a:solidFill>
                          <a:latin typeface="+mn-lt"/>
                          <a:ea typeface="+mn-ea"/>
                          <a:cs typeface="+mn-cs"/>
                        </a:rPr>
                        <a:t> </a:t>
                      </a:r>
                      <a:r>
                        <a:rPr lang="fr-CA" sz="600" kern="1200" dirty="0" err="1" smtClean="0">
                          <a:solidFill>
                            <a:schemeClr val="tx1"/>
                          </a:solidFill>
                          <a:latin typeface="+mn-lt"/>
                          <a:ea typeface="+mn-ea"/>
                          <a:cs typeface="+mn-cs"/>
                        </a:rPr>
                        <a:t>Dietitian</a:t>
                      </a:r>
                      <a:r>
                        <a:rPr lang="fr-CA" sz="600" kern="1200" dirty="0" smtClean="0">
                          <a:solidFill>
                            <a:schemeClr val="tx1"/>
                          </a:solidFill>
                          <a:latin typeface="+mn-lt"/>
                          <a:ea typeface="+mn-ea"/>
                          <a:cs typeface="+mn-cs"/>
                        </a:rPr>
                        <a:t>); Product Manager, Nutrition Service Suite; </a:t>
                      </a:r>
                      <a:r>
                        <a:rPr lang="en-US" sz="600" kern="1200" dirty="0" smtClean="0">
                          <a:solidFill>
                            <a:schemeClr val="tx1"/>
                          </a:solidFill>
                          <a:latin typeface="+mn-lt"/>
                          <a:ea typeface="+mn-ea"/>
                          <a:cs typeface="+mn-cs"/>
                        </a:rPr>
                        <a:t>HL7  DAM project for diet/nutrition orders; American Dietetic Association</a:t>
                      </a:r>
                      <a:endParaRPr lang="en-CA" sz="600" kern="1200" dirty="0" smtClean="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r>
              <a:tr h="35540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900" kern="1200" dirty="0" smtClean="0">
                          <a:solidFill>
                            <a:schemeClr val="tx1"/>
                          </a:solidFill>
                          <a:latin typeface="+mn-lt"/>
                          <a:ea typeface="+mn-ea"/>
                          <a:cs typeface="+mn-cs"/>
                        </a:rPr>
                        <a:t>Audrey Dickerson</a:t>
                      </a:r>
                      <a:endParaRPr lang="en-CA" sz="9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800" kern="1200" dirty="0" err="1" smtClean="0">
                          <a:solidFill>
                            <a:schemeClr val="tx1"/>
                          </a:solidFill>
                          <a:latin typeface="+mn-lt"/>
                          <a:ea typeface="+mn-ea"/>
                          <a:cs typeface="+mn-cs"/>
                        </a:rPr>
                        <a:t>adickerson@himss.org</a:t>
                      </a:r>
                      <a:endParaRPr lang="en-CA" sz="8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1000" kern="1200" dirty="0" smtClean="0">
                          <a:solidFill>
                            <a:schemeClr val="tx1"/>
                          </a:solidFill>
                          <a:latin typeface="+mn-lt"/>
                          <a:ea typeface="+mn-ea"/>
                          <a:cs typeface="+mn-cs"/>
                        </a:rPr>
                        <a:t>US</a:t>
                      </a:r>
                      <a:endParaRPr lang="en-CA" sz="10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1000" dirty="0"/>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600" kern="1200" dirty="0" smtClean="0">
                          <a:solidFill>
                            <a:schemeClr val="tx1"/>
                          </a:solidFill>
                          <a:latin typeface="+mn-lt"/>
                          <a:ea typeface="+mn-ea"/>
                          <a:cs typeface="+mn-cs"/>
                        </a:rPr>
                        <a:t>HIMSS</a:t>
                      </a:r>
                      <a:r>
                        <a:rPr lang="en-CA" sz="600" kern="1200" dirty="0" smtClean="0">
                          <a:solidFill>
                            <a:schemeClr val="tx1"/>
                          </a:solidFill>
                          <a:latin typeface="+mn-lt"/>
                          <a:ea typeface="+mn-ea"/>
                          <a:cs typeface="+mn-cs"/>
                        </a:rPr>
                        <a:t>.</a:t>
                      </a:r>
                      <a:r>
                        <a:rPr lang="en-CA" sz="600" kern="1200" baseline="0" dirty="0" smtClean="0">
                          <a:solidFill>
                            <a:schemeClr val="tx1"/>
                          </a:solidFill>
                          <a:latin typeface="+mn-lt"/>
                          <a:ea typeface="+mn-ea"/>
                          <a:cs typeface="+mn-cs"/>
                        </a:rPr>
                        <a:t> </a:t>
                      </a:r>
                      <a:r>
                        <a:rPr lang="en-US" sz="600" kern="1200" dirty="0" smtClean="0">
                          <a:solidFill>
                            <a:schemeClr val="tx1"/>
                          </a:solidFill>
                          <a:latin typeface="+mn-lt"/>
                          <a:ea typeface="+mn-ea"/>
                          <a:cs typeface="+mn-cs"/>
                        </a:rPr>
                        <a:t>RN, MS; Standards Initiatives at HIMSS; ISO/TC 215 Health Informatics, Secretary; US TAG for ISO/TC 215 Health Informatics, Administrator; Co-Chair of Nursing Sub-committee to IHE-Patient Care Coordination Domain.</a:t>
                      </a:r>
                      <a:endParaRPr lang="fr-CA" sz="600" kern="1200" dirty="0" smtClean="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r>
              <a:tr h="26655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900" kern="1200" dirty="0" smtClean="0">
                          <a:solidFill>
                            <a:schemeClr val="tx1"/>
                          </a:solidFill>
                          <a:latin typeface="+mn-lt"/>
                          <a:ea typeface="+mn-ea"/>
                          <a:cs typeface="+mn-cs"/>
                        </a:rPr>
                        <a:t>Ian McNicoll</a:t>
                      </a:r>
                      <a:endParaRPr lang="en-CA" sz="9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800" kern="1200" dirty="0" err="1" smtClean="0">
                          <a:solidFill>
                            <a:schemeClr val="tx1"/>
                          </a:solidFill>
                          <a:latin typeface="+mn-lt"/>
                          <a:ea typeface="+mn-ea"/>
                          <a:cs typeface="+mn-cs"/>
                        </a:rPr>
                        <a:t>Ian.McNicoll@oceaninformatics.com</a:t>
                      </a:r>
                      <a:endParaRPr lang="en-CA" sz="8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1000" kern="1200" dirty="0" smtClean="0">
                          <a:solidFill>
                            <a:schemeClr val="tx1"/>
                          </a:solidFill>
                          <a:latin typeface="+mn-lt"/>
                          <a:ea typeface="+mn-ea"/>
                          <a:cs typeface="+mn-cs"/>
                        </a:rPr>
                        <a:t>UK</a:t>
                      </a:r>
                      <a:endParaRPr lang="en-CA" sz="10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1000" dirty="0" smtClean="0"/>
                        <a:t>Yes</a:t>
                      </a:r>
                      <a:endParaRPr lang="en-CA" sz="1000" dirty="0"/>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600" kern="1200" dirty="0" smtClean="0">
                          <a:solidFill>
                            <a:schemeClr val="tx1"/>
                          </a:solidFill>
                          <a:latin typeface="+mn-lt"/>
                          <a:ea typeface="+mn-ea"/>
                          <a:cs typeface="+mn-cs"/>
                        </a:rPr>
                        <a:t>Ocean Informatics .</a:t>
                      </a:r>
                      <a:r>
                        <a:rPr lang="en-CA" sz="600" kern="1200" baseline="0" dirty="0" smtClean="0">
                          <a:solidFill>
                            <a:schemeClr val="tx1"/>
                          </a:solidFill>
                          <a:latin typeface="+mn-lt"/>
                          <a:ea typeface="+mn-ea"/>
                          <a:cs typeface="+mn-cs"/>
                        </a:rPr>
                        <a:t> </a:t>
                      </a:r>
                      <a:r>
                        <a:rPr lang="fr-CA" sz="600" kern="1200" dirty="0" smtClean="0">
                          <a:solidFill>
                            <a:schemeClr val="tx1"/>
                          </a:solidFill>
                          <a:latin typeface="+mn-lt"/>
                          <a:ea typeface="+mn-ea"/>
                          <a:cs typeface="+mn-cs"/>
                        </a:rPr>
                        <a:t>Health </a:t>
                      </a:r>
                      <a:r>
                        <a:rPr lang="fr-CA" sz="600" kern="1200" dirty="0" err="1" smtClean="0">
                          <a:solidFill>
                            <a:schemeClr val="tx1"/>
                          </a:solidFill>
                          <a:latin typeface="+mn-lt"/>
                          <a:ea typeface="+mn-ea"/>
                          <a:cs typeface="+mn-cs"/>
                        </a:rPr>
                        <a:t>informatics</a:t>
                      </a:r>
                      <a:r>
                        <a:rPr lang="fr-CA" sz="600" kern="1200" dirty="0" smtClean="0">
                          <a:solidFill>
                            <a:schemeClr val="tx1"/>
                          </a:solidFill>
                          <a:latin typeface="+mn-lt"/>
                          <a:ea typeface="+mn-ea"/>
                          <a:cs typeface="+mn-cs"/>
                        </a:rPr>
                        <a:t> </a:t>
                      </a:r>
                      <a:r>
                        <a:rPr lang="fr-CA" sz="600" kern="1200" dirty="0" err="1" smtClean="0">
                          <a:solidFill>
                            <a:schemeClr val="tx1"/>
                          </a:solidFill>
                          <a:latin typeface="+mn-lt"/>
                          <a:ea typeface="+mn-ea"/>
                          <a:cs typeface="+mn-cs"/>
                        </a:rPr>
                        <a:t>specialist</a:t>
                      </a:r>
                      <a:r>
                        <a:rPr lang="fr-CA" sz="600" kern="1200" dirty="0" smtClean="0">
                          <a:solidFill>
                            <a:schemeClr val="tx1"/>
                          </a:solidFill>
                          <a:latin typeface="+mn-lt"/>
                          <a:ea typeface="+mn-ea"/>
                          <a:cs typeface="+mn-cs"/>
                        </a:rPr>
                        <a:t>; </a:t>
                      </a:r>
                      <a:r>
                        <a:rPr lang="fr-CA" sz="600" kern="1200" dirty="0" err="1" smtClean="0">
                          <a:solidFill>
                            <a:schemeClr val="tx1"/>
                          </a:solidFill>
                          <a:latin typeface="+mn-lt"/>
                          <a:ea typeface="+mn-ea"/>
                          <a:cs typeface="+mn-cs"/>
                        </a:rPr>
                        <a:t>Formal</a:t>
                      </a:r>
                      <a:r>
                        <a:rPr lang="fr-CA" sz="600" kern="1200" dirty="0" smtClean="0">
                          <a:solidFill>
                            <a:schemeClr val="tx1"/>
                          </a:solidFill>
                          <a:latin typeface="+mn-lt"/>
                          <a:ea typeface="+mn-ea"/>
                          <a:cs typeface="+mn-cs"/>
                        </a:rPr>
                        <a:t> </a:t>
                      </a:r>
                      <a:r>
                        <a:rPr lang="fr-CA" sz="600" kern="1200" dirty="0" err="1" smtClean="0">
                          <a:solidFill>
                            <a:schemeClr val="tx1"/>
                          </a:solidFill>
                          <a:latin typeface="+mn-lt"/>
                          <a:ea typeface="+mn-ea"/>
                          <a:cs typeface="+mn-cs"/>
                        </a:rPr>
                        <a:t>general</a:t>
                      </a:r>
                      <a:r>
                        <a:rPr lang="fr-CA" sz="600" kern="1200" dirty="0" smtClean="0">
                          <a:solidFill>
                            <a:schemeClr val="tx1"/>
                          </a:solidFill>
                          <a:latin typeface="+mn-lt"/>
                          <a:ea typeface="+mn-ea"/>
                          <a:cs typeface="+mn-cs"/>
                        </a:rPr>
                        <a:t> </a:t>
                      </a:r>
                      <a:r>
                        <a:rPr lang="fr-CA" sz="600" kern="1200" dirty="0" err="1" smtClean="0">
                          <a:solidFill>
                            <a:schemeClr val="tx1"/>
                          </a:solidFill>
                          <a:latin typeface="+mn-lt"/>
                          <a:ea typeface="+mn-ea"/>
                          <a:cs typeface="+mn-cs"/>
                        </a:rPr>
                        <a:t>medical</a:t>
                      </a:r>
                      <a:r>
                        <a:rPr lang="fr-CA" sz="600" kern="1200" dirty="0" smtClean="0">
                          <a:solidFill>
                            <a:schemeClr val="tx1"/>
                          </a:solidFill>
                          <a:latin typeface="+mn-lt"/>
                          <a:ea typeface="+mn-ea"/>
                          <a:cs typeface="+mn-cs"/>
                        </a:rPr>
                        <a:t> </a:t>
                      </a:r>
                      <a:r>
                        <a:rPr lang="fr-CA" sz="600" kern="1200" dirty="0" err="1" smtClean="0">
                          <a:solidFill>
                            <a:schemeClr val="tx1"/>
                          </a:solidFill>
                          <a:latin typeface="+mn-lt"/>
                          <a:ea typeface="+mn-ea"/>
                          <a:cs typeface="+mn-cs"/>
                        </a:rPr>
                        <a:t>practitioner</a:t>
                      </a:r>
                      <a:r>
                        <a:rPr lang="fr-CA" sz="600" kern="1200" dirty="0" smtClean="0">
                          <a:solidFill>
                            <a:schemeClr val="tx1"/>
                          </a:solidFill>
                          <a:latin typeface="+mn-lt"/>
                          <a:ea typeface="+mn-ea"/>
                          <a:cs typeface="+mn-cs"/>
                        </a:rPr>
                        <a:t>; </a:t>
                      </a:r>
                      <a:r>
                        <a:rPr lang="en-CA" sz="600" kern="1200" dirty="0" err="1" smtClean="0">
                          <a:solidFill>
                            <a:schemeClr val="tx1"/>
                          </a:solidFill>
                          <a:latin typeface="+mn-lt"/>
                          <a:ea typeface="+mn-ea"/>
                          <a:cs typeface="+mn-cs"/>
                        </a:rPr>
                        <a:t>OpenEHR</a:t>
                      </a:r>
                      <a:r>
                        <a:rPr lang="en-CA" sz="600" kern="1200" dirty="0" smtClean="0">
                          <a:solidFill>
                            <a:schemeClr val="tx1"/>
                          </a:solidFill>
                          <a:latin typeface="+mn-lt"/>
                          <a:ea typeface="+mn-ea"/>
                          <a:cs typeface="+mn-cs"/>
                        </a:rPr>
                        <a:t>;</a:t>
                      </a:r>
                      <a:r>
                        <a:rPr lang="en-CA" sz="600" kern="1200" baseline="0" dirty="0" smtClean="0">
                          <a:solidFill>
                            <a:schemeClr val="tx1"/>
                          </a:solidFill>
                          <a:latin typeface="+mn-lt"/>
                          <a:ea typeface="+mn-ea"/>
                          <a:cs typeface="+mn-cs"/>
                        </a:rPr>
                        <a:t> Slovakia </a:t>
                      </a:r>
                      <a:r>
                        <a:rPr lang="en-CA" sz="600" kern="1200" dirty="0" err="1" smtClean="0">
                          <a:solidFill>
                            <a:schemeClr val="tx1"/>
                          </a:solidFill>
                          <a:latin typeface="+mn-lt"/>
                          <a:ea typeface="+mn-ea"/>
                          <a:cs typeface="+mn-cs"/>
                        </a:rPr>
                        <a:t>Pediatrics</a:t>
                      </a:r>
                      <a:r>
                        <a:rPr lang="en-CA" sz="600" kern="1200" dirty="0" smtClean="0">
                          <a:solidFill>
                            <a:schemeClr val="tx1"/>
                          </a:solidFill>
                          <a:latin typeface="+mn-lt"/>
                          <a:ea typeface="+mn-ea"/>
                          <a:cs typeface="+mn-cs"/>
                        </a:rPr>
                        <a:t> EMR; Sweden</a:t>
                      </a:r>
                      <a:r>
                        <a:rPr lang="en-CA" sz="600" kern="1200" baseline="0" dirty="0" smtClean="0">
                          <a:solidFill>
                            <a:schemeClr val="tx1"/>
                          </a:solidFill>
                          <a:latin typeface="+mn-lt"/>
                          <a:ea typeface="+mn-ea"/>
                          <a:cs typeface="+mn-cs"/>
                        </a:rPr>
                        <a:t> distributed care approach</a:t>
                      </a:r>
                      <a:endParaRPr lang="en-CA" sz="600" kern="1200" dirty="0" smtClean="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r>
              <a:tr h="236935">
                <a:tc>
                  <a:txBody>
                    <a:bodyPr/>
                    <a:lstStyle/>
                    <a:p>
                      <a:r>
                        <a:rPr lang="en-US" sz="900" kern="1200" baseline="0" dirty="0" smtClean="0">
                          <a:solidFill>
                            <a:schemeClr val="tx1"/>
                          </a:solidFill>
                          <a:latin typeface="+mn-lt"/>
                          <a:ea typeface="+mn-ea"/>
                          <a:cs typeface="+mn-cs"/>
                        </a:rPr>
                        <a:t>Danny </a:t>
                      </a:r>
                      <a:r>
                        <a:rPr lang="en-US" sz="900" kern="1200" baseline="0" dirty="0" err="1" smtClean="0">
                          <a:solidFill>
                            <a:schemeClr val="tx1"/>
                          </a:solidFill>
                          <a:latin typeface="+mn-lt"/>
                          <a:ea typeface="+mn-ea"/>
                          <a:cs typeface="+mn-cs"/>
                        </a:rPr>
                        <a:t>Probst</a:t>
                      </a:r>
                      <a:endParaRPr lang="fr-CA" sz="900" kern="1200" baseline="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US" sz="800" kern="1200" dirty="0" smtClean="0">
                          <a:solidFill>
                            <a:schemeClr val="tx1"/>
                          </a:solidFill>
                          <a:latin typeface="+mn-lt"/>
                          <a:ea typeface="+mn-ea"/>
                          <a:cs typeface="+mn-cs"/>
                        </a:rPr>
                        <a:t>Daniel.Probst@imail.org</a:t>
                      </a:r>
                      <a:endParaRPr lang="fr-CA" sz="8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1000" kern="1200" dirty="0" smtClean="0">
                          <a:solidFill>
                            <a:schemeClr val="tx1"/>
                          </a:solidFill>
                          <a:latin typeface="+mn-lt"/>
                          <a:ea typeface="+mn-ea"/>
                          <a:cs typeface="+mn-cs"/>
                        </a:rPr>
                        <a:t>US</a:t>
                      </a:r>
                      <a:endParaRPr lang="en-CA" sz="10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1000" kern="1200" dirty="0" smtClean="0">
                          <a:solidFill>
                            <a:schemeClr val="tx1"/>
                          </a:solidFill>
                          <a:latin typeface="+mn-lt"/>
                          <a:ea typeface="+mn-ea"/>
                          <a:cs typeface="+mn-cs"/>
                        </a:rPr>
                        <a:t>Yes</a:t>
                      </a:r>
                      <a:endParaRPr lang="en-CA" sz="10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600" kern="1200" dirty="0" smtClean="0">
                          <a:solidFill>
                            <a:schemeClr val="tx1"/>
                          </a:solidFill>
                          <a:latin typeface="+mn-lt"/>
                          <a:ea typeface="+mn-ea"/>
                          <a:cs typeface="+mn-cs"/>
                        </a:rPr>
                        <a:t>Intermountain Healthcare. </a:t>
                      </a:r>
                      <a:r>
                        <a:rPr lang="fr-CA" sz="600" kern="1200" dirty="0" smtClean="0">
                          <a:solidFill>
                            <a:schemeClr val="tx1"/>
                          </a:solidFill>
                          <a:latin typeface="+mn-lt"/>
                          <a:ea typeface="+mn-ea"/>
                          <a:cs typeface="+mn-cs"/>
                        </a:rPr>
                        <a:t>Data Manager </a:t>
                      </a:r>
                      <a:endParaRPr lang="en-CA" sz="6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r>
              <a:tr h="23693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900" dirty="0" smtClean="0">
                          <a:solidFill>
                            <a:schemeClr val="tx1"/>
                          </a:solidFill>
                        </a:rPr>
                        <a:t>Kevin Coonan</a:t>
                      </a:r>
                      <a:endParaRPr lang="en-CA" sz="9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800" kern="1200" dirty="0" smtClean="0">
                          <a:solidFill>
                            <a:schemeClr val="tx1"/>
                          </a:solidFill>
                          <a:latin typeface="+mn-lt"/>
                          <a:ea typeface="+mn-ea"/>
                          <a:cs typeface="+mn-cs"/>
                        </a:rPr>
                        <a:t>Kevin.coonan@gmail.com</a:t>
                      </a:r>
                      <a:endParaRPr lang="en-CA" sz="8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1000" dirty="0" smtClean="0">
                          <a:solidFill>
                            <a:schemeClr val="tx1"/>
                          </a:solidFill>
                        </a:rPr>
                        <a:t>US</a:t>
                      </a:r>
                      <a:endParaRPr lang="en-CA" sz="10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1000" dirty="0" smtClean="0">
                          <a:solidFill>
                            <a:schemeClr val="tx1"/>
                          </a:solidFill>
                        </a:rPr>
                        <a:t>Yes</a:t>
                      </a:r>
                      <a:endParaRPr lang="en-CA" sz="10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600" dirty="0" smtClean="0">
                          <a:solidFill>
                            <a:schemeClr val="tx1"/>
                          </a:solidFill>
                        </a:rPr>
                        <a:t>MD. Emergency medicine. HL7 Emergency care WG. </a:t>
                      </a:r>
                      <a:endParaRPr lang="en-CA" sz="6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r>
              <a:tr h="222127">
                <a:tc>
                  <a:txBody>
                    <a:bodyPr/>
                    <a:lstStyle/>
                    <a:p>
                      <a:r>
                        <a:rPr lang="en-CA" sz="900" dirty="0" smtClean="0">
                          <a:solidFill>
                            <a:schemeClr val="tx1"/>
                          </a:solidFill>
                        </a:rPr>
                        <a:t>Gordon </a:t>
                      </a:r>
                      <a:r>
                        <a:rPr lang="en-CA" sz="900" dirty="0" err="1" smtClean="0">
                          <a:solidFill>
                            <a:schemeClr val="tx1"/>
                          </a:solidFill>
                        </a:rPr>
                        <a:t>Raup</a:t>
                      </a:r>
                      <a:endParaRPr lang="en-CA" sz="9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800" dirty="0" smtClean="0">
                          <a:solidFill>
                            <a:schemeClr val="tx1"/>
                          </a:solidFill>
                        </a:rPr>
                        <a:t>graup@datuit.com</a:t>
                      </a:r>
                      <a:endParaRPr lang="en-CA" sz="8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900" dirty="0" smtClean="0">
                          <a:solidFill>
                            <a:schemeClr val="tx1"/>
                          </a:solidFill>
                        </a:rPr>
                        <a:t>US</a:t>
                      </a:r>
                      <a:endParaRPr lang="en-CA" sz="9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9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600" kern="1200" dirty="0" smtClean="0">
                          <a:solidFill>
                            <a:schemeClr val="tx1"/>
                          </a:solidFill>
                          <a:latin typeface="+mn-lt"/>
                          <a:ea typeface="+mn-ea"/>
                          <a:cs typeface="+mn-cs"/>
                        </a:rPr>
                        <a:t>CTO, </a:t>
                      </a:r>
                      <a:r>
                        <a:rPr lang="en-CA" sz="600" kern="1200" dirty="0" err="1" smtClean="0">
                          <a:solidFill>
                            <a:schemeClr val="tx1"/>
                          </a:solidFill>
                          <a:latin typeface="+mn-lt"/>
                          <a:ea typeface="+mn-ea"/>
                          <a:cs typeface="+mn-cs"/>
                        </a:rPr>
                        <a:t>Datuit</a:t>
                      </a:r>
                      <a:r>
                        <a:rPr lang="en-CA" sz="600" kern="1200" dirty="0" smtClean="0">
                          <a:solidFill>
                            <a:schemeClr val="tx1"/>
                          </a:solidFill>
                          <a:latin typeface="+mn-lt"/>
                          <a:ea typeface="+mn-ea"/>
                          <a:cs typeface="+mn-cs"/>
                        </a:rPr>
                        <a:t>  LLC (software industry).</a:t>
                      </a:r>
                      <a:endParaRPr lang="en-CA" sz="6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r>
              <a:tr h="222127">
                <a:tc>
                  <a:txBody>
                    <a:bodyPr/>
                    <a:lstStyle/>
                    <a:p>
                      <a:r>
                        <a:rPr lang="en-CA" sz="900" kern="1200" dirty="0" smtClean="0">
                          <a:solidFill>
                            <a:schemeClr val="tx1"/>
                          </a:solidFill>
                          <a:latin typeface="+mn-lt"/>
                          <a:ea typeface="+mn-ea"/>
                          <a:cs typeface="+mn-cs"/>
                        </a:rPr>
                        <a:t>Susan Campbell</a:t>
                      </a:r>
                      <a:endParaRPr lang="en-CA" sz="9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800" dirty="0" smtClean="0">
                          <a:solidFill>
                            <a:schemeClr val="tx1"/>
                          </a:solidFill>
                        </a:rPr>
                        <a:t>bostoncampbell@mindspring.com</a:t>
                      </a: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900" dirty="0" smtClean="0">
                          <a:solidFill>
                            <a:schemeClr val="tx1"/>
                          </a:solidFill>
                        </a:rPr>
                        <a:t>US</a:t>
                      </a:r>
                      <a:endParaRPr lang="en-CA" sz="9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900" dirty="0" smtClean="0">
                          <a:solidFill>
                            <a:schemeClr val="tx1"/>
                          </a:solidFill>
                        </a:rPr>
                        <a:t>Yes</a:t>
                      </a:r>
                      <a:endParaRPr lang="en-CA" sz="9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600" kern="1200" dirty="0" smtClean="0">
                          <a:solidFill>
                            <a:schemeClr val="tx1"/>
                          </a:solidFill>
                          <a:latin typeface="+mn-lt"/>
                          <a:ea typeface="+mn-ea"/>
                          <a:cs typeface="+mn-cs"/>
                        </a:rPr>
                        <a:t>PhD microbiologist. Specialist Master Consultant at Deloitte. HL7 Dynamic Care Plan Co-developer </a:t>
                      </a:r>
                      <a:endParaRPr lang="en-CA" sz="6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r>
              <a:tr h="35540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900" kern="1200" dirty="0" err="1" smtClean="0">
                          <a:solidFill>
                            <a:schemeClr val="tx1"/>
                          </a:solidFill>
                          <a:latin typeface="+mn-lt"/>
                          <a:ea typeface="+mn-ea"/>
                          <a:cs typeface="+mn-cs"/>
                        </a:rPr>
                        <a:t>Elayne</a:t>
                      </a:r>
                      <a:r>
                        <a:rPr lang="en-CA" sz="900" kern="1200" dirty="0" smtClean="0">
                          <a:solidFill>
                            <a:schemeClr val="tx1"/>
                          </a:solidFill>
                          <a:latin typeface="+mn-lt"/>
                          <a:ea typeface="+mn-ea"/>
                          <a:cs typeface="+mn-cs"/>
                        </a:rPr>
                        <a:t> Ayres</a:t>
                      </a:r>
                      <a:endParaRPr lang="en-CA" sz="9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800" kern="1200" dirty="0" smtClean="0">
                          <a:solidFill>
                            <a:schemeClr val="tx1"/>
                          </a:solidFill>
                          <a:latin typeface="+mn-lt"/>
                          <a:ea typeface="+mn-ea"/>
                          <a:cs typeface="+mn-cs"/>
                        </a:rPr>
                        <a:t>EAyres@cc.nih.gov</a:t>
                      </a:r>
                      <a:endParaRPr lang="en-CA" sz="8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1000" kern="1200" dirty="0" smtClean="0">
                          <a:solidFill>
                            <a:schemeClr val="tx1"/>
                          </a:solidFill>
                          <a:latin typeface="+mn-lt"/>
                          <a:ea typeface="+mn-ea"/>
                          <a:cs typeface="+mn-cs"/>
                        </a:rPr>
                        <a:t>US</a:t>
                      </a:r>
                      <a:endParaRPr lang="en-CA" sz="10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10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600" dirty="0" smtClean="0">
                          <a:solidFill>
                            <a:schemeClr val="tx1"/>
                          </a:solidFill>
                        </a:rPr>
                        <a:t>NIH National Institutes of Health</a:t>
                      </a:r>
                      <a:r>
                        <a:rPr lang="en-CA" sz="600" kern="1200" dirty="0" smtClean="0">
                          <a:solidFill>
                            <a:schemeClr val="tx1"/>
                          </a:solidFill>
                          <a:latin typeface="+mn-lt"/>
                          <a:ea typeface="+mn-ea"/>
                          <a:cs typeface="+mn-cs"/>
                        </a:rPr>
                        <a:t>.</a:t>
                      </a:r>
                      <a:r>
                        <a:rPr lang="en-CA" sz="600" kern="1200" baseline="0" dirty="0" smtClean="0">
                          <a:solidFill>
                            <a:schemeClr val="tx1"/>
                          </a:solidFill>
                          <a:latin typeface="+mn-lt"/>
                          <a:ea typeface="+mn-ea"/>
                          <a:cs typeface="+mn-cs"/>
                        </a:rPr>
                        <a:t> </a:t>
                      </a:r>
                      <a:r>
                        <a:rPr lang="en-US" sz="600" kern="1200" dirty="0" smtClean="0">
                          <a:solidFill>
                            <a:schemeClr val="tx1"/>
                          </a:solidFill>
                          <a:latin typeface="+mn-lt"/>
                          <a:ea typeface="+mn-ea"/>
                          <a:cs typeface="+mn-cs"/>
                        </a:rPr>
                        <a:t>MS, RD; Deputy Chief, Laboratory for Informatics Development, NIH Clinical Center ; Project manager for BTRIS (</a:t>
                      </a:r>
                      <a:r>
                        <a:rPr lang="fr-CA" sz="600" kern="1200" dirty="0" err="1" smtClean="0">
                          <a:solidFill>
                            <a:schemeClr val="tx1"/>
                          </a:solidFill>
                          <a:latin typeface="+mn-lt"/>
                          <a:ea typeface="+mn-ea"/>
                          <a:cs typeface="+mn-cs"/>
                        </a:rPr>
                        <a:t>Biomedical</a:t>
                      </a:r>
                      <a:r>
                        <a:rPr lang="fr-CA" sz="600" kern="1200" dirty="0" smtClean="0">
                          <a:solidFill>
                            <a:schemeClr val="tx1"/>
                          </a:solidFill>
                          <a:latin typeface="+mn-lt"/>
                          <a:ea typeface="+mn-ea"/>
                          <a:cs typeface="+mn-cs"/>
                        </a:rPr>
                        <a:t> </a:t>
                      </a:r>
                      <a:r>
                        <a:rPr lang="fr-CA" sz="600" kern="1200" dirty="0" err="1" smtClean="0">
                          <a:solidFill>
                            <a:schemeClr val="tx1"/>
                          </a:solidFill>
                          <a:latin typeface="+mn-lt"/>
                          <a:ea typeface="+mn-ea"/>
                          <a:cs typeface="+mn-cs"/>
                        </a:rPr>
                        <a:t>Translational</a:t>
                      </a:r>
                      <a:r>
                        <a:rPr lang="fr-CA" sz="600" kern="1200" dirty="0" smtClean="0">
                          <a:solidFill>
                            <a:schemeClr val="tx1"/>
                          </a:solidFill>
                          <a:latin typeface="+mn-lt"/>
                          <a:ea typeface="+mn-ea"/>
                          <a:cs typeface="+mn-cs"/>
                        </a:rPr>
                        <a:t> </a:t>
                      </a:r>
                      <a:r>
                        <a:rPr lang="fr-CA" sz="600" kern="1200" dirty="0" err="1" smtClean="0">
                          <a:solidFill>
                            <a:schemeClr val="tx1"/>
                          </a:solidFill>
                          <a:latin typeface="+mn-lt"/>
                          <a:ea typeface="+mn-ea"/>
                          <a:cs typeface="+mn-cs"/>
                        </a:rPr>
                        <a:t>Research</a:t>
                      </a:r>
                      <a:r>
                        <a:rPr lang="fr-CA" sz="600" kern="1200" dirty="0" smtClean="0">
                          <a:solidFill>
                            <a:schemeClr val="tx1"/>
                          </a:solidFill>
                          <a:latin typeface="+mn-lt"/>
                          <a:ea typeface="+mn-ea"/>
                          <a:cs typeface="+mn-cs"/>
                        </a:rPr>
                        <a:t> Information System), a </a:t>
                      </a:r>
                      <a:r>
                        <a:rPr lang="fr-CA" sz="600" kern="1200" dirty="0" err="1" smtClean="0">
                          <a:solidFill>
                            <a:schemeClr val="tx1"/>
                          </a:solidFill>
                          <a:latin typeface="+mn-lt"/>
                          <a:ea typeface="+mn-ea"/>
                          <a:cs typeface="+mn-cs"/>
                        </a:rPr>
                        <a:t>Clinical</a:t>
                      </a:r>
                      <a:r>
                        <a:rPr lang="fr-CA" sz="600" kern="1200" dirty="0" smtClean="0">
                          <a:solidFill>
                            <a:schemeClr val="tx1"/>
                          </a:solidFill>
                          <a:latin typeface="+mn-lt"/>
                          <a:ea typeface="+mn-ea"/>
                          <a:cs typeface="+mn-cs"/>
                        </a:rPr>
                        <a:t> </a:t>
                      </a:r>
                      <a:r>
                        <a:rPr lang="fr-CA" sz="600" kern="1200" dirty="0" err="1" smtClean="0">
                          <a:solidFill>
                            <a:schemeClr val="tx1"/>
                          </a:solidFill>
                          <a:latin typeface="+mn-lt"/>
                          <a:ea typeface="+mn-ea"/>
                          <a:cs typeface="+mn-cs"/>
                        </a:rPr>
                        <a:t>Research</a:t>
                      </a:r>
                      <a:r>
                        <a:rPr lang="fr-CA" sz="600" kern="1200" dirty="0" smtClean="0">
                          <a:solidFill>
                            <a:schemeClr val="tx1"/>
                          </a:solidFill>
                          <a:latin typeface="+mn-lt"/>
                          <a:ea typeface="+mn-ea"/>
                          <a:cs typeface="+mn-cs"/>
                        </a:rPr>
                        <a:t> Data </a:t>
                      </a:r>
                      <a:r>
                        <a:rPr lang="fr-CA" sz="600" kern="1200" dirty="0" err="1" smtClean="0">
                          <a:solidFill>
                            <a:schemeClr val="tx1"/>
                          </a:solidFill>
                          <a:latin typeface="+mn-lt"/>
                          <a:ea typeface="+mn-ea"/>
                          <a:cs typeface="+mn-cs"/>
                        </a:rPr>
                        <a:t>Repository</a:t>
                      </a:r>
                      <a:endParaRPr lang="fr-CA" sz="600" kern="1200" dirty="0" smtClean="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r>
            </a:tbl>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re 1"/>
          <p:cNvSpPr>
            <a:spLocks noGrp="1"/>
          </p:cNvSpPr>
          <p:nvPr>
            <p:ph type="title"/>
          </p:nvPr>
        </p:nvSpPr>
        <p:spPr>
          <a:xfrm>
            <a:off x="455613" y="120650"/>
            <a:ext cx="8359775" cy="723900"/>
          </a:xfrm>
        </p:spPr>
        <p:txBody>
          <a:bodyPr/>
          <a:lstStyle/>
          <a:p>
            <a:r>
              <a:rPr lang="en-CA" dirty="0" smtClean="0"/>
              <a:t>Participants- </a:t>
            </a:r>
            <a:r>
              <a:rPr lang="en-CA" dirty="0" err="1" smtClean="0"/>
              <a:t>Meetg</a:t>
            </a:r>
            <a:r>
              <a:rPr lang="en-CA" dirty="0" smtClean="0"/>
              <a:t> of 2011-04-20 p2</a:t>
            </a:r>
          </a:p>
        </p:txBody>
      </p:sp>
      <p:graphicFrame>
        <p:nvGraphicFramePr>
          <p:cNvPr id="7" name="Tableau 6"/>
          <p:cNvGraphicFramePr>
            <a:graphicFrameLocks noGrp="1"/>
          </p:cNvGraphicFramePr>
          <p:nvPr/>
        </p:nvGraphicFramePr>
        <p:xfrm>
          <a:off x="250825" y="836613"/>
          <a:ext cx="8641199" cy="4191000"/>
        </p:xfrm>
        <a:graphic>
          <a:graphicData uri="http://schemas.openxmlformats.org/drawingml/2006/table">
            <a:tbl>
              <a:tblPr firstRow="1" bandRow="1">
                <a:tableStyleId>{5C22544A-7EE6-4342-B048-85BDC9FD1C3A}</a:tableStyleId>
              </a:tblPr>
              <a:tblGrid>
                <a:gridCol w="2520349"/>
                <a:gridCol w="2520350"/>
                <a:gridCol w="504073"/>
                <a:gridCol w="576080"/>
                <a:gridCol w="576080"/>
                <a:gridCol w="1944267"/>
              </a:tblGrid>
              <a:tr h="216031">
                <a:tc>
                  <a:txBody>
                    <a:bodyPr/>
                    <a:lstStyle/>
                    <a:p>
                      <a:pPr algn="ctr"/>
                      <a:r>
                        <a:rPr lang="en-CA" sz="1000" dirty="0" smtClean="0">
                          <a:solidFill>
                            <a:schemeClr val="tx1"/>
                          </a:solidFill>
                        </a:rPr>
                        <a:t>Name</a:t>
                      </a:r>
                      <a:endParaRPr lang="en-CA" sz="10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solidFill>
                      <a:srgbClr val="FFFF00"/>
                    </a:solidFill>
                  </a:tcPr>
                </a:tc>
                <a:tc>
                  <a:txBody>
                    <a:bodyPr/>
                    <a:lstStyle/>
                    <a:p>
                      <a:pPr algn="ctr"/>
                      <a:r>
                        <a:rPr lang="en-CA" sz="1000" dirty="0" smtClean="0">
                          <a:solidFill>
                            <a:schemeClr val="tx1"/>
                          </a:solidFill>
                        </a:rPr>
                        <a:t>email</a:t>
                      </a:r>
                      <a:endParaRPr lang="en-CA" sz="10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solidFill>
                      <a:srgbClr val="FFFF00"/>
                    </a:solidFill>
                  </a:tcPr>
                </a:tc>
                <a:tc>
                  <a:txBody>
                    <a:bodyPr/>
                    <a:lstStyle/>
                    <a:p>
                      <a:pPr algn="ctr"/>
                      <a:r>
                        <a:rPr lang="en-CA" sz="500" b="0" dirty="0" smtClean="0">
                          <a:solidFill>
                            <a:schemeClr val="tx1"/>
                          </a:solidFill>
                        </a:rPr>
                        <a:t>Country</a:t>
                      </a:r>
                      <a:endParaRPr lang="en-CA" sz="500" b="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solidFill>
                      <a:srgbClr val="FFFF00"/>
                    </a:solidFill>
                  </a:tcPr>
                </a:tc>
                <a:tc>
                  <a:txBody>
                    <a:bodyPr/>
                    <a:lstStyle/>
                    <a:p>
                      <a:pPr algn="ctr"/>
                      <a:r>
                        <a:rPr lang="en-CA" sz="1000" dirty="0" smtClean="0">
                          <a:solidFill>
                            <a:schemeClr val="tx1"/>
                          </a:solidFill>
                        </a:rPr>
                        <a:t>Yes</a:t>
                      </a:r>
                      <a:endParaRPr lang="en-CA" sz="10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solidFill>
                      <a:srgbClr val="FFFF00"/>
                    </a:solidFill>
                  </a:tcPr>
                </a:tc>
                <a:tc>
                  <a:txBody>
                    <a:bodyPr/>
                    <a:lstStyle/>
                    <a:p>
                      <a:pPr algn="ctr"/>
                      <a:r>
                        <a:rPr lang="en-CA" sz="1000" dirty="0" smtClean="0">
                          <a:solidFill>
                            <a:schemeClr val="tx1"/>
                          </a:solidFill>
                        </a:rPr>
                        <a:t>No</a:t>
                      </a:r>
                      <a:endParaRPr lang="en-CA" sz="10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solidFill>
                      <a:srgbClr val="FFFF00"/>
                    </a:solidFill>
                  </a:tcPr>
                </a:tc>
                <a:tc>
                  <a:txBody>
                    <a:bodyPr/>
                    <a:lstStyle/>
                    <a:p>
                      <a:pPr algn="ctr"/>
                      <a:r>
                        <a:rPr lang="en-CA" sz="1000" dirty="0" smtClean="0">
                          <a:solidFill>
                            <a:schemeClr val="tx1"/>
                          </a:solidFill>
                        </a:rPr>
                        <a:t>Notes</a:t>
                      </a:r>
                      <a:endParaRPr lang="en-CA" sz="10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solidFill>
                      <a:srgbClr val="FFFF00"/>
                    </a:solidFill>
                  </a:tcPr>
                </a:tc>
              </a:tr>
              <a:tr h="23857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CA" sz="1000" kern="1200" dirty="0" smtClean="0">
                          <a:solidFill>
                            <a:schemeClr val="tx1"/>
                          </a:solidFill>
                          <a:latin typeface="+mn-lt"/>
                          <a:ea typeface="+mn-ea"/>
                          <a:cs typeface="+mn-cs"/>
                        </a:rPr>
                        <a:t>David Rowed</a:t>
                      </a: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900" dirty="0" err="1" smtClean="0">
                          <a:solidFill>
                            <a:schemeClr val="tx1"/>
                          </a:solidFill>
                        </a:rPr>
                        <a:t>david.rowed@gmail.com</a:t>
                      </a:r>
                      <a:endParaRPr lang="en-CA" sz="9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1000" dirty="0" smtClean="0">
                          <a:solidFill>
                            <a:schemeClr val="tx1"/>
                          </a:solidFill>
                        </a:rPr>
                        <a:t>AU</a:t>
                      </a:r>
                      <a:endParaRPr lang="en-CA" sz="10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105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105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105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r>
              <a:tr h="23857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CA" sz="1000" kern="1200" dirty="0" smtClean="0">
                          <a:solidFill>
                            <a:schemeClr val="tx1"/>
                          </a:solidFill>
                          <a:latin typeface="+mn-lt"/>
                          <a:ea typeface="+mn-ea"/>
                          <a:cs typeface="+mn-cs"/>
                        </a:rPr>
                        <a:t>Charlie Bishop</a:t>
                      </a:r>
                      <a:endParaRPr lang="en-CA" sz="10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900" dirty="0" err="1" smtClean="0">
                          <a:solidFill>
                            <a:schemeClr val="tx1"/>
                          </a:solidFill>
                        </a:rPr>
                        <a:t>charlie.bishop@isofthealth.com</a:t>
                      </a:r>
                      <a:endParaRPr lang="en-CA" sz="9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1000" dirty="0" smtClean="0">
                          <a:solidFill>
                            <a:schemeClr val="tx1"/>
                          </a:solidFill>
                        </a:rPr>
                        <a:t>UK</a:t>
                      </a:r>
                      <a:endParaRPr lang="en-CA" sz="10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105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105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105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r>
              <a:tr h="22366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1000" kern="1200" dirty="0" smtClean="0">
                          <a:solidFill>
                            <a:schemeClr val="tx1"/>
                          </a:solidFill>
                          <a:latin typeface="+mn-lt"/>
                          <a:ea typeface="+mn-ea"/>
                          <a:cs typeface="+mn-cs"/>
                        </a:rPr>
                        <a:t>Walter Suarez</a:t>
                      </a:r>
                      <a:endParaRPr lang="en-CA" sz="10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800" kern="1200" dirty="0" err="1" smtClean="0">
                          <a:solidFill>
                            <a:schemeClr val="tx1"/>
                          </a:solidFill>
                          <a:latin typeface="+mn-lt"/>
                          <a:ea typeface="+mn-ea"/>
                          <a:cs typeface="+mn-cs"/>
                        </a:rPr>
                        <a:t>walter.g.suarez@kp.org</a:t>
                      </a:r>
                      <a:endParaRPr lang="en-CA" sz="8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1000" kern="1200" dirty="0" smtClean="0">
                          <a:solidFill>
                            <a:schemeClr val="tx1"/>
                          </a:solidFill>
                          <a:latin typeface="+mn-lt"/>
                          <a:ea typeface="+mn-ea"/>
                          <a:cs typeface="+mn-cs"/>
                        </a:rPr>
                        <a:t>US</a:t>
                      </a:r>
                      <a:endParaRPr lang="en-CA" sz="10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1000" kern="1200" dirty="0" smtClean="0">
                          <a:solidFill>
                            <a:schemeClr val="tx1"/>
                          </a:solidFill>
                          <a:latin typeface="+mn-lt"/>
                          <a:ea typeface="+mn-ea"/>
                          <a:cs typeface="+mn-cs"/>
                        </a:rPr>
                        <a:t>Yes</a:t>
                      </a:r>
                      <a:endParaRPr lang="en-CA" sz="10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10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10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r>
              <a:tr h="22366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1000" kern="1200" dirty="0" smtClean="0">
                          <a:solidFill>
                            <a:schemeClr val="tx1"/>
                          </a:solidFill>
                          <a:latin typeface="+mn-lt"/>
                          <a:ea typeface="+mn-ea"/>
                          <a:cs typeface="+mn-cs"/>
                        </a:rPr>
                        <a:t>Peter </a:t>
                      </a:r>
                      <a:r>
                        <a:rPr lang="en-CA" sz="1000" kern="1200" dirty="0" err="1" smtClean="0">
                          <a:solidFill>
                            <a:schemeClr val="tx1"/>
                          </a:solidFill>
                          <a:latin typeface="+mn-lt"/>
                          <a:ea typeface="+mn-ea"/>
                          <a:cs typeface="+mn-cs"/>
                        </a:rPr>
                        <a:t>Hendler</a:t>
                      </a:r>
                      <a:endParaRPr lang="en-CA" sz="10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800" kern="1200" dirty="0" err="1" smtClean="0">
                          <a:solidFill>
                            <a:schemeClr val="tx1"/>
                          </a:solidFill>
                          <a:latin typeface="+mn-lt"/>
                          <a:ea typeface="+mn-ea"/>
                          <a:cs typeface="+mn-cs"/>
                        </a:rPr>
                        <a:t>Peter.Hendler@kp.org</a:t>
                      </a:r>
                      <a:endParaRPr lang="en-CA" sz="8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1000" kern="1200" dirty="0" smtClean="0">
                          <a:solidFill>
                            <a:schemeClr val="tx1"/>
                          </a:solidFill>
                          <a:latin typeface="+mn-lt"/>
                          <a:ea typeface="+mn-ea"/>
                          <a:cs typeface="+mn-cs"/>
                        </a:rPr>
                        <a:t>US</a:t>
                      </a:r>
                      <a:endParaRPr lang="en-CA" sz="10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10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CA" sz="1000" dirty="0" smtClean="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10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r>
              <a:tr h="22366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1000" kern="1200" dirty="0" smtClean="0">
                          <a:solidFill>
                            <a:schemeClr val="tx1"/>
                          </a:solidFill>
                          <a:latin typeface="+mn-lt"/>
                          <a:ea typeface="+mn-ea"/>
                          <a:cs typeface="+mn-cs"/>
                        </a:rPr>
                        <a:t>Ray Simkus</a:t>
                      </a:r>
                      <a:endParaRPr lang="en-CA" sz="10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800" kern="1200" dirty="0" err="1" smtClean="0">
                          <a:solidFill>
                            <a:schemeClr val="tx1"/>
                          </a:solidFill>
                          <a:latin typeface="+mn-lt"/>
                          <a:ea typeface="+mn-ea"/>
                          <a:cs typeface="+mn-cs"/>
                        </a:rPr>
                        <a:t>ray@wmt.ca</a:t>
                      </a:r>
                      <a:endParaRPr lang="en-CA" sz="8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1000" kern="1200" dirty="0" smtClean="0">
                          <a:solidFill>
                            <a:schemeClr val="tx1"/>
                          </a:solidFill>
                          <a:latin typeface="+mn-lt"/>
                          <a:ea typeface="+mn-ea"/>
                          <a:cs typeface="+mn-cs"/>
                        </a:rPr>
                        <a:t>CA</a:t>
                      </a:r>
                      <a:endParaRPr lang="en-CA" sz="10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10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10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10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r>
              <a:tr h="22366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1000" kern="1200" dirty="0" smtClean="0">
                          <a:solidFill>
                            <a:schemeClr val="tx1"/>
                          </a:solidFill>
                          <a:latin typeface="+mn-lt"/>
                          <a:ea typeface="+mn-ea"/>
                          <a:cs typeface="+mn-cs"/>
                        </a:rPr>
                        <a:t>Lloyd</a:t>
                      </a:r>
                      <a:r>
                        <a:rPr lang="en-CA" sz="1000" kern="1200" baseline="0" dirty="0" smtClean="0">
                          <a:solidFill>
                            <a:schemeClr val="tx1"/>
                          </a:solidFill>
                          <a:latin typeface="+mn-lt"/>
                          <a:ea typeface="+mn-ea"/>
                          <a:cs typeface="+mn-cs"/>
                        </a:rPr>
                        <a:t> Mackenzie</a:t>
                      </a:r>
                      <a:endParaRPr lang="en-CA" sz="10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800" kern="1200" dirty="0" smtClean="0">
                          <a:solidFill>
                            <a:schemeClr val="tx1"/>
                          </a:solidFill>
                          <a:latin typeface="+mn-lt"/>
                          <a:ea typeface="+mn-ea"/>
                          <a:cs typeface="+mn-cs"/>
                        </a:rPr>
                        <a:t>lloyd@lmckenzie.com</a:t>
                      </a:r>
                      <a:endParaRPr lang="en-CA" sz="8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1000" kern="1200" dirty="0" smtClean="0">
                          <a:solidFill>
                            <a:schemeClr val="tx1"/>
                          </a:solidFill>
                          <a:latin typeface="+mn-lt"/>
                          <a:ea typeface="+mn-ea"/>
                          <a:cs typeface="+mn-cs"/>
                        </a:rPr>
                        <a:t>CA</a:t>
                      </a:r>
                      <a:endParaRPr lang="en-CA" sz="10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10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10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1000" kern="1200" dirty="0" smtClean="0">
                          <a:solidFill>
                            <a:schemeClr val="tx1"/>
                          </a:solidFill>
                          <a:latin typeface="+mn-lt"/>
                          <a:ea typeface="+mn-ea"/>
                          <a:cs typeface="+mn-cs"/>
                        </a:rPr>
                        <a:t>LM&amp;A Consulting Ltd.</a:t>
                      </a:r>
                      <a:endParaRPr lang="en-CA" sz="10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r>
              <a:tr h="212010">
                <a:tc>
                  <a:txBody>
                    <a:bodyPr/>
                    <a:lstStyle/>
                    <a:p>
                      <a:r>
                        <a:rPr lang="en-CA" sz="900" dirty="0" err="1" smtClean="0">
                          <a:solidFill>
                            <a:schemeClr val="tx1"/>
                          </a:solidFill>
                        </a:rPr>
                        <a:t>Serafina</a:t>
                      </a:r>
                      <a:r>
                        <a:rPr lang="en-CA" sz="900" dirty="0" smtClean="0">
                          <a:solidFill>
                            <a:schemeClr val="tx1"/>
                          </a:solidFill>
                        </a:rPr>
                        <a:t> </a:t>
                      </a:r>
                      <a:r>
                        <a:rPr lang="en-CA" sz="900" dirty="0" err="1" smtClean="0">
                          <a:solidFill>
                            <a:schemeClr val="tx1"/>
                          </a:solidFill>
                        </a:rPr>
                        <a:t>Versaggi</a:t>
                      </a:r>
                      <a:endParaRPr lang="en-CA" sz="9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800" dirty="0" smtClean="0">
                          <a:solidFill>
                            <a:schemeClr val="tx1"/>
                          </a:solidFill>
                        </a:rPr>
                        <a:t>serafina.versaggi@gmail.com</a:t>
                      </a:r>
                      <a:endParaRPr lang="en-CA" sz="8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900" dirty="0" smtClean="0">
                          <a:solidFill>
                            <a:schemeClr val="tx1"/>
                          </a:solidFill>
                        </a:rPr>
                        <a:t>US</a:t>
                      </a:r>
                      <a:endParaRPr lang="en-CA" sz="9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900" dirty="0" smtClean="0">
                          <a:solidFill>
                            <a:schemeClr val="tx1"/>
                          </a:solidFill>
                        </a:rPr>
                        <a:t>Yes</a:t>
                      </a:r>
                      <a:endParaRPr lang="en-CA" sz="9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9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9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r>
              <a:tr h="212010">
                <a:tc>
                  <a:txBody>
                    <a:bodyPr/>
                    <a:lstStyle/>
                    <a:p>
                      <a:r>
                        <a:rPr lang="en-CA" sz="900" dirty="0" smtClean="0">
                          <a:solidFill>
                            <a:schemeClr val="tx1"/>
                          </a:solidFill>
                        </a:rPr>
                        <a:t>Sasha Bojicic</a:t>
                      </a:r>
                      <a:endParaRPr lang="en-CA" sz="9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800" dirty="0" smtClean="0">
                          <a:solidFill>
                            <a:schemeClr val="tx1"/>
                          </a:solidFill>
                        </a:rPr>
                        <a:t>SBojicic@infoway-inforoute.ca</a:t>
                      </a:r>
                      <a:endParaRPr lang="en-CA" sz="8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900" dirty="0" smtClean="0">
                          <a:solidFill>
                            <a:schemeClr val="tx1"/>
                          </a:solidFill>
                        </a:rPr>
                        <a:t>CA</a:t>
                      </a:r>
                      <a:endParaRPr lang="en-CA" sz="9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9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9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900" dirty="0" smtClean="0">
                          <a:solidFill>
                            <a:schemeClr val="tx1"/>
                          </a:solidFill>
                        </a:rPr>
                        <a:t>Lead architect,</a:t>
                      </a:r>
                      <a:r>
                        <a:rPr lang="en-CA" sz="900" baseline="0" dirty="0" smtClean="0">
                          <a:solidFill>
                            <a:schemeClr val="tx1"/>
                          </a:solidFill>
                        </a:rPr>
                        <a:t> Blueprint 2015, </a:t>
                      </a:r>
                      <a:r>
                        <a:rPr lang="en-CA" sz="900" kern="1200" dirty="0" smtClean="0">
                          <a:solidFill>
                            <a:schemeClr val="tx1"/>
                          </a:solidFill>
                          <a:latin typeface="+mn-lt"/>
                          <a:ea typeface="+mn-ea"/>
                          <a:cs typeface="+mn-cs"/>
                        </a:rPr>
                        <a:t>Canada Health Infoway</a:t>
                      </a:r>
                      <a:endParaRPr lang="en-CA" sz="9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r>
              <a:tr h="212010">
                <a:tc>
                  <a:txBody>
                    <a:bodyPr/>
                    <a:lstStyle/>
                    <a:p>
                      <a:r>
                        <a:rPr lang="en-CA" sz="900" dirty="0" smtClean="0">
                          <a:solidFill>
                            <a:schemeClr val="tx1"/>
                          </a:solidFill>
                        </a:rPr>
                        <a:t>Agnes Wong</a:t>
                      </a:r>
                      <a:endParaRPr lang="en-CA" sz="9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800" dirty="0" smtClean="0">
                          <a:solidFill>
                            <a:schemeClr val="tx1"/>
                          </a:solidFill>
                        </a:rPr>
                        <a:t>awong@infoway-inforoute.ca</a:t>
                      </a:r>
                      <a:endParaRPr lang="en-CA" sz="8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900" dirty="0" smtClean="0">
                          <a:solidFill>
                            <a:schemeClr val="tx1"/>
                          </a:solidFill>
                        </a:rPr>
                        <a:t>CA</a:t>
                      </a:r>
                      <a:endParaRPr lang="en-CA" sz="9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9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9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900" kern="1200" dirty="0" smtClean="0">
                          <a:solidFill>
                            <a:schemeClr val="tx1"/>
                          </a:solidFill>
                          <a:latin typeface="+mn-lt"/>
                          <a:ea typeface="+mn-ea"/>
                          <a:cs typeface="+mn-cs"/>
                        </a:rPr>
                        <a:t>RN, </a:t>
                      </a:r>
                      <a:r>
                        <a:rPr lang="en-CA" sz="900" kern="1200" dirty="0" err="1" smtClean="0">
                          <a:solidFill>
                            <a:schemeClr val="tx1"/>
                          </a:solidFill>
                          <a:latin typeface="+mn-lt"/>
                          <a:ea typeface="+mn-ea"/>
                          <a:cs typeface="+mn-cs"/>
                        </a:rPr>
                        <a:t>BScN</a:t>
                      </a:r>
                      <a:r>
                        <a:rPr lang="en-CA" sz="900" kern="1200" dirty="0" smtClean="0">
                          <a:solidFill>
                            <a:schemeClr val="tx1"/>
                          </a:solidFill>
                          <a:latin typeface="+mn-lt"/>
                          <a:ea typeface="+mn-ea"/>
                          <a:cs typeface="+mn-cs"/>
                        </a:rPr>
                        <a:t>, MN, CHE. </a:t>
                      </a:r>
                      <a:endParaRPr lang="fr-CA" sz="900"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CA" sz="900" kern="1200" dirty="0" smtClean="0">
                          <a:solidFill>
                            <a:schemeClr val="tx1"/>
                          </a:solidFill>
                          <a:latin typeface="+mn-lt"/>
                          <a:ea typeface="+mn-ea"/>
                          <a:cs typeface="+mn-cs"/>
                        </a:rPr>
                        <a:t>Clinical Adoption - Director, Professional Practice &amp; Clinical Informatics, Canada Health Infoway</a:t>
                      </a:r>
                      <a:endParaRPr lang="en-CA" sz="9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r>
              <a:tr h="212010">
                <a:tc>
                  <a:txBody>
                    <a:bodyPr/>
                    <a:lstStyle/>
                    <a:p>
                      <a:r>
                        <a:rPr lang="en-CA" sz="900" dirty="0" smtClean="0">
                          <a:solidFill>
                            <a:schemeClr val="tx1"/>
                          </a:solidFill>
                        </a:rPr>
                        <a:t>Cindy Hollister</a:t>
                      </a:r>
                      <a:endParaRPr lang="en-CA" sz="9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800" dirty="0" smtClean="0">
                          <a:solidFill>
                            <a:schemeClr val="tx1"/>
                          </a:solidFill>
                        </a:rPr>
                        <a:t>chollister@infoway-inforoute.ca</a:t>
                      </a:r>
                      <a:endParaRPr lang="en-CA" sz="8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900" dirty="0" smtClean="0">
                          <a:solidFill>
                            <a:schemeClr val="tx1"/>
                          </a:solidFill>
                        </a:rPr>
                        <a:t>CA</a:t>
                      </a:r>
                      <a:endParaRPr lang="en-CA" sz="9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9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9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900" kern="1200" dirty="0" smtClean="0">
                          <a:solidFill>
                            <a:schemeClr val="tx1"/>
                          </a:solidFill>
                          <a:latin typeface="+mn-lt"/>
                          <a:ea typeface="+mn-ea"/>
                          <a:cs typeface="+mn-cs"/>
                        </a:rPr>
                        <a:t>RN, </a:t>
                      </a:r>
                      <a:r>
                        <a:rPr lang="en-CA" sz="900" kern="1200" dirty="0" err="1" smtClean="0">
                          <a:solidFill>
                            <a:schemeClr val="tx1"/>
                          </a:solidFill>
                          <a:latin typeface="+mn-lt"/>
                          <a:ea typeface="+mn-ea"/>
                          <a:cs typeface="+mn-cs"/>
                        </a:rPr>
                        <a:t>BHSc</a:t>
                      </a:r>
                      <a:r>
                        <a:rPr lang="en-CA" sz="900" kern="1200" dirty="0" smtClean="0">
                          <a:solidFill>
                            <a:schemeClr val="tx1"/>
                          </a:solidFill>
                          <a:latin typeface="+mn-lt"/>
                          <a:ea typeface="+mn-ea"/>
                          <a:cs typeface="+mn-cs"/>
                        </a:rPr>
                        <a:t>(N), Clinical Adoption -Clinical Leader, Canada Health Infoway</a:t>
                      </a:r>
                      <a:endParaRPr lang="en-CA" sz="9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r>
              <a:tr h="212010">
                <a:tc>
                  <a:txBody>
                    <a:bodyPr/>
                    <a:lstStyle/>
                    <a:p>
                      <a:r>
                        <a:rPr lang="en-CA" sz="900" dirty="0" smtClean="0">
                          <a:solidFill>
                            <a:schemeClr val="tx1"/>
                          </a:solidFill>
                        </a:rPr>
                        <a:t>Valeri</a:t>
                      </a:r>
                      <a:r>
                        <a:rPr lang="en-CA" sz="900" kern="1200" dirty="0" smtClean="0">
                          <a:solidFill>
                            <a:schemeClr val="tx1"/>
                          </a:solidFill>
                          <a:latin typeface="+mn-lt"/>
                          <a:ea typeface="+mn-ea"/>
                          <a:cs typeface="+mn-cs"/>
                        </a:rPr>
                        <a:t>e Leung </a:t>
                      </a:r>
                      <a:endParaRPr lang="en-CA" sz="9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800" dirty="0" smtClean="0">
                          <a:solidFill>
                            <a:schemeClr val="tx1"/>
                          </a:solidFill>
                        </a:rPr>
                        <a:t>vleung@infoway-inforoute.ca</a:t>
                      </a: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900" dirty="0" smtClean="0">
                          <a:solidFill>
                            <a:schemeClr val="tx1"/>
                          </a:solidFill>
                        </a:rPr>
                        <a:t>CA</a:t>
                      </a:r>
                      <a:endParaRPr lang="en-CA" sz="9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9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9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900" kern="1200" dirty="0" smtClean="0">
                          <a:solidFill>
                            <a:schemeClr val="tx1"/>
                          </a:solidFill>
                          <a:latin typeface="+mn-lt"/>
                          <a:ea typeface="+mn-ea"/>
                          <a:cs typeface="+mn-cs"/>
                        </a:rPr>
                        <a:t>Pharmacist. Clinical Leader, Canada Health Infoway</a:t>
                      </a:r>
                      <a:endParaRPr lang="en-CA" sz="9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r>
              <a:tr h="212010">
                <a:tc>
                  <a:txBody>
                    <a:bodyPr/>
                    <a:lstStyle/>
                    <a:p>
                      <a:endParaRPr lang="en-CA" sz="9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CA" sz="800" dirty="0" smtClean="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9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9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9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9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r>
            </a:tbl>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CA" dirty="0" smtClean="0"/>
              <a:t>Preparation for </a:t>
            </a:r>
            <a:r>
              <a:rPr lang="en-CA" dirty="0" smtClean="0"/>
              <a:t>WGM in </a:t>
            </a:r>
            <a:r>
              <a:rPr lang="en-CA" dirty="0" err="1" smtClean="0"/>
              <a:t>Orlando</a:t>
            </a:r>
            <a:r>
              <a:rPr lang="en-CA" dirty="0" smtClean="0"/>
              <a:t> in May</a:t>
            </a:r>
            <a:endParaRPr lang="en-CA" dirty="0"/>
          </a:p>
        </p:txBody>
      </p:sp>
      <p:sp>
        <p:nvSpPr>
          <p:cNvPr id="3" name="Espace réservé du contenu 2"/>
          <p:cNvSpPr>
            <a:spLocks noGrp="1"/>
          </p:cNvSpPr>
          <p:nvPr>
            <p:ph idx="1"/>
          </p:nvPr>
        </p:nvSpPr>
        <p:spPr/>
        <p:txBody>
          <a:bodyPr/>
          <a:lstStyle/>
          <a:p>
            <a:r>
              <a:rPr lang="en-CA" sz="2000" dirty="0" smtClean="0"/>
              <a:t>Try to have conf call facility during our Care Plan session to allow participation of those who will not be on site</a:t>
            </a:r>
          </a:p>
          <a:p>
            <a:pPr lvl="1"/>
            <a:r>
              <a:rPr lang="en-CA" sz="1800" dirty="0" smtClean="0"/>
              <a:t>Lillian </a:t>
            </a:r>
            <a:r>
              <a:rPr lang="en-CA" sz="1800" dirty="0" err="1" smtClean="0"/>
              <a:t>Bigham</a:t>
            </a:r>
            <a:r>
              <a:rPr lang="en-CA" sz="1800" dirty="0" smtClean="0"/>
              <a:t>, director of meetings is responsible for logistics</a:t>
            </a:r>
          </a:p>
          <a:p>
            <a:pPr lvl="1"/>
            <a:r>
              <a:rPr lang="en-CA" sz="1800" dirty="0" smtClean="0"/>
              <a:t>Stephen will contact her with that </a:t>
            </a:r>
          </a:p>
          <a:p>
            <a:r>
              <a:rPr lang="en-CA" sz="2000" dirty="0" smtClean="0"/>
              <a:t>Scheduled for Thursday Q1: 9-11h30 (time in AU will be 23h00 to 00h30)</a:t>
            </a:r>
          </a:p>
          <a:p>
            <a:r>
              <a:rPr lang="en-CA" sz="2000" dirty="0" smtClean="0"/>
              <a:t>Try swapping with another period?</a:t>
            </a:r>
          </a:p>
          <a:p>
            <a:pPr lvl="1"/>
            <a:r>
              <a:rPr lang="en-CA" sz="1600" dirty="0" smtClean="0"/>
              <a:t>NO. Stephen to double check. </a:t>
            </a:r>
            <a:endParaRPr lang="en-CA" sz="16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5612" y="120316"/>
            <a:ext cx="8508997" cy="724234"/>
          </a:xfrm>
        </p:spPr>
        <p:txBody>
          <a:bodyPr/>
          <a:lstStyle/>
          <a:p>
            <a:r>
              <a:rPr lang="en-CA" sz="2400" dirty="0" smtClean="0"/>
              <a:t>Care Plan Elements from KP, VA, Intermountain, Mayo, etc.</a:t>
            </a:r>
            <a:endParaRPr lang="en-CA" sz="2400" dirty="0"/>
          </a:p>
        </p:txBody>
      </p:sp>
      <p:sp>
        <p:nvSpPr>
          <p:cNvPr id="3" name="Espace réservé du contenu 2"/>
          <p:cNvSpPr>
            <a:spLocks noGrp="1"/>
          </p:cNvSpPr>
          <p:nvPr>
            <p:ph idx="1"/>
          </p:nvPr>
        </p:nvSpPr>
        <p:spPr/>
        <p:txBody>
          <a:bodyPr/>
          <a:lstStyle/>
          <a:p>
            <a:r>
              <a:rPr lang="en-CA" dirty="0" smtClean="0">
                <a:solidFill>
                  <a:schemeClr val="tx1"/>
                </a:solidFill>
              </a:rPr>
              <a:t>Request was sent out by Laura</a:t>
            </a:r>
          </a:p>
          <a:p>
            <a:pPr lvl="1"/>
            <a:r>
              <a:rPr lang="en-CA" dirty="0" smtClean="0">
                <a:solidFill>
                  <a:schemeClr val="tx1"/>
                </a:solidFill>
              </a:rPr>
              <a:t>Some initial feedback, better to wait next week</a:t>
            </a:r>
          </a:p>
          <a:p>
            <a:pPr lvl="1"/>
            <a:r>
              <a:rPr lang="en-CA" dirty="0" smtClean="0"/>
              <a:t>Working with these organizations. Still in process.</a:t>
            </a:r>
          </a:p>
          <a:p>
            <a:r>
              <a:rPr lang="en-CA" dirty="0" smtClean="0"/>
              <a:t>What are they using today in terms of contents</a:t>
            </a:r>
          </a:p>
          <a:p>
            <a:r>
              <a:rPr lang="en-CA" dirty="0" smtClean="0"/>
              <a:t>Try collecting policies and rules especially on the interchange of clinical info related to care plans</a:t>
            </a:r>
          </a:p>
          <a:p>
            <a:r>
              <a:rPr lang="en-CA" dirty="0" smtClean="0"/>
              <a:t>Different models are used for different contexts: simple coordination to catastrophic intervention (whole range of levels from non licensed person to catastrophic case with multi dimensional coverage)</a:t>
            </a:r>
          </a:p>
          <a:p>
            <a:pPr lvl="1"/>
            <a:r>
              <a:rPr lang="en-CA" dirty="0" smtClean="0"/>
              <a:t>Susan could prepare matrix or summary</a:t>
            </a:r>
          </a:p>
          <a:p>
            <a:pPr lvl="1"/>
            <a:r>
              <a:rPr lang="en-CA" dirty="0" smtClean="0"/>
              <a:t>Will enrich our statement of requirements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p:txBody>
          <a:bodyPr/>
          <a:lstStyle/>
          <a:p>
            <a:r>
              <a:rPr lang="en-US" dirty="0" smtClean="0"/>
              <a:t>Care Plan – High Level Processes</a:t>
            </a:r>
            <a:endParaRPr lang="en-CA" dirty="0"/>
          </a:p>
        </p:txBody>
      </p:sp>
      <p:sp>
        <p:nvSpPr>
          <p:cNvPr id="5" name="Espace réservé du texte 4"/>
          <p:cNvSpPr>
            <a:spLocks noGrp="1"/>
          </p:cNvSpPr>
          <p:nvPr>
            <p:ph type="body" idx="1"/>
          </p:nvPr>
        </p:nvSpPr>
        <p:spPr/>
        <p:txBody>
          <a:bodyPr/>
          <a:lstStyle/>
          <a:p>
            <a:endParaRPr lang="en-CA"/>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p:txBody>
          <a:bodyPr/>
          <a:lstStyle/>
          <a:p>
            <a:r>
              <a:rPr lang="en-CA" dirty="0" smtClean="0"/>
              <a:t>Process Models</a:t>
            </a:r>
            <a:endParaRPr lang="en-CA" dirty="0"/>
          </a:p>
        </p:txBody>
      </p:sp>
      <p:sp>
        <p:nvSpPr>
          <p:cNvPr id="5" name="Espace réservé du contenu 4"/>
          <p:cNvSpPr>
            <a:spLocks noGrp="1"/>
          </p:cNvSpPr>
          <p:nvPr>
            <p:ph idx="1"/>
          </p:nvPr>
        </p:nvSpPr>
        <p:spPr>
          <a:xfrm>
            <a:off x="455613" y="1175656"/>
            <a:ext cx="8364537" cy="5421784"/>
          </a:xfrm>
        </p:spPr>
        <p:txBody>
          <a:bodyPr/>
          <a:lstStyle/>
          <a:p>
            <a:r>
              <a:rPr lang="en-CA" sz="1800" dirty="0" smtClean="0"/>
              <a:t>Models are generating a lot of discussions in the US. Not discussed at this level in the past.</a:t>
            </a:r>
          </a:p>
          <a:p>
            <a:r>
              <a:rPr lang="en-CA" sz="1800" dirty="0" smtClean="0"/>
              <a:t>Linking of components is not clear, how to connect detailed plans to the master?</a:t>
            </a:r>
          </a:p>
          <a:p>
            <a:r>
              <a:rPr lang="en-CA" sz="1800" dirty="0" smtClean="0"/>
              <a:t>Patient may/should (?) be the coordinator with exceptions</a:t>
            </a:r>
          </a:p>
          <a:p>
            <a:pPr lvl="1"/>
            <a:r>
              <a:rPr lang="en-CA" sz="1600" dirty="0" smtClean="0"/>
              <a:t>Make the patient owner of the CP</a:t>
            </a:r>
          </a:p>
          <a:p>
            <a:pPr lvl="1"/>
            <a:r>
              <a:rPr lang="en-CA" sz="1600" dirty="0" smtClean="0"/>
              <a:t>We are not there yet, but it is a trend</a:t>
            </a:r>
          </a:p>
          <a:p>
            <a:pPr lvl="1"/>
            <a:r>
              <a:rPr lang="en-CA" sz="1600" dirty="0" smtClean="0"/>
              <a:t>Patient has the last say in many actions (comply or not comply)</a:t>
            </a:r>
          </a:p>
          <a:p>
            <a:pPr lvl="1"/>
            <a:r>
              <a:rPr lang="en-CA" sz="1600" dirty="0" smtClean="0"/>
              <a:t>PHR are rudimentary yet, no standards to interoperate</a:t>
            </a:r>
          </a:p>
          <a:p>
            <a:pPr lvl="1"/>
            <a:r>
              <a:rPr lang="en-CA" sz="1600" dirty="0" smtClean="0"/>
              <a:t>PHR does not equal care coordination</a:t>
            </a:r>
          </a:p>
          <a:p>
            <a:r>
              <a:rPr lang="en-CA" sz="1800" dirty="0" smtClean="0"/>
              <a:t>We need to assume a coordinator, whomever he/she is</a:t>
            </a:r>
          </a:p>
          <a:p>
            <a:pPr lvl="1"/>
            <a:r>
              <a:rPr lang="en-CA" sz="1400" dirty="0" smtClean="0"/>
              <a:t>Most countries have not had that concept in place, formally</a:t>
            </a:r>
          </a:p>
          <a:p>
            <a:r>
              <a:rPr lang="en-CA" sz="1800" dirty="0" smtClean="0"/>
              <a:t>Dynamism: a key concept because things happen and move</a:t>
            </a:r>
          </a:p>
          <a:p>
            <a:r>
              <a:rPr lang="en-CA" sz="1800" dirty="0" smtClean="0"/>
              <a:t>Transition on care (S&amp;I): handoff required, need to prevent void of care</a:t>
            </a:r>
          </a:p>
          <a:p>
            <a:r>
              <a:rPr lang="en-CA" sz="1800" dirty="0" smtClean="0"/>
              <a:t>CP are complex. Aim at better outcomes from our care</a:t>
            </a:r>
          </a:p>
          <a:p>
            <a:r>
              <a:rPr lang="en-CA" sz="1800" dirty="0" smtClean="0"/>
              <a:t>Multi level dynamic care planning requires tool that may not exist</a:t>
            </a:r>
          </a:p>
          <a:p>
            <a:r>
              <a:rPr lang="en-CA" sz="1800" dirty="0" smtClean="0"/>
              <a:t>See: www.healthycircles.com  www.patientsknowbest.com</a:t>
            </a:r>
            <a:endParaRPr lang="en-CA" sz="1800" dirty="0"/>
          </a:p>
        </p:txBody>
      </p:sp>
    </p:spTree>
  </p:cSld>
  <p:clrMapOvr>
    <a:masterClrMapping/>
  </p:clrMapOvr>
</p:sld>
</file>

<file path=ppt/theme/theme1.xml><?xml version="1.0" encoding="utf-8"?>
<a:theme xmlns:a="http://schemas.openxmlformats.org/drawingml/2006/main" name="CHI_10 04 07">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CHI_10 04 07">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CA" sz="1800" b="1" i="0" u="none" strike="noStrike" cap="none" normalizeH="0" baseline="0" smtClean="0">
            <a:ln>
              <a:noFill/>
            </a:ln>
            <a:solidFill>
              <a:schemeClr val="bg1"/>
            </a:solidFill>
            <a:effectLst/>
            <a:latin typeface="Arial" charset="0"/>
          </a:defRPr>
        </a:defPPr>
      </a:lstStyle>
    </a:spDef>
    <a:lnDef>
      <a:spPr bwMode="auto">
        <a:noFill/>
        <a:ln w="9525" cap="flat" cmpd="sng" algn="ctr">
          <a:solidFill>
            <a:schemeClr val="accent1">
              <a:lumMod val="75000"/>
              <a:lumOff val="25000"/>
            </a:schemeClr>
          </a:solidFill>
          <a:prstDash val="solid"/>
          <a:round/>
          <a:headEnd type="none" w="med" len="med"/>
          <a:tailEnd type="triangle"/>
        </a:ln>
        <a:effectLst/>
      </a:spPr>
      <a:bodyPr/>
      <a:lstStyle/>
    </a:lnDef>
    <a:txDef>
      <a:spPr>
        <a:noFill/>
      </a:spPr>
      <a:bodyPr wrap="none" rtlCol="0">
        <a:spAutoFit/>
      </a:bodyPr>
      <a:lstStyle>
        <a:defPPr>
          <a:defRPr sz="1200" b="0" i="1" u="sng" dirty="0" smtClean="0">
            <a:solidFill>
              <a:srgbClr val="FF0000"/>
            </a:solidFill>
          </a:defRPr>
        </a:defPPr>
      </a:lstStyle>
    </a:txDef>
  </a:objectDefaults>
  <a:extraClrSchemeLst>
    <a:extraClrScheme>
      <a:clrScheme name="CHI_10 04 07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HI_10 04 07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HI_10 04 07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HI_10 04 07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HI_10 04 07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HI_10 04 07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HI_10 04 07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HI_10 04 07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HI_10 04 07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HI_10 04 07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HI_10 04 07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HI_10 04 07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CHI_10 04 07 13">
        <a:dk1>
          <a:srgbClr val="87856A"/>
        </a:dk1>
        <a:lt1>
          <a:srgbClr val="FFFFFF"/>
        </a:lt1>
        <a:dk2>
          <a:srgbClr val="AF3219"/>
        </a:dk2>
        <a:lt2>
          <a:srgbClr val="555759"/>
        </a:lt2>
        <a:accent1>
          <a:srgbClr val="003A62"/>
        </a:accent1>
        <a:accent2>
          <a:srgbClr val="812740"/>
        </a:accent2>
        <a:accent3>
          <a:srgbClr val="FFFFFF"/>
        </a:accent3>
        <a:accent4>
          <a:srgbClr val="727159"/>
        </a:accent4>
        <a:accent5>
          <a:srgbClr val="AAAEB7"/>
        </a:accent5>
        <a:accent6>
          <a:srgbClr val="742239"/>
        </a:accent6>
        <a:hlink>
          <a:srgbClr val="1486CE"/>
        </a:hlink>
        <a:folHlink>
          <a:srgbClr val="55A94E"/>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hèm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15004</TotalTime>
  <Words>3847</Words>
  <Application>Microsoft Office PowerPoint</Application>
  <PresentationFormat>Affichage à l'écran (4:3)</PresentationFormat>
  <Paragraphs>624</Paragraphs>
  <Slides>32</Slides>
  <Notes>0</Notes>
  <HiddenSlides>0</HiddenSlides>
  <MMClips>0</MMClips>
  <ScaleCrop>false</ScaleCrop>
  <HeadingPairs>
    <vt:vector size="4" baseType="variant">
      <vt:variant>
        <vt:lpstr>Thème</vt:lpstr>
      </vt:variant>
      <vt:variant>
        <vt:i4>1</vt:i4>
      </vt:variant>
      <vt:variant>
        <vt:lpstr>Titres des diapositives</vt:lpstr>
      </vt:variant>
      <vt:variant>
        <vt:i4>32</vt:i4>
      </vt:variant>
    </vt:vector>
  </HeadingPairs>
  <TitlesOfParts>
    <vt:vector size="33" baseType="lpstr">
      <vt:lpstr>CHI_10 04 07</vt:lpstr>
      <vt:lpstr>Care Plan (CP) Team Meeting Notes (As updated during meeting)</vt:lpstr>
      <vt:lpstr>Agenda for April 20</vt:lpstr>
      <vt:lpstr>Agenda for April 27</vt:lpstr>
      <vt:lpstr>Participants- Meetg of 2011-04-20 p1</vt:lpstr>
      <vt:lpstr>Participants- Meetg of 2011-04-20 p2</vt:lpstr>
      <vt:lpstr>Preparation for WGM in Orlando in May</vt:lpstr>
      <vt:lpstr>Care Plan Elements from KP, VA, Intermountain, Mayo, etc.</vt:lpstr>
      <vt:lpstr>Care Plan – High Level Processes</vt:lpstr>
      <vt:lpstr>Process Models</vt:lpstr>
      <vt:lpstr>Process Models cont’d</vt:lpstr>
      <vt:lpstr>Care Plan – High Level Processes</vt:lpstr>
      <vt:lpstr>Care Plan – Process-based Structure</vt:lpstr>
      <vt:lpstr>Storyboards</vt:lpstr>
      <vt:lpstr>Storyboard: what is it?</vt:lpstr>
      <vt:lpstr>Storyboards</vt:lpstr>
      <vt:lpstr>IHE Patient Plan of Care (PPOC)</vt:lpstr>
      <vt:lpstr>Modeling Tool to Use</vt:lpstr>
      <vt:lpstr>Issue: What overarching term to use?</vt:lpstr>
      <vt:lpstr>Issues</vt:lpstr>
      <vt:lpstr>‘Condition’ vs ‘Problem’: From Care Provision (Jan 2011)</vt:lpstr>
      <vt:lpstr>Health concern and care plan:   new paradigm to define the EHRS</vt:lpstr>
      <vt:lpstr>What We Know (information) and what we do (actions)</vt:lpstr>
      <vt:lpstr>Care Plan and health concern</vt:lpstr>
      <vt:lpstr>Requirements</vt:lpstr>
      <vt:lpstr>Conclusion</vt:lpstr>
      <vt:lpstr>Action Items as of 2011-04-20</vt:lpstr>
      <vt:lpstr>Appendix</vt:lpstr>
      <vt:lpstr>Review of draft list/description of deliverables</vt:lpstr>
      <vt:lpstr>Care Plan Development - Principles</vt:lpstr>
      <vt:lpstr>Definition of Care Plan on Wiki</vt:lpstr>
      <vt:lpstr>Care Plan – High Level Processes</vt:lpstr>
      <vt:lpstr>Care Plan – Process-based Structure</vt:lpstr>
    </vt:vector>
  </TitlesOfParts>
  <Company>Canada Health Infoway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Canada Health Infoway</dc:creator>
  <cp:lastModifiedBy>André Boudreau</cp:lastModifiedBy>
  <cp:revision>966</cp:revision>
  <dcterms:created xsi:type="dcterms:W3CDTF">2007-10-04T22:02:14Z</dcterms:created>
  <dcterms:modified xsi:type="dcterms:W3CDTF">2011-04-26T14:40:18Z</dcterms:modified>
</cp:coreProperties>
</file>