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97" r:id="rId4"/>
    <p:sldMasterId id="2147483787" r:id="rId5"/>
  </p:sldMasterIdLst>
  <p:notesMasterIdLst>
    <p:notesMasterId r:id="rId28"/>
  </p:notesMasterIdLst>
  <p:handoutMasterIdLst>
    <p:handoutMasterId r:id="rId29"/>
  </p:handoutMasterIdLst>
  <p:sldIdLst>
    <p:sldId id="483" r:id="rId6"/>
    <p:sldId id="542" r:id="rId7"/>
    <p:sldId id="555" r:id="rId8"/>
    <p:sldId id="509" r:id="rId9"/>
    <p:sldId id="547" r:id="rId10"/>
    <p:sldId id="551" r:id="rId11"/>
    <p:sldId id="546" r:id="rId12"/>
    <p:sldId id="548" r:id="rId13"/>
    <p:sldId id="549" r:id="rId14"/>
    <p:sldId id="550" r:id="rId15"/>
    <p:sldId id="488" r:id="rId16"/>
    <p:sldId id="544" r:id="rId17"/>
    <p:sldId id="545" r:id="rId18"/>
    <p:sldId id="519" r:id="rId19"/>
    <p:sldId id="513" r:id="rId20"/>
    <p:sldId id="521" r:id="rId21"/>
    <p:sldId id="553" r:id="rId22"/>
    <p:sldId id="552" r:id="rId23"/>
    <p:sldId id="554" r:id="rId24"/>
    <p:sldId id="498" r:id="rId25"/>
    <p:sldId id="540" r:id="rId26"/>
    <p:sldId id="511" r:id="rId27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320675" indent="136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641350" indent="273050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963613" indent="40798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284288" indent="54451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ystal.kallem" initials="ck" lastIdx="1" clrIdx="0"/>
  <p:cmAuthor id="1" name="Sarah Gaunt" initials="SG" lastIdx="16" clrIdx="1"/>
  <p:cmAuthor id="2" name="Gaye Dolin" initials="GD" lastIdx="1" clrIdx="2"/>
  <p:cmAuthor id="3" name="Bob" initials="RHD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24370"/>
    <a:srgbClr val="17548B"/>
    <a:srgbClr val="1B61A1"/>
    <a:srgbClr val="EDB940"/>
    <a:srgbClr val="857968"/>
    <a:srgbClr val="847867"/>
    <a:srgbClr val="BAA3AB"/>
    <a:srgbClr val="E6B37F"/>
    <a:srgbClr val="A49B8E"/>
    <a:srgbClr val="9FCF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1" autoAdjust="0"/>
    <p:restoredTop sz="99645" autoAdjust="0"/>
  </p:normalViewPr>
  <p:slideViewPr>
    <p:cSldViewPr showGuides="1">
      <p:cViewPr>
        <p:scale>
          <a:sx n="130" d="100"/>
          <a:sy n="130" d="100"/>
        </p:scale>
        <p:origin x="-3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64"/>
    </p:cViewPr>
  </p:sorterViewPr>
  <p:notesViewPr>
    <p:cSldViewPr showGuides="1">
      <p:cViewPr varScale="1">
        <p:scale>
          <a:sx n="70" d="100"/>
          <a:sy n="70" d="100"/>
        </p:scale>
        <p:origin x="-2832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D6DF55-5ED2-B149-BD51-0CE930A5CE24}" type="datetime1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18D62B-159E-E440-8E4A-859899901B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513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042317-CE9C-4B41-A6A5-FE1E9B3A55D6}" type="datetime1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676794-F537-C74D-A445-CBBA50D709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630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537ABD4D-6E8D-F447-B42B-7D593E0FC8B0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9635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QMHAG Staff Orientation</a:t>
            </a:r>
          </a:p>
        </p:txBody>
      </p:sp>
      <p:sp>
        <p:nvSpPr>
          <p:cNvPr id="69636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April 29, 2009</a:t>
            </a:r>
          </a:p>
        </p:txBody>
      </p:sp>
      <p:sp>
        <p:nvSpPr>
          <p:cNvPr id="69637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Health Services Advisory Group</a:t>
            </a:r>
          </a:p>
        </p:txBody>
      </p:sp>
      <p:sp>
        <p:nvSpPr>
          <p:cNvPr id="69638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C4159D07-062C-174C-AE07-364837C553A7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299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QMHAG Staff Orientation</a:t>
            </a:r>
          </a:p>
        </p:txBody>
      </p:sp>
      <p:sp>
        <p:nvSpPr>
          <p:cNvPr id="55300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April 29, 2009</a:t>
            </a:r>
          </a:p>
        </p:txBody>
      </p:sp>
      <p:sp>
        <p:nvSpPr>
          <p:cNvPr id="55301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Health Services Advisory Group</a:t>
            </a:r>
          </a:p>
        </p:txBody>
      </p:sp>
      <p:sp>
        <p:nvSpPr>
          <p:cNvPr id="55302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100A06EE-3438-6B43-AD6E-3EDFBFAFBA05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299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QMHAG Staff Orientation</a:t>
            </a:r>
          </a:p>
        </p:txBody>
      </p:sp>
      <p:sp>
        <p:nvSpPr>
          <p:cNvPr id="55300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April 29, 2009</a:t>
            </a:r>
          </a:p>
        </p:txBody>
      </p:sp>
      <p:sp>
        <p:nvSpPr>
          <p:cNvPr id="55301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Health Services Advisory Group</a:t>
            </a:r>
          </a:p>
        </p:txBody>
      </p:sp>
      <p:sp>
        <p:nvSpPr>
          <p:cNvPr id="55302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100A06EE-3438-6B43-AD6E-3EDFBFAFBA05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537ABD4D-6E8D-F447-B42B-7D593E0FC8B0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QMHAG Staff Orientation</a:t>
            </a:r>
          </a:p>
        </p:txBody>
      </p:sp>
      <p:sp>
        <p:nvSpPr>
          <p:cNvPr id="26628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April 29, 2009</a:t>
            </a:r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Health Services Advisory Group</a:t>
            </a:r>
          </a:p>
        </p:txBody>
      </p:sp>
      <p:sp>
        <p:nvSpPr>
          <p:cNvPr id="26630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0F7C4E8A-D6BA-C24C-9386-C1A28A9EEDEC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QMHAG Staff Orientation</a:t>
            </a:r>
          </a:p>
        </p:txBody>
      </p:sp>
      <p:sp>
        <p:nvSpPr>
          <p:cNvPr id="26628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April 29, 2009</a:t>
            </a:r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Health Services Advisory Group</a:t>
            </a:r>
          </a:p>
        </p:txBody>
      </p:sp>
      <p:sp>
        <p:nvSpPr>
          <p:cNvPr id="26630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0F7C4E8A-D6BA-C24C-9386-C1A28A9EEDEC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to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76794-F537-C74D-A445-CBBA50D7097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QMHAG Staff Orientation</a:t>
            </a:r>
          </a:p>
        </p:txBody>
      </p:sp>
      <p:sp>
        <p:nvSpPr>
          <p:cNvPr id="34820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April 29, 2009</a:t>
            </a:r>
          </a:p>
        </p:txBody>
      </p:sp>
      <p:sp>
        <p:nvSpPr>
          <p:cNvPr id="34821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Health Services Advisory Group</a:t>
            </a:r>
          </a:p>
        </p:txBody>
      </p:sp>
      <p:sp>
        <p:nvSpPr>
          <p:cNvPr id="34822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D599CC58-E700-2C4F-BD57-90E2B8864A2D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QMHAG Staff Orientation</a:t>
            </a:r>
          </a:p>
        </p:txBody>
      </p:sp>
      <p:sp>
        <p:nvSpPr>
          <p:cNvPr id="30724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April 29, 2009</a:t>
            </a:r>
          </a:p>
        </p:txBody>
      </p:sp>
      <p:sp>
        <p:nvSpPr>
          <p:cNvPr id="30725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Health Services Advisory Group</a:t>
            </a:r>
          </a:p>
        </p:txBody>
      </p:sp>
      <p:sp>
        <p:nvSpPr>
          <p:cNvPr id="30726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F72820E1-2BAA-CF46-9570-A99AB464E74C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1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QMHAG Staff Orientation</a:t>
            </a:r>
          </a:p>
        </p:txBody>
      </p:sp>
      <p:sp>
        <p:nvSpPr>
          <p:cNvPr id="32772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April 29, 2009</a:t>
            </a:r>
          </a:p>
        </p:txBody>
      </p:sp>
      <p:sp>
        <p:nvSpPr>
          <p:cNvPr id="32773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Health Services Advisory Group</a:t>
            </a:r>
          </a:p>
        </p:txBody>
      </p:sp>
      <p:sp>
        <p:nvSpPr>
          <p:cNvPr id="32774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9A8E1F0F-D8E2-F14E-B830-587D7C020E0D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537ABD4D-6E8D-F447-B42B-7D593E0FC8B0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43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QMHAG Staff Orientation</a:t>
            </a:r>
          </a:p>
        </p:txBody>
      </p:sp>
      <p:sp>
        <p:nvSpPr>
          <p:cNvPr id="61444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April 29, 2009</a:t>
            </a:r>
          </a:p>
        </p:txBody>
      </p:sp>
      <p:sp>
        <p:nvSpPr>
          <p:cNvPr id="61445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/>
              <a:t>Health Services Advisory Group</a:t>
            </a:r>
          </a:p>
        </p:txBody>
      </p:sp>
      <p:sp>
        <p:nvSpPr>
          <p:cNvPr id="61446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DF97F597-32EC-AC47-A9B7-9C39C744A7FA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91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ti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73472"/>
            <a:ext cx="5263976" cy="5822528"/>
          </a:xfrm>
        </p:spPr>
        <p:txBody>
          <a:bodyPr/>
          <a:lstStyle>
            <a:lvl1pPr>
              <a:defRPr sz="2400"/>
            </a:lvl1pPr>
            <a:lvl2pPr marL="461962" indent="-342900">
              <a:defRPr lang="en-US" sz="2000" dirty="0" smtClean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692150" indent="-285750">
              <a:defRPr lang="en-US" sz="1600" dirty="0" smtClean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912812" indent="-285750">
              <a:defRPr lang="en-US" sz="1400" dirty="0" smtClean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>
              <a:defRPr lang="en-US" sz="1400" dirty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457200" lvl="1" indent="-338138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</a:pPr>
            <a:r>
              <a:rPr lang="en-US" dirty="0" smtClean="0"/>
              <a:t>Second level</a:t>
            </a:r>
          </a:p>
          <a:p>
            <a:pPr marL="631825" lvl="2" indent="-225425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tabLst/>
            </a:pPr>
            <a:r>
              <a:rPr lang="en-US" dirty="0" smtClean="0"/>
              <a:t>Third level</a:t>
            </a:r>
          </a:p>
          <a:p>
            <a:pPr marL="911225" lvl="3" indent="-284163" algn="l" defTabSz="744538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</a:pPr>
            <a:r>
              <a:rPr lang="en-US" dirty="0" smtClean="0"/>
              <a:t>Fourth level</a:t>
            </a:r>
          </a:p>
          <a:p>
            <a:pPr marL="1195388" lvl="4" indent="-28575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8164" y="304800"/>
            <a:ext cx="3237236" cy="1314375"/>
          </a:xfrm>
        </p:spPr>
        <p:txBody>
          <a:bodyPr anchor="b"/>
          <a:lstStyle>
            <a:lvl1pPr algn="l">
              <a:defRPr sz="3200" b="0"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5678163" y="1905000"/>
            <a:ext cx="3236913" cy="4191000"/>
          </a:xfrm>
        </p:spPr>
        <p:txBody>
          <a:bodyPr/>
          <a:lstStyle>
            <a:lvl2pPr marL="461962" indent="-342900">
              <a:defRPr lang="en-US" sz="2000" dirty="0" smtClean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692150" indent="-285750">
              <a:defRPr lang="en-US" sz="1600" dirty="0" smtClean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912812" indent="-285750">
              <a:defRPr lang="en-US" sz="1400" dirty="0" smtClean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>
              <a:defRPr lang="en-US" sz="1400" dirty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457200" lvl="1" indent="-338138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</a:pPr>
            <a:r>
              <a:rPr lang="en-US" dirty="0" smtClean="0"/>
              <a:t>Second level</a:t>
            </a:r>
          </a:p>
          <a:p>
            <a:pPr marL="631825" lvl="2" indent="-225425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tabLst/>
            </a:pPr>
            <a:r>
              <a:rPr lang="en-US" dirty="0" smtClean="0"/>
              <a:t>Third level</a:t>
            </a:r>
          </a:p>
          <a:p>
            <a:pPr marL="911225" lvl="3" indent="-284163" algn="l" defTabSz="744538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</a:pPr>
            <a:r>
              <a:rPr lang="en-US" dirty="0" smtClean="0"/>
              <a:t>Fourth level</a:t>
            </a:r>
          </a:p>
          <a:p>
            <a:pPr marL="1195388" lvl="4" indent="-28575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24909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>
            <a:lvl1pPr>
              <a:defRPr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312057" y="1295400"/>
            <a:ext cx="8540496" cy="4764024"/>
          </a:xfrm>
        </p:spPr>
        <p:txBody>
          <a:bodyPr/>
          <a:lstStyle/>
          <a:p>
            <a:pPr lvl="0"/>
            <a:r>
              <a:rPr lang="en-US" noProof="0" smtClean="0">
                <a:sym typeface="Helvetica" charset="0"/>
              </a:rPr>
              <a:t>Click icon to add chart</a:t>
            </a:r>
            <a:endParaRPr lang="en-US" noProof="0" dirty="0">
              <a:sym typeface="Helvetica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46192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2400" b="0"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457200"/>
            <a:ext cx="5486177" cy="42699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en-US" noProof="0" smtClean="0">
                <a:sym typeface="Helvetica" charset="0"/>
              </a:rPr>
              <a:t>Drag picture to placeholder or click icon to add</a:t>
            </a:r>
            <a:endParaRPr lang="en-US" noProof="0" dirty="0" smtClean="0">
              <a:sym typeface="Helvetic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2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692340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50688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- w/ pg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363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>
            <a:lvl1pPr algn="ctr">
              <a:defRPr sz="4000" b="1"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8840" y="6388933"/>
            <a:ext cx="1846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424791" y="6369689"/>
            <a:ext cx="1846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8415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Content- w/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04" y="76200"/>
            <a:ext cx="8540496" cy="1033272"/>
          </a:xfrm>
        </p:spPr>
        <p:txBody>
          <a:bodyPr/>
          <a:lstStyle>
            <a:lvl1pPr>
              <a:defRPr baseline="0"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04" y="1303437"/>
            <a:ext cx="8540496" cy="4764024"/>
          </a:xfrm>
        </p:spPr>
        <p:txBody>
          <a:bodyPr/>
          <a:lstStyle>
            <a:lvl1pPr>
              <a:defRPr sz="2400">
                <a:latin typeface="Franklin Gothic Book"/>
                <a:cs typeface="Franklin Gothic Book"/>
              </a:defRPr>
            </a:lvl1pPr>
            <a:lvl2pPr>
              <a:defRPr sz="2000">
                <a:latin typeface="Franklin Gothic Book"/>
                <a:cs typeface="Franklin Gothic Book"/>
              </a:defRPr>
            </a:lvl2pPr>
            <a:lvl3pPr>
              <a:defRPr sz="1600" baseline="0">
                <a:latin typeface="Franklin Gothic Book"/>
                <a:cs typeface="Franklin Gothic Book"/>
              </a:defRPr>
            </a:lvl3pPr>
            <a:lvl4pPr>
              <a:defRPr sz="1400">
                <a:latin typeface="Franklin Gothic Book"/>
                <a:cs typeface="Franklin Gothic Book"/>
              </a:defRPr>
            </a:lvl4pPr>
            <a:lvl5pPr>
              <a:defRPr sz="14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" charset="0"/>
              </a:rPr>
              <a:t>Second level</a:t>
            </a:r>
          </a:p>
          <a:p>
            <a:pPr lvl="2"/>
            <a:r>
              <a:rPr lang="en-US" smtClean="0">
                <a:sym typeface="Helvetica" charset="0"/>
              </a:rPr>
              <a:t>Third level</a:t>
            </a:r>
          </a:p>
          <a:p>
            <a:pPr lvl="3"/>
            <a:r>
              <a:rPr lang="en-US" smtClean="0">
                <a:sym typeface="Helvetica" charset="0"/>
              </a:rPr>
              <a:t>Fourth level</a:t>
            </a:r>
          </a:p>
          <a:p>
            <a:pPr lvl="4"/>
            <a:r>
              <a:rPr lang="en-US" smtClean="0">
                <a:sym typeface="Helvetica" charset="0"/>
              </a:rPr>
              <a:t>Fifth level</a:t>
            </a:r>
            <a:endParaRPr lang="en-US" dirty="0" smtClean="0"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34143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 Content- w/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04" y="76200"/>
            <a:ext cx="8540496" cy="1033272"/>
          </a:xfrm>
        </p:spPr>
        <p:txBody>
          <a:bodyPr/>
          <a:lstStyle>
            <a:lvl1pPr>
              <a:defRPr baseline="0"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04" y="1303437"/>
            <a:ext cx="8540496" cy="4764024"/>
          </a:xfrm>
        </p:spPr>
        <p:txBody>
          <a:bodyPr/>
          <a:lstStyle>
            <a:lvl1pPr>
              <a:defRPr sz="2400">
                <a:latin typeface="Franklin Gothic Book"/>
                <a:cs typeface="Franklin Gothic Book"/>
              </a:defRPr>
            </a:lvl1pPr>
            <a:lvl2pPr>
              <a:buSzPct val="100000"/>
              <a:buFont typeface="+mj-lt"/>
              <a:buAutoNum type="arabicPeriod"/>
              <a:defRPr sz="2000">
                <a:latin typeface="Franklin Gothic Book"/>
                <a:cs typeface="Franklin Gothic Book"/>
              </a:defRPr>
            </a:lvl2pPr>
            <a:lvl3pPr marL="1120775" indent="-342900">
              <a:buSzPct val="100000"/>
              <a:buFont typeface="+mj-lt"/>
              <a:buAutoNum type="alphaLcPeriod"/>
              <a:defRPr sz="1600" baseline="0">
                <a:latin typeface="Franklin Gothic Book"/>
                <a:cs typeface="Franklin Gothic Book"/>
              </a:defRPr>
            </a:lvl3pPr>
            <a:lvl4pPr marL="1433513" indent="-342900"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+mj-lt"/>
              <a:buAutoNum type="romanLcPeriod"/>
              <a:defRPr sz="1400">
                <a:latin typeface="Franklin Gothic Book"/>
                <a:cs typeface="Franklin Gothic Book"/>
              </a:defRPr>
            </a:lvl4pPr>
            <a:lvl5pPr marL="1744663" indent="-342900"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+mj-lt"/>
              <a:buAutoNum type="arabicParenR"/>
              <a:defRPr sz="14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" charset="0"/>
              </a:rPr>
              <a:t>Second level</a:t>
            </a:r>
          </a:p>
          <a:p>
            <a:pPr lvl="2"/>
            <a:r>
              <a:rPr lang="en-US" smtClean="0">
                <a:sym typeface="Helvetica" charset="0"/>
              </a:rPr>
              <a:t>Third level</a:t>
            </a:r>
          </a:p>
          <a:p>
            <a:pPr lvl="3"/>
            <a:r>
              <a:rPr lang="en-US" smtClean="0">
                <a:sym typeface="Helvetica" charset="0"/>
              </a:rPr>
              <a:t>Fourth level</a:t>
            </a:r>
          </a:p>
          <a:p>
            <a:pPr lvl="4"/>
            <a:r>
              <a:rPr lang="en-US" smtClean="0">
                <a:sym typeface="Helvetica" charset="0"/>
              </a:rPr>
              <a:t>Fifth level</a:t>
            </a:r>
            <a:endParaRPr lang="en-US" dirty="0" smtClean="0"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3058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content-no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64024"/>
          </a:xfrm>
        </p:spPr>
        <p:txBody>
          <a:bodyPr/>
          <a:lstStyle>
            <a:lvl1pPr>
              <a:defRPr sz="2400">
                <a:latin typeface="Franklin Gothic Book"/>
                <a:cs typeface="Franklin Gothic Book"/>
              </a:defRPr>
            </a:lvl1pPr>
            <a:lvl2pPr>
              <a:defRPr sz="2000">
                <a:latin typeface="Franklin Gothic Book"/>
                <a:cs typeface="Franklin Gothic Book"/>
              </a:defRPr>
            </a:lvl2pPr>
            <a:lvl3pPr>
              <a:defRPr sz="1600">
                <a:latin typeface="Franklin Gothic Book"/>
                <a:cs typeface="Franklin Gothic Book"/>
              </a:defRPr>
            </a:lvl3pPr>
            <a:lvl4pPr>
              <a:defRPr sz="1400">
                <a:latin typeface="Franklin Gothic Book"/>
                <a:cs typeface="Franklin Gothic Book"/>
              </a:defRPr>
            </a:lvl4pPr>
            <a:lvl5pPr>
              <a:defRPr sz="14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" charset="0"/>
              </a:rPr>
              <a:t>Second level</a:t>
            </a:r>
          </a:p>
          <a:p>
            <a:pPr lvl="2"/>
            <a:r>
              <a:rPr lang="en-US" smtClean="0">
                <a:sym typeface="Helvetica" charset="0"/>
              </a:rPr>
              <a:t>Third level</a:t>
            </a:r>
          </a:p>
          <a:p>
            <a:pPr lvl="3"/>
            <a:r>
              <a:rPr lang="en-US" smtClean="0">
                <a:sym typeface="Helvetica" charset="0"/>
              </a:rPr>
              <a:t>Fourth level</a:t>
            </a:r>
          </a:p>
          <a:p>
            <a:pPr lvl="4"/>
            <a:r>
              <a:rPr lang="en-US" smtClean="0">
                <a:sym typeface="Helvetica" charset="0"/>
              </a:rPr>
              <a:t>Fifth level</a:t>
            </a:r>
            <a:endParaRPr lang="en-US" dirty="0" smtClean="0">
              <a:sym typeface="Helvetica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8514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 content-no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64024"/>
          </a:xfrm>
        </p:spPr>
        <p:txBody>
          <a:bodyPr/>
          <a:lstStyle>
            <a:lvl1pPr>
              <a:defRPr sz="2400">
                <a:latin typeface="Franklin Gothic Book"/>
                <a:cs typeface="Franklin Gothic Book"/>
              </a:defRPr>
            </a:lvl1pPr>
            <a:lvl2pPr>
              <a:buSzPct val="100000"/>
              <a:buFont typeface="+mj-lt"/>
              <a:buAutoNum type="arabicPeriod"/>
              <a:defRPr sz="2000">
                <a:latin typeface="Franklin Gothic Book"/>
                <a:cs typeface="Franklin Gothic Book"/>
              </a:defRPr>
            </a:lvl2pPr>
            <a:lvl3pPr marL="1120775" indent="-342900">
              <a:buSzPct val="100000"/>
              <a:buFont typeface="+mj-lt"/>
              <a:buAutoNum type="alphaLcPeriod"/>
              <a:defRPr sz="1600">
                <a:latin typeface="Franklin Gothic Book"/>
                <a:cs typeface="Franklin Gothic Book"/>
              </a:defRPr>
            </a:lvl3pPr>
            <a:lvl4pPr marL="1433513" indent="-342900"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+mj-lt"/>
              <a:buAutoNum type="romanLcPeriod"/>
              <a:defRPr sz="1400">
                <a:latin typeface="Franklin Gothic Book"/>
                <a:cs typeface="Franklin Gothic Book"/>
              </a:defRPr>
            </a:lvl4pPr>
            <a:lvl5pPr marL="1744663" indent="-342900">
              <a:buSzPct val="100000"/>
              <a:buFont typeface="+mj-lt"/>
              <a:buAutoNum type="arabicParenR"/>
              <a:defRPr lang="en-US" sz="1400" dirty="0" smtClean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</a:lstStyle>
          <a:p>
            <a:pPr lvl="0"/>
            <a:r>
              <a:rPr lang="en-US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" charset="0"/>
              </a:rPr>
              <a:t>Second level</a:t>
            </a:r>
          </a:p>
          <a:p>
            <a:pPr lvl="2"/>
            <a:r>
              <a:rPr lang="en-US" smtClean="0">
                <a:sym typeface="Helvetica" charset="0"/>
              </a:rPr>
              <a:t>Third level</a:t>
            </a:r>
          </a:p>
          <a:p>
            <a:pPr lvl="3"/>
            <a:r>
              <a:rPr lang="en-US" smtClean="0">
                <a:sym typeface="Helvetica" charset="0"/>
              </a:rPr>
              <a:t>Fourth level</a:t>
            </a:r>
          </a:p>
          <a:p>
            <a:pPr lvl="4"/>
            <a:r>
              <a:rPr lang="en-US" smtClean="0">
                <a:sym typeface="Helvetica" charset="0"/>
              </a:rPr>
              <a:t>Fifth level</a:t>
            </a:r>
            <a:endParaRPr lang="en-US" dirty="0" smtClean="0">
              <a:sym typeface="Helvetica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99505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>
            <a:lvl1pPr>
              <a:defRPr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8534400" cy="4759325"/>
          </a:xfrm>
        </p:spPr>
        <p:txBody>
          <a:bodyPr vert="eaVert"/>
          <a:lstStyle/>
          <a:p>
            <a:pPr lvl="0"/>
            <a:r>
              <a:rPr lang="en-US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" charset="0"/>
              </a:rPr>
              <a:t>Second level</a:t>
            </a:r>
          </a:p>
          <a:p>
            <a:pPr lvl="2"/>
            <a:r>
              <a:rPr lang="en-US" smtClean="0">
                <a:sym typeface="Helvetica" charset="0"/>
              </a:rPr>
              <a:t>Third level</a:t>
            </a:r>
          </a:p>
          <a:p>
            <a:pPr lvl="3"/>
            <a:r>
              <a:rPr lang="en-US" smtClean="0">
                <a:sym typeface="Helvetica" charset="0"/>
              </a:rPr>
              <a:t>Fourth level</a:t>
            </a:r>
          </a:p>
          <a:p>
            <a:pPr lvl="4"/>
            <a:r>
              <a:rPr lang="en-US" smtClean="0">
                <a:sym typeface="Helvetica" charset="0"/>
              </a:rPr>
              <a:t>Fifth level</a:t>
            </a:r>
            <a:endParaRPr lang="en-US" dirty="0" smtClean="0">
              <a:sym typeface="Helvetica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50624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>
            <a:lvl1pPr>
              <a:defRPr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1" y="1295400"/>
            <a:ext cx="4114800" cy="4764024"/>
          </a:xfrm>
        </p:spPr>
        <p:txBody>
          <a:bodyPr/>
          <a:lstStyle>
            <a:lvl1pPr>
              <a:defRPr sz="2400"/>
            </a:lvl1pPr>
            <a:lvl2pPr marL="455613" indent="-228600">
              <a:spcBef>
                <a:spcPts val="600"/>
              </a:spcBef>
              <a:defRPr sz="2000"/>
            </a:lvl2pPr>
            <a:lvl3pPr marL="801688" indent="-227013">
              <a:spcBef>
                <a:spcPts val="1000"/>
              </a:spcBef>
              <a:defRPr sz="1600"/>
            </a:lvl3pPr>
            <a:lvl4pPr marL="1030288" indent="-227013">
              <a:spcBef>
                <a:spcPts val="1000"/>
              </a:spcBef>
              <a:defRPr sz="1400"/>
            </a:lvl4pPr>
            <a:lvl5pPr marL="1257300" indent="-227013">
              <a:spcBef>
                <a:spcPts val="1000"/>
              </a:spcBef>
              <a:defRPr sz="14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0533" y="1295400"/>
            <a:ext cx="4114800" cy="4764024"/>
          </a:xfrm>
        </p:spPr>
        <p:txBody>
          <a:bodyPr/>
          <a:lstStyle>
            <a:lvl1pPr>
              <a:defRPr sz="2400"/>
            </a:lvl1pPr>
            <a:lvl2pPr marL="455613" indent="-228600">
              <a:spcBef>
                <a:spcPts val="600"/>
              </a:spcBef>
              <a:defRPr sz="2000"/>
            </a:lvl2pPr>
            <a:lvl3pPr marL="801688" indent="-227013">
              <a:spcBef>
                <a:spcPts val="1000"/>
              </a:spcBef>
              <a:defRPr sz="1600"/>
            </a:lvl3pPr>
            <a:lvl4pPr marL="1030288" indent="-227013">
              <a:spcBef>
                <a:spcPts val="1000"/>
              </a:spcBef>
              <a:defRPr sz="1400"/>
            </a:lvl4pPr>
            <a:lvl5pPr marL="1257300" indent="-227013">
              <a:spcBef>
                <a:spcPts val="1000"/>
              </a:spcBef>
              <a:defRPr sz="14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7498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ti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304800"/>
            <a:ext cx="3237236" cy="1314375"/>
          </a:xfrm>
        </p:spPr>
        <p:txBody>
          <a:bodyPr anchor="b"/>
          <a:lstStyle>
            <a:lvl1pPr algn="l">
              <a:defRPr sz="3200" b="0"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263976" cy="5822528"/>
          </a:xfrm>
        </p:spPr>
        <p:txBody>
          <a:bodyPr/>
          <a:lstStyle>
            <a:lvl1pPr>
              <a:defRPr sz="2400"/>
            </a:lvl1pPr>
            <a:lvl2pPr marL="461962" indent="-342900">
              <a:defRPr lang="en-US" sz="2000" dirty="0" smtClean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692150" indent="-285750">
              <a:defRPr lang="en-US" sz="1600" dirty="0" smtClean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912812" indent="-285750">
              <a:defRPr lang="en-US" sz="1400" dirty="0" smtClean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>
              <a:defRPr lang="en-US" sz="1400" dirty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457200" lvl="1" indent="-338138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</a:pPr>
            <a:r>
              <a:rPr lang="en-US" dirty="0" smtClean="0"/>
              <a:t>Second level</a:t>
            </a:r>
          </a:p>
          <a:p>
            <a:pPr marL="631825" lvl="2" indent="-225425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tabLst/>
            </a:pPr>
            <a:r>
              <a:rPr lang="en-US" dirty="0" smtClean="0"/>
              <a:t>Third level</a:t>
            </a:r>
          </a:p>
          <a:p>
            <a:pPr marL="911225" lvl="3" indent="-284163" algn="l" defTabSz="744538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</a:pPr>
            <a:r>
              <a:rPr lang="en-US" dirty="0" smtClean="0"/>
              <a:t>Fourth level</a:t>
            </a:r>
          </a:p>
          <a:p>
            <a:pPr marL="1195388" lvl="4" indent="-28575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228600" y="1905000"/>
            <a:ext cx="3236913" cy="4191000"/>
          </a:xfrm>
        </p:spPr>
        <p:txBody>
          <a:bodyPr/>
          <a:lstStyle>
            <a:lvl2pPr marL="457200" indent="-338138">
              <a:defRPr/>
            </a:lvl2pPr>
            <a:lvl3pPr marL="631825" indent="-225425">
              <a:tabLst/>
              <a:defRPr/>
            </a:lvl3pPr>
            <a:lvl4pPr marL="911225" indent="-284163" defTabSz="744538">
              <a:defRPr/>
            </a:lvl4pPr>
            <a:lvl5pPr marL="1195388" indent="-285750">
              <a:defRPr lang="en-US" sz="1400" dirty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195388" lvl="4" indent="-28575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0291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3.gif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5532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363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Lantana Consulting Group logo" title="Lantana logo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4400" y="4724400"/>
            <a:ext cx="2780515" cy="619310"/>
          </a:xfrm>
          <a:prstGeom prst="rect">
            <a:avLst/>
          </a:prstGeom>
        </p:spPr>
      </p:pic>
      <p:pic>
        <p:nvPicPr>
          <p:cNvPr id="2" name="Picture 1" descr="asco_logo_crop.gi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3860132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16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"/>
            <a:ext cx="85344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" charset="0"/>
              </a:rPr>
              <a:t>Click to edit Master title style</a:t>
            </a:r>
            <a:endParaRPr lang="en-US" dirty="0">
              <a:sym typeface="Helvetica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75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Helvetica" charset="0"/>
              </a:rPr>
              <a:t>Second level</a:t>
            </a:r>
          </a:p>
          <a:p>
            <a:pPr lvl="2"/>
            <a:r>
              <a:rPr lang="en-US" dirty="0" smtClean="0">
                <a:sym typeface="Helvetica" charset="0"/>
              </a:rPr>
              <a:t>Third level</a:t>
            </a:r>
          </a:p>
          <a:p>
            <a:pPr lvl="3"/>
            <a:r>
              <a:rPr lang="en-US" dirty="0" smtClean="0">
                <a:sym typeface="Helvetica" charset="0"/>
              </a:rPr>
              <a:t>Fourth level</a:t>
            </a:r>
          </a:p>
          <a:p>
            <a:pPr lvl="4"/>
            <a:r>
              <a:rPr lang="en-US" dirty="0" smtClean="0">
                <a:sym typeface="Helvetica" charset="0"/>
              </a:rPr>
              <a:t>Fifth level</a:t>
            </a:r>
            <a:endParaRPr lang="en-US" dirty="0">
              <a:sym typeface="Helvetica" charset="0"/>
            </a:endParaRPr>
          </a:p>
        </p:txBody>
      </p:sp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61595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Lantana Consulting Group logo" title="Lantana logo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400800"/>
            <a:ext cx="1371600" cy="313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95600" y="632460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kern="1200" dirty="0" smtClean="0">
                <a:solidFill>
                  <a:srgbClr val="847867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Clinical</a:t>
            </a:r>
            <a:r>
              <a:rPr lang="en-US" sz="1000" kern="1200" baseline="0" dirty="0" smtClean="0">
                <a:solidFill>
                  <a:srgbClr val="847867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 Oncology Patient Transfer Summary </a:t>
            </a:r>
            <a:r>
              <a:rPr lang="en-US" sz="1000" kern="1200" dirty="0" smtClean="0">
                <a:solidFill>
                  <a:srgbClr val="847867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Ballot Development</a:t>
            </a:r>
            <a:r>
              <a:rPr lang="en-US" sz="1000" kern="1200" baseline="0" dirty="0" smtClean="0">
                <a:solidFill>
                  <a:srgbClr val="847867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 Spring Ballot</a:t>
            </a:r>
            <a:endParaRPr lang="en-US" sz="1000" dirty="0">
              <a:solidFill>
                <a:srgbClr val="847867"/>
              </a:solidFill>
            </a:endParaRPr>
          </a:p>
        </p:txBody>
      </p:sp>
      <p:pic>
        <p:nvPicPr>
          <p:cNvPr id="4" name="Picture 3" descr="Logo for Health Level Seven, HL7" title="HL7 logo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48400"/>
            <a:ext cx="533400" cy="540512"/>
          </a:xfrm>
          <a:prstGeom prst="rect">
            <a:avLst/>
          </a:prstGeom>
        </p:spPr>
      </p:pic>
      <p:pic>
        <p:nvPicPr>
          <p:cNvPr id="11" name="Picture 10" descr="asco_logo_crop.gif"/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248400"/>
            <a:ext cx="1485900" cy="4888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773" r:id="rId2"/>
    <p:sldLayoutId id="2147483810" r:id="rId3"/>
    <p:sldLayoutId id="2147483788" r:id="rId4"/>
    <p:sldLayoutId id="2147483811" r:id="rId5"/>
    <p:sldLayoutId id="2147483795" r:id="rId6"/>
    <p:sldLayoutId id="2147483790" r:id="rId7"/>
    <p:sldLayoutId id="2147483792" r:id="rId8"/>
    <p:sldLayoutId id="2147483816" r:id="rId9"/>
    <p:sldLayoutId id="2147483794" r:id="rId10"/>
    <p:sldLayoutId id="2147483793" r:id="rId11"/>
    <p:sldLayoutId id="2147483796" r:id="rId12"/>
  </p:sldLayoutIdLst>
  <p:transition/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/>
          <a:ea typeface="+mj-ea"/>
          <a:cs typeface="+mj-cs"/>
          <a:sym typeface="Helvetica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857968"/>
          </a:solidFill>
          <a:latin typeface="Gill Sans" charset="0"/>
          <a:ea typeface="ヒラギノ角ゴ ProN W3" charset="0"/>
          <a:cs typeface="ヒラギノ角ゴ ProN W3" charset="0"/>
          <a:sym typeface="Helvetica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857968"/>
          </a:solidFill>
          <a:latin typeface="Gill Sans" charset="0"/>
          <a:ea typeface="ヒラギノ角ゴ ProN W3" charset="0"/>
          <a:cs typeface="ヒラギノ角ゴ ProN W3" charset="0"/>
          <a:sym typeface="Helvetica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857968"/>
          </a:solidFill>
          <a:latin typeface="Gill Sans" charset="0"/>
          <a:ea typeface="ヒラギノ角ゴ ProN W3" charset="0"/>
          <a:cs typeface="ヒラギノ角ゴ ProN W3" charset="0"/>
          <a:sym typeface="Helvetica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857968"/>
          </a:solidFill>
          <a:latin typeface="Gill Sans" charset="0"/>
          <a:ea typeface="ヒラギノ角ゴ ProN W3" charset="0"/>
          <a:cs typeface="ヒラギノ角ゴ ProN W3" charset="0"/>
          <a:sym typeface="Helvetica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4500">
          <a:solidFill>
            <a:srgbClr val="847867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4500">
          <a:solidFill>
            <a:srgbClr val="847867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4500">
          <a:solidFill>
            <a:srgbClr val="847867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4500">
          <a:solidFill>
            <a:srgbClr val="847867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9pPr>
    </p:titleStyle>
    <p:bodyStyle>
      <a:lvl1pPr marL="60325" indent="-15875" algn="l" rtl="0" eaLnBrk="1" fontAlgn="base" hangingPunct="1">
        <a:lnSpc>
          <a:spcPct val="90000"/>
        </a:lnSpc>
        <a:spcBef>
          <a:spcPts val="2000"/>
        </a:spcBef>
        <a:spcAft>
          <a:spcPct val="0"/>
        </a:spcAft>
        <a:buClr>
          <a:srgbClr val="ECB941"/>
        </a:buClr>
        <a:buSzPct val="138000"/>
        <a:defRPr sz="2400">
          <a:solidFill>
            <a:schemeClr val="tx1"/>
          </a:solidFill>
          <a:latin typeface="Franklin Gothic Book"/>
          <a:ea typeface="+mn-ea"/>
          <a:cs typeface="Franklin Gothic Book"/>
          <a:sym typeface="Helvetica" charset="0"/>
        </a:defRPr>
      </a:lvl1pPr>
      <a:lvl2pPr marL="914400" indent="-4572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rgbClr val="ECB941"/>
        </a:buClr>
        <a:buSzPct val="138000"/>
        <a:buFont typeface="Arial"/>
        <a:buChar char="•"/>
        <a:defRPr sz="2000">
          <a:solidFill>
            <a:schemeClr val="tx1"/>
          </a:solidFill>
          <a:latin typeface="Franklin Gothic Book"/>
          <a:ea typeface="+mn-ea"/>
          <a:cs typeface="Franklin Gothic Book"/>
          <a:sym typeface="Helvetica" charset="0"/>
        </a:defRPr>
      </a:lvl2pPr>
      <a:lvl3pPr marL="1089025" indent="-311150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rgbClr val="ECB941"/>
        </a:buClr>
        <a:buSzPct val="90000"/>
        <a:buFont typeface="Courier New" charset="0"/>
        <a:buChar char="o"/>
        <a:defRPr sz="1600">
          <a:solidFill>
            <a:schemeClr val="tx1"/>
          </a:solidFill>
          <a:latin typeface="Franklin Gothic Book"/>
          <a:ea typeface="+mn-ea"/>
          <a:cs typeface="Franklin Gothic Book"/>
          <a:sym typeface="Helvetica" charset="0"/>
        </a:defRPr>
      </a:lvl3pPr>
      <a:lvl4pPr marL="1401763" indent="-311150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rgbClr val="ECB941"/>
        </a:buClr>
        <a:buSzPct val="138000"/>
        <a:buFont typeface="Arial" charset="0"/>
        <a:buChar char="•"/>
        <a:defRPr sz="1400">
          <a:solidFill>
            <a:schemeClr val="tx1"/>
          </a:solidFill>
          <a:latin typeface="Franklin Gothic Book"/>
          <a:ea typeface="+mn-ea"/>
          <a:cs typeface="Franklin Gothic Book"/>
          <a:sym typeface="Helvetica" charset="0"/>
        </a:defRPr>
      </a:lvl4pPr>
      <a:lvl5pPr marL="1687513" indent="-285750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rgbClr val="857968"/>
        </a:buClr>
        <a:buSzPct val="138000"/>
        <a:buFont typeface="Lucida Grande"/>
        <a:buChar char="–"/>
        <a:defRPr sz="1400">
          <a:solidFill>
            <a:schemeClr val="tx1"/>
          </a:solidFill>
          <a:latin typeface="Franklin Gothic Book"/>
          <a:ea typeface="+mn-ea"/>
          <a:cs typeface="Franklin Gothic Book"/>
          <a:sym typeface="Helvetica" charset="0"/>
        </a:defRPr>
      </a:lvl5pPr>
      <a:lvl6pPr marL="2035896" indent="-312528" algn="l" rtl="0" eaLnBrk="1" fontAlgn="base" hangingPunct="1">
        <a:spcBef>
          <a:spcPts val="1687"/>
        </a:spcBef>
        <a:spcAft>
          <a:spcPct val="0"/>
        </a:spcAft>
        <a:buClr>
          <a:srgbClr val="ECB941"/>
        </a:buClr>
        <a:buSzPct val="138000"/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6pPr>
      <a:lvl7pPr marL="2357354" indent="-312528" algn="l" rtl="0" eaLnBrk="1" fontAlgn="base" hangingPunct="1">
        <a:spcBef>
          <a:spcPts val="1687"/>
        </a:spcBef>
        <a:spcAft>
          <a:spcPct val="0"/>
        </a:spcAft>
        <a:buClr>
          <a:srgbClr val="ECB941"/>
        </a:buClr>
        <a:buSzPct val="138000"/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7pPr>
      <a:lvl8pPr marL="2678811" indent="-312528" algn="l" rtl="0" eaLnBrk="1" fontAlgn="base" hangingPunct="1">
        <a:spcBef>
          <a:spcPts val="1687"/>
        </a:spcBef>
        <a:spcAft>
          <a:spcPct val="0"/>
        </a:spcAft>
        <a:buClr>
          <a:srgbClr val="ECB941"/>
        </a:buClr>
        <a:buSzPct val="138000"/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8pPr>
      <a:lvl9pPr marL="3000268" indent="-312528" algn="l" rtl="0" eaLnBrk="1" fontAlgn="base" hangingPunct="1">
        <a:spcBef>
          <a:spcPts val="1687"/>
        </a:spcBef>
        <a:spcAft>
          <a:spcPct val="0"/>
        </a:spcAft>
        <a:buClr>
          <a:srgbClr val="ECB941"/>
        </a:buClr>
        <a:buSzPct val="138000"/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l7.org/myhl7/managelistservs.cfm?ref=commo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l7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hyperlink" Target="http://wiki.hl7.org/index.php?title=Clinical_Oncology_Treatment_Plan_and_Summary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gaye.dolin@lantanagroup.com" TargetMode="External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eau.bannerman@lantanagroup.com" TargetMode="External"/><Relationship Id="rId5" Type="http://schemas.openxmlformats.org/officeDocument/2006/relationships/hyperlink" Target="mailto:yan.heras@lantanagroup.com" TargetMode="External"/><Relationship Id="rId4" Type="http://schemas.openxmlformats.org/officeDocument/2006/relationships/hyperlink" Target="mailto:zabrina.gonzaga@lantanagroup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3.gotomeeting.com/join/45505721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3.gotomeeting.com/join/170944326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Clinical Oncology Treatment Plan and Summary</a:t>
            </a:r>
            <a:r>
              <a:rPr lang="en-US" dirty="0" smtClean="0"/>
              <a:t>, </a:t>
            </a:r>
            <a:r>
              <a:rPr lang="en-US" dirty="0"/>
              <a:t>Release 1 </a:t>
            </a:r>
          </a:p>
        </p:txBody>
      </p:sp>
      <p:sp>
        <p:nvSpPr>
          <p:cNvPr id="23555" name="Subtitle 1"/>
          <p:cNvSpPr>
            <a:spLocks noGrp="1"/>
          </p:cNvSpPr>
          <p:nvPr>
            <p:ph type="subTitle" idx="1"/>
          </p:nvPr>
        </p:nvSpPr>
        <p:spPr>
          <a:xfrm>
            <a:off x="609600" y="3581401"/>
            <a:ext cx="8001000" cy="1371600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Ballot for </a:t>
            </a:r>
            <a:r>
              <a:rPr lang="en-US" sz="2800" dirty="0"/>
              <a:t>May </a:t>
            </a:r>
            <a:r>
              <a:rPr lang="en-US" sz="2800" dirty="0" smtClean="0"/>
              <a:t>2013</a:t>
            </a:r>
            <a:endParaRPr lang="en-US" sz="2800" dirty="0"/>
          </a:p>
          <a:p>
            <a:endParaRPr lang="en-US" sz="2000" dirty="0"/>
          </a:p>
          <a:p>
            <a:endParaRPr lang="en-US" dirty="0">
              <a:latin typeface="Franklin Gothic Book" charset="0"/>
            </a:endParaRPr>
          </a:p>
        </p:txBody>
      </p:sp>
      <p:pic>
        <p:nvPicPr>
          <p:cNvPr id="2" name="Picture 1" descr="Logo for Health Level Seven, HL7" title="HL7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609600"/>
            <a:ext cx="1079500" cy="1282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01444" y="6462889"/>
            <a:ext cx="1846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 descr="ASCO Name Logo RGB[2]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" y="507794"/>
            <a:ext cx="3150896" cy="11887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622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</a:t>
            </a:r>
            <a:r>
              <a:rPr lang="en-US" dirty="0" smtClean="0"/>
              <a:t>Timelines</a:t>
            </a:r>
            <a:endParaRPr lang="en-US" dirty="0"/>
          </a:p>
        </p:txBody>
      </p:sp>
      <p:sp>
        <p:nvSpPr>
          <p:cNvPr id="2" name="Chart Placeholder 1"/>
          <p:cNvSpPr>
            <a:spLocks noGrp="1"/>
          </p:cNvSpPr>
          <p:nvPr>
            <p:ph type="chart" sz="quarter" idx="10"/>
          </p:nvPr>
        </p:nvSpPr>
        <p:spPr/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525792"/>
              </p:ext>
            </p:extLst>
          </p:nvPr>
        </p:nvGraphicFramePr>
        <p:xfrm>
          <a:off x="304800" y="1219200"/>
          <a:ext cx="8458200" cy="4956175"/>
        </p:xfrm>
        <a:graphic>
          <a:graphicData uri="http://schemas.openxmlformats.org/drawingml/2006/table">
            <a:tbl>
              <a:tblPr/>
              <a:tblGrid>
                <a:gridCol w="4229100"/>
                <a:gridCol w="4229100"/>
              </a:tblGrid>
              <a:tr h="777875">
                <a:tc>
                  <a:txBody>
                    <a:bodyPr/>
                    <a:lstStyle/>
                    <a:p>
                      <a:pPr marL="0" marR="0" lvl="0" indent="0" algn="ctr" defTabSz="6413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Task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413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Timeframe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7875">
                <a:tc gridSpan="2">
                  <a:txBody>
                    <a:bodyPr/>
                    <a:lstStyle/>
                    <a:p>
                      <a:pPr marL="0" marR="0" lvl="0" indent="0" algn="ctr" defTabSz="6413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Clinical Oncology Patient Transfer</a:t>
                      </a:r>
                    </a:p>
                    <a:p>
                      <a:pPr marL="0" marR="0" lvl="0" indent="0" algn="ctr" defTabSz="6413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Summary Ballot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ヒラギノ角ゴ ProN W3" charset="0"/>
                        <a:cs typeface="ヒラギノ角ゴ ProN W3" charset="0"/>
                        <a:sym typeface="Gill San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ヒラギノ角ゴ ProN W3" charset="0"/>
                          <a:cs typeface="Times New Roman" charset="0"/>
                          <a:sym typeface="Gill Sans" charset="0"/>
                        </a:rPr>
                        <a:t>Content development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ヒラギノ角ゴ ProN W3" charset="0"/>
                          <a:cs typeface="Times New Roman" charset="0"/>
                          <a:sym typeface="Gill Sans" charset="0"/>
                        </a:rPr>
                        <a:t>October 2012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ヒラギノ角ゴ ProN W3" charset="0"/>
                          <a:cs typeface="Times New Roman" charset="0"/>
                          <a:sym typeface="Gill Sans" charset="0"/>
                        </a:rPr>
                        <a:t>– March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ヒラギノ角ゴ ProN W3" charset="0"/>
                          <a:cs typeface="Times New Roman" charset="0"/>
                          <a:sym typeface="Gill Sans" charset="0"/>
                        </a:rPr>
                        <a:t>8, 2013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E7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ヒラギノ角ゴ ProN W3" charset="0"/>
                          <a:cs typeface="Times New Roman" charset="0"/>
                          <a:sym typeface="Gill Sans" charset="0"/>
                        </a:rPr>
                        <a:t>Ballot period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ヒラギノ角ゴ ProN W3" charset="0"/>
                          <a:cs typeface="Times New Roman" charset="0"/>
                          <a:sym typeface="Gill Sans" charset="0"/>
                        </a:rPr>
                        <a:t>March 25 – April 29, 2013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9CC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ヒラギノ角ゴ ProN W3" charset="0"/>
                          <a:cs typeface="Times New Roman" charset="0"/>
                          <a:sym typeface="Gill Sans" charset="0"/>
                        </a:rPr>
                        <a:t>Ballot reconciliation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ヒラギノ角ゴ ProN W3" charset="0"/>
                          <a:cs typeface="Times New Roman" charset="0"/>
                          <a:sym typeface="Gill Sans" charset="0"/>
                        </a:rPr>
                        <a:t>May 6 – June 22, 2013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E7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ヒラギノ角ゴ ProN W3" charset="0"/>
                          <a:cs typeface="Times New Roman" charset="0"/>
                          <a:sym typeface="Gill Sans" charset="0"/>
                        </a:rPr>
                        <a:t>Finalize and publish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  <a:p>
                      <a:pPr marL="0" marR="0" lvl="0" indent="0" algn="l" defTabSz="641350" rtl="0" eaLnBrk="1" fontAlgn="base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ヒラギノ角ゴ ProN W3" charset="0"/>
                          <a:cs typeface="Times New Roman" charset="0"/>
                          <a:sym typeface="Gill Sans" charset="0"/>
                        </a:rPr>
                        <a:t>June 22 - July 13, 2013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ヒラギノ角ゴ ProN W3" charset="0"/>
                        <a:cs typeface="Times New Roman" charset="0"/>
                        <a:sym typeface="Gill Sans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9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" charset="0"/>
              </a:rPr>
              <a:t>Meeting </a:t>
            </a:r>
            <a:r>
              <a:rPr lang="en-US" dirty="0" smtClean="0">
                <a:latin typeface="Gill Sans" charset="0"/>
              </a:rPr>
              <a:t>Information: Note </a:t>
            </a:r>
            <a:r>
              <a:rPr lang="en-US" dirty="0">
                <a:latin typeface="Gill Sans" charset="0"/>
              </a:rPr>
              <a:t>and Notices</a:t>
            </a:r>
          </a:p>
        </p:txBody>
      </p:sp>
      <p:sp>
        <p:nvSpPr>
          <p:cNvPr id="25603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450" indent="0" eaLnBrk="1" hangingPunct="1">
              <a:defRPr/>
            </a:pPr>
            <a:r>
              <a:rPr lang="en-US" dirty="0" smtClean="0">
                <a:latin typeface="Franklin Gothic Book" pitchFamily="34" charset="0"/>
                <a:ea typeface="Franklin Gothic Book" pitchFamily="34" charset="0"/>
                <a:cs typeface="Franklin Gothic Book" pitchFamily="34" charset="0"/>
              </a:rPr>
              <a:t>Notes and Notices and changes will be sent through Structured Document Work Group List</a:t>
            </a:r>
            <a:r>
              <a:rPr lang="en-US" dirty="0">
                <a:latin typeface="Franklin Gothic Book" pitchFamily="34" charset="0"/>
                <a:ea typeface="Franklin Gothic Book" pitchFamily="34" charset="0"/>
                <a:cs typeface="Franklin Gothic Book" pitchFamily="34" charset="0"/>
              </a:rPr>
              <a:t>s</a:t>
            </a:r>
            <a:r>
              <a:rPr lang="en-US" dirty="0" smtClean="0">
                <a:latin typeface="Franklin Gothic Book" pitchFamily="34" charset="0"/>
                <a:ea typeface="Franklin Gothic Book" pitchFamily="34" charset="0"/>
                <a:cs typeface="Franklin Gothic Book" pitchFamily="34" charset="0"/>
              </a:rPr>
              <a:t>erv</a:t>
            </a:r>
            <a:endParaRPr lang="en-US" dirty="0">
              <a:latin typeface="Franklin Gothic Book" pitchFamily="34" charset="0"/>
              <a:ea typeface="Franklin Gothic Book" pitchFamily="34" charset="0"/>
              <a:cs typeface="Franklin Gothic Book" pitchFamily="34" charset="0"/>
            </a:endParaRPr>
          </a:p>
          <a:p>
            <a:pPr lvl="1">
              <a:defRPr/>
            </a:pPr>
            <a:r>
              <a:rPr lang="en-US" dirty="0"/>
              <a:t>HL7 Membership not required</a:t>
            </a:r>
          </a:p>
          <a:p>
            <a:pPr lvl="1">
              <a:defRPr/>
            </a:pPr>
            <a:r>
              <a:rPr lang="en-US" dirty="0" smtClean="0"/>
              <a:t>List</a:t>
            </a:r>
            <a:r>
              <a:rPr lang="en-US" dirty="0"/>
              <a:t>s</a:t>
            </a:r>
            <a:r>
              <a:rPr lang="en-US" dirty="0" smtClean="0"/>
              <a:t>erv </a:t>
            </a:r>
            <a:r>
              <a:rPr lang="en-US" dirty="0"/>
              <a:t>sign-up: </a:t>
            </a:r>
            <a:r>
              <a:rPr lang="en-US" dirty="0">
                <a:hlinkClick r:id="rId3"/>
              </a:rPr>
              <a:t>http://www.hl7.org/myhl7/managelistservs.cfm?ref=common</a:t>
            </a:r>
            <a:r>
              <a:rPr lang="en-US" dirty="0"/>
              <a:t> </a:t>
            </a:r>
          </a:p>
          <a:p>
            <a:pPr lvl="1">
              <a:defRPr/>
            </a:pPr>
            <a:r>
              <a:rPr lang="en-US" dirty="0"/>
              <a:t>You can use this interface to subscribe or unsubscribe to any of HL7's public lists, or to change your subscription settings</a:t>
            </a:r>
          </a:p>
          <a:p>
            <a:pPr marL="44450" indent="0" eaLnBrk="1" hangingPunct="1">
              <a:defRPr/>
            </a:pPr>
            <a:r>
              <a:rPr lang="en-US" dirty="0" smtClean="0">
                <a:latin typeface="Franklin Gothic Book" pitchFamily="34" charset="0"/>
                <a:ea typeface="Franklin Gothic Book" pitchFamily="34" charset="0"/>
                <a:cs typeface="Franklin Gothic Book" pitchFamily="34" charset="0"/>
              </a:rPr>
              <a:t>Structured Documents:</a:t>
            </a:r>
          </a:p>
          <a:p>
            <a:pPr eaLnBrk="1" hangingPunct="1">
              <a:defRPr/>
            </a:pPr>
            <a:endParaRPr lang="en-US" dirty="0" smtClean="0">
              <a:latin typeface="Franklin Gothic Book" pitchFamily="34" charset="0"/>
              <a:ea typeface="Franklin Gothic Book" pitchFamily="34" charset="0"/>
              <a:cs typeface="Franklin Gothic Book" pitchFamily="34" charset="0"/>
            </a:endParaRP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648200"/>
            <a:ext cx="52863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458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953000"/>
            <a:ext cx="50482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278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Gill Sans" charset="0"/>
              </a:rPr>
              <a:t>Meeting </a:t>
            </a:r>
            <a:r>
              <a:rPr lang="en-US" dirty="0" smtClean="0">
                <a:latin typeface="Gill Sans" charset="0"/>
              </a:rPr>
              <a:t>Information:</a:t>
            </a:r>
            <a:endParaRPr lang="en-US" dirty="0">
              <a:latin typeface="Gill Sans" charset="0"/>
            </a:endParaRPr>
          </a:p>
        </p:txBody>
      </p:sp>
      <p:sp>
        <p:nvSpPr>
          <p:cNvPr id="31746" name="Text Placeholder 3"/>
          <p:cNvSpPr>
            <a:spLocks noGrp="1"/>
          </p:cNvSpPr>
          <p:nvPr>
            <p:ph idx="1"/>
          </p:nvPr>
        </p:nvSpPr>
        <p:spPr>
          <a:xfrm>
            <a:off x="311109" y="1294638"/>
            <a:ext cx="8540496" cy="4764024"/>
          </a:xfrm>
        </p:spPr>
        <p:txBody>
          <a:bodyPr/>
          <a:lstStyle/>
          <a:p>
            <a:r>
              <a:rPr lang="en-US" dirty="0"/>
              <a:t>Meeting Notes and developing IG drafts will also be posted on </a:t>
            </a:r>
            <a:r>
              <a:rPr lang="en-US" dirty="0" smtClean="0"/>
              <a:t>an HL7 Wiki.</a:t>
            </a:r>
          </a:p>
          <a:p>
            <a:r>
              <a:rPr lang="en-US" dirty="0" smtClean="0"/>
              <a:t>Will be able to access from </a:t>
            </a:r>
            <a:r>
              <a:rPr lang="en-US" dirty="0"/>
              <a:t>HL7 homepage: </a:t>
            </a:r>
            <a:r>
              <a:rPr lang="en-US" sz="2000" dirty="0">
                <a:hlinkClick r:id="rId3"/>
              </a:rPr>
              <a:t>www.HL7.org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dirty="0" smtClean="0"/>
              <a:t>Direct link to project wiki:</a:t>
            </a:r>
          </a:p>
          <a:p>
            <a:r>
              <a:rPr lang="en-US" sz="2000" u="sng" dirty="0">
                <a:hlinkClick r:id="rId4"/>
              </a:rPr>
              <a:t>http://wiki.hl7.org/index.php?title=Clinical_Oncology_Treatment_Plan_and_Summary</a:t>
            </a:r>
            <a:endParaRPr lang="en-US" sz="2000" dirty="0"/>
          </a:p>
          <a:p>
            <a:r>
              <a:rPr lang="en-US" dirty="0"/>
              <a:t> </a:t>
            </a:r>
          </a:p>
          <a:p>
            <a:endParaRPr lang="en-US" dirty="0" smtClean="0"/>
          </a:p>
          <a:p>
            <a:endParaRPr lang="en-US" sz="2000" dirty="0"/>
          </a:p>
          <a:p>
            <a:pPr marL="44450" indent="0" eaLnBrk="1" hangingPunct="1"/>
            <a:endParaRPr lang="en-US" dirty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152400"/>
            <a:ext cx="283845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1753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Considerations</a:t>
            </a:r>
            <a:endParaRPr lang="en-US" dirty="0">
              <a:latin typeface="Gill Sans" charset="0"/>
            </a:endParaRPr>
          </a:p>
        </p:txBody>
      </p:sp>
      <p:pic>
        <p:nvPicPr>
          <p:cNvPr id="2" name="Picture 1" descr="Logo for Health Level Seven, HL7" title="HL7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609600"/>
            <a:ext cx="1079500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8647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Gill Sans" charset="0"/>
              </a:rPr>
              <a:t>Design</a:t>
            </a:r>
            <a:endParaRPr lang="en-US" dirty="0">
              <a:latin typeface="Gill Sans" charset="0"/>
            </a:endParaRPr>
          </a:p>
        </p:txBody>
      </p:sp>
      <p:sp>
        <p:nvSpPr>
          <p:cNvPr id="4100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7350" indent="-342900" eaLnBrk="1" hangingPunct="1">
              <a:buFont typeface="Arial" pitchFamily="34" charset="0"/>
              <a:buChar char="•"/>
              <a:defRPr/>
            </a:pPr>
            <a:endParaRPr lang="en-US" dirty="0" smtClean="0">
              <a:ea typeface="Franklin Gothic Book" pitchFamily="34" charset="0"/>
            </a:endParaRPr>
          </a:p>
          <a:p>
            <a:pPr eaLnBrk="1" hangingPunct="1">
              <a:defRPr/>
            </a:pPr>
            <a:endParaRPr lang="en-US" dirty="0" smtClean="0">
              <a:ea typeface="Franklin Gothic Book" pitchFamily="34" charset="0"/>
            </a:endParaRPr>
          </a:p>
          <a:p>
            <a:pPr marL="342900" lvl="1" indent="-342900" eaLnBrk="1" hangingPunct="1">
              <a:buFont typeface="Arial" pitchFamily="34" charset="0"/>
              <a:buChar char="•"/>
              <a:defRPr/>
            </a:pPr>
            <a:endParaRPr lang="en-US" sz="3000" dirty="0" smtClean="0"/>
          </a:p>
          <a:p>
            <a:pPr marL="342900" lvl="1" indent="-342900" eaLnBrk="1" hangingPunct="1">
              <a:buFont typeface="Arial" pitchFamily="34" charset="0"/>
              <a:buChar char="•"/>
              <a:defRPr/>
            </a:pPr>
            <a:endParaRPr lang="en-US" sz="3000" dirty="0" smtClean="0"/>
          </a:p>
          <a:p>
            <a:pPr eaLnBrk="1" hangingPunct="1">
              <a:defRPr/>
            </a:pPr>
            <a:endParaRPr lang="en-US" dirty="0" smtClean="0">
              <a:ea typeface="Franklin Gothic Book" pitchFamily="34" charset="0"/>
            </a:endParaRPr>
          </a:p>
          <a:p>
            <a:pPr eaLnBrk="1" hangingPunct="1">
              <a:defRPr/>
            </a:pPr>
            <a:endParaRPr lang="en-US" dirty="0" smtClean="0">
              <a:ea typeface="Franklin Gothic Boo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1" y="1828800"/>
            <a:ext cx="883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Preliminary draft of each template has been completed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IG</a:t>
            </a:r>
            <a:r>
              <a:rPr lang="en-US" dirty="0" smtClean="0"/>
              <a:t> Drafts will be posted </a:t>
            </a:r>
            <a:r>
              <a:rPr lang="en-US" dirty="0" smtClean="0"/>
              <a:t>weekly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Key templates will be reviewed during the stakeholder meetings </a:t>
            </a:r>
            <a:r>
              <a:rPr lang="en-US" dirty="0"/>
              <a:t>and edited </a:t>
            </a:r>
            <a:r>
              <a:rPr lang="en-US" dirty="0" smtClean="0"/>
              <a:t>as needed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i="1" dirty="0" smtClean="0"/>
              <a:t>(See </a:t>
            </a:r>
            <a:r>
              <a:rPr lang="en-US" i="1" dirty="0" err="1" smtClean="0"/>
              <a:t>IG</a:t>
            </a:r>
            <a:r>
              <a:rPr lang="en-US" i="1" dirty="0" smtClean="0"/>
              <a:t>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207633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Header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7350" indent="-342900">
              <a:buFont typeface="Arial" pitchFamily="34" charset="0"/>
              <a:buChar char="•"/>
            </a:pPr>
            <a:r>
              <a:rPr lang="en-US" dirty="0" smtClean="0"/>
              <a:t>Reuse Consolidated US Realm Header</a:t>
            </a:r>
          </a:p>
        </p:txBody>
      </p:sp>
    </p:spTree>
    <p:extLst>
      <p:ext uri="{BB962C8B-B14F-4D97-AF65-F5344CB8AC3E}">
        <p14:creationId xmlns:p14="http://schemas.microsoft.com/office/powerpoint/2010/main" val="968773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Statement Design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7350" indent="-342900">
              <a:buFont typeface="Arial" pitchFamily="34" charset="0"/>
              <a:buChar char="•"/>
            </a:pPr>
            <a:r>
              <a:rPr lang="en-US" dirty="0" smtClean="0"/>
              <a:t>Derived from clinical concepts contained in the </a:t>
            </a:r>
            <a:r>
              <a:rPr lang="en-US" dirty="0" err="1" smtClean="0"/>
              <a:t>ASCO</a:t>
            </a:r>
            <a:r>
              <a:rPr lang="en-US" dirty="0" smtClean="0"/>
              <a:t> Breast Cancer Treatment Plan and Summary</a:t>
            </a:r>
          </a:p>
          <a:p>
            <a:pPr marL="387350" indent="-342900">
              <a:buFont typeface="Arial" pitchFamily="34" charset="0"/>
              <a:buChar char="•"/>
            </a:pPr>
            <a:r>
              <a:rPr lang="en-US" dirty="0" smtClean="0"/>
              <a:t>Model the concept based on how the data element would (or will in the future) be found in an EHR</a:t>
            </a:r>
          </a:p>
          <a:p>
            <a:pPr marL="387350" indent="-342900">
              <a:buFont typeface="Arial" pitchFamily="34" charset="0"/>
              <a:buChar char="•"/>
            </a:pPr>
            <a:r>
              <a:rPr lang="en-US" dirty="0" smtClean="0"/>
              <a:t>Stick to the use case: “Communication of cancer care summary and plan information from oncology providers to primary care providers and or patients”</a:t>
            </a:r>
          </a:p>
          <a:p>
            <a:pPr marL="387350" indent="-342900">
              <a:buFont typeface="Arial" pitchFamily="34" charset="0"/>
              <a:buChar char="•"/>
            </a:pPr>
            <a:r>
              <a:rPr lang="en-US" dirty="0" smtClean="0"/>
              <a:t>Re-use C-CDA Meaningful </a:t>
            </a:r>
            <a:r>
              <a:rPr lang="en-US" dirty="0"/>
              <a:t>U</a:t>
            </a:r>
            <a:r>
              <a:rPr lang="en-US" dirty="0" smtClean="0"/>
              <a:t>se recommended templates whenever possible</a:t>
            </a:r>
          </a:p>
          <a:p>
            <a:pPr marL="387350" indent="-342900">
              <a:buFont typeface="Arial" pitchFamily="34" charset="0"/>
              <a:buChar char="•"/>
            </a:pPr>
            <a:r>
              <a:rPr lang="en-US" dirty="0" smtClean="0"/>
              <a:t>Constrain these templates into new child templates when needed based on requirements and/or vocabulary</a:t>
            </a:r>
          </a:p>
        </p:txBody>
      </p:sp>
    </p:spTree>
    <p:extLst>
      <p:ext uri="{BB962C8B-B14F-4D97-AF65-F5344CB8AC3E}">
        <p14:creationId xmlns:p14="http://schemas.microsoft.com/office/powerpoint/2010/main" val="290804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ill Sans" charset="0"/>
              </a:rPr>
              <a:t>Recommendations</a:t>
            </a:r>
          </a:p>
        </p:txBody>
      </p:sp>
      <p:sp>
        <p:nvSpPr>
          <p:cNvPr id="68610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What </a:t>
            </a:r>
            <a:r>
              <a:rPr lang="en-US" sz="2800" dirty="0"/>
              <a:t>if there </a:t>
            </a:r>
            <a:r>
              <a:rPr lang="en-US" sz="2800" dirty="0" smtClean="0"/>
              <a:t>are no </a:t>
            </a:r>
            <a:r>
              <a:rPr lang="en-US" sz="2800" dirty="0"/>
              <a:t>data?</a:t>
            </a:r>
          </a:p>
          <a:p>
            <a:pPr marL="457200" lvl="1" indent="0">
              <a:buNone/>
            </a:pPr>
            <a:r>
              <a:rPr lang="en-US" sz="2400" dirty="0"/>
              <a:t>The data element will not be sent:</a:t>
            </a:r>
          </a:p>
          <a:p>
            <a:pPr marL="777875" lvl="2" indent="0" eaLnBrk="1" hangingPunct="1">
              <a:buFont typeface="Courier New" charset="0"/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“</a:t>
            </a:r>
            <a:r>
              <a:rPr lang="en-US" altLang="ja-JP" sz="2400" b="1" dirty="0">
                <a:solidFill>
                  <a:srgbClr val="FF0000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Absence of evidence is evidence of absence</a:t>
            </a:r>
            <a:r>
              <a:rPr lang="ja-JP" altLang="en-US" sz="2400" b="1" dirty="0" smtClean="0">
                <a:solidFill>
                  <a:srgbClr val="FF0000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”</a:t>
            </a:r>
            <a:endParaRPr lang="en-US" sz="1800" dirty="0">
              <a:latin typeface="Franklin Gothic Book" charset="0"/>
              <a:ea typeface="Franklin Gothic Book" charset="0"/>
              <a:cs typeface="Franklin Gothic Book" charset="0"/>
            </a:endParaRPr>
          </a:p>
          <a:p>
            <a:pPr eaLnBrk="1" hangingPunct="1"/>
            <a:endParaRPr lang="en-US" sz="2800" dirty="0">
              <a:latin typeface="Franklin Gothic Book" charset="0"/>
            </a:endParaRPr>
          </a:p>
          <a:p>
            <a:pPr eaLnBrk="1" hangingPunct="1"/>
            <a:endParaRPr lang="en-US" sz="2800" dirty="0">
              <a:latin typeface="Franklin Gothic Book" charset="0"/>
            </a:endParaRPr>
          </a:p>
        </p:txBody>
      </p:sp>
      <p:pic>
        <p:nvPicPr>
          <p:cNvPr id="68611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397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Statements to be </a:t>
            </a:r>
            <a:r>
              <a:rPr lang="en-US" dirty="0"/>
              <a:t>d</a:t>
            </a:r>
            <a:r>
              <a:rPr lang="en-US" dirty="0" smtClean="0"/>
              <a:t>iscussed today: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1" indent="-250825"/>
            <a:r>
              <a:rPr lang="en-US" sz="3200" dirty="0"/>
              <a:t>This week’s templates:</a:t>
            </a:r>
          </a:p>
          <a:p>
            <a:pPr marL="697696" lvl="2" indent="-285750">
              <a:buFont typeface="Arial"/>
              <a:buChar char="•"/>
            </a:pPr>
            <a:r>
              <a:rPr lang="en-US" sz="2400" dirty="0"/>
              <a:t>Problem Section and Entries (finish)</a:t>
            </a:r>
          </a:p>
          <a:p>
            <a:pPr marL="697696" lvl="2" indent="-285750">
              <a:buFont typeface="Arial"/>
              <a:buChar char="•"/>
            </a:pPr>
            <a:r>
              <a:rPr lang="en-US" sz="2400" dirty="0"/>
              <a:t>Procedures Section and Entries</a:t>
            </a:r>
          </a:p>
          <a:p>
            <a:pPr marL="4445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19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" charset="0"/>
              </a:rPr>
              <a:t>Meeting </a:t>
            </a:r>
            <a:r>
              <a:rPr lang="en-US" dirty="0" smtClean="0">
                <a:latin typeface="Gill Sans" charset="0"/>
              </a:rPr>
              <a:t>Information</a:t>
            </a:r>
            <a:endParaRPr lang="en-US" dirty="0">
              <a:latin typeface="Gill Sans" charset="0"/>
            </a:endParaRPr>
          </a:p>
        </p:txBody>
      </p:sp>
      <p:sp>
        <p:nvSpPr>
          <p:cNvPr id="25602" name="Text Placeholder 3"/>
          <p:cNvSpPr>
            <a:spLocks noGrp="1"/>
          </p:cNvSpPr>
          <p:nvPr>
            <p:ph idx="1"/>
          </p:nvPr>
        </p:nvSpPr>
        <p:spPr>
          <a:xfrm>
            <a:off x="304800" y="1143000"/>
            <a:ext cx="8540496" cy="4772061"/>
          </a:xfrm>
        </p:spPr>
        <p:txBody>
          <a:bodyPr/>
          <a:lstStyle/>
          <a:p>
            <a:pPr marL="44450" indent="0" eaLnBrk="1" hangingPunct="1"/>
            <a:r>
              <a:rPr lang="en-US" sz="2800" dirty="0" smtClean="0">
                <a:latin typeface="Franklin Gothic Book" charset="0"/>
              </a:rPr>
              <a:t>When:</a:t>
            </a:r>
            <a:endParaRPr lang="en-US" sz="2800" dirty="0">
              <a:latin typeface="Franklin Gothic Book" charset="0"/>
            </a:endParaRPr>
          </a:p>
          <a:p>
            <a:pPr lvl="1"/>
            <a:r>
              <a:rPr lang="en-US" altLang="ja-JP" sz="2400" dirty="0" smtClean="0"/>
              <a:t>January 29, February 5, 19, 26, March 5 (Tuesdays)</a:t>
            </a:r>
          </a:p>
          <a:p>
            <a:pPr lvl="2"/>
            <a:r>
              <a:rPr lang="en-US" altLang="ja-JP" sz="1800" dirty="0" smtClean="0"/>
              <a:t>5</a:t>
            </a:r>
            <a:r>
              <a:rPr lang="en-US" altLang="ja-JP" sz="1800" dirty="0"/>
              <a:t>:30-6:30pm </a:t>
            </a:r>
            <a:r>
              <a:rPr lang="en-US" altLang="ja-JP" sz="1800" dirty="0" smtClean="0"/>
              <a:t>EST</a:t>
            </a:r>
          </a:p>
          <a:p>
            <a:pPr lvl="1"/>
            <a:r>
              <a:rPr lang="en-US" altLang="ja-JP" sz="2400" dirty="0" smtClean="0"/>
              <a:t>February 14 (Thursday)</a:t>
            </a:r>
            <a:endParaRPr lang="en-US" altLang="ja-JP" sz="2400" baseline="30000" dirty="0" smtClean="0"/>
          </a:p>
          <a:p>
            <a:pPr lvl="2"/>
            <a:r>
              <a:rPr lang="en-US" altLang="ja-JP" sz="1800" dirty="0" smtClean="0"/>
              <a:t>12:00pm-1:00pm EST</a:t>
            </a:r>
            <a:endParaRPr lang="en-US" altLang="ja-JP" sz="1800" dirty="0"/>
          </a:p>
          <a:p>
            <a:pPr marL="44450" indent="0" eaLnBrk="1" hangingPunct="1"/>
            <a:r>
              <a:rPr lang="en-US" sz="2800" dirty="0" smtClean="0">
                <a:latin typeface="Franklin Gothic Book" charset="0"/>
              </a:rPr>
              <a:t>Conference line for all meetings (voice):</a:t>
            </a:r>
            <a:endParaRPr lang="en-US" sz="2800" dirty="0">
              <a:latin typeface="Franklin Gothic Book" charset="0"/>
            </a:endParaRPr>
          </a:p>
          <a:p>
            <a:pPr lvl="1"/>
            <a:r>
              <a:rPr lang="en-US" sz="2800" dirty="0"/>
              <a:t>Telecom: </a:t>
            </a:r>
            <a:r>
              <a:rPr lang="en-US" sz="2800" dirty="0" smtClean="0"/>
              <a:t>+1 </a:t>
            </a:r>
            <a:r>
              <a:rPr lang="en-US" sz="2800" dirty="0"/>
              <a:t>770-657-9270, Participant Code: </a:t>
            </a:r>
            <a:r>
              <a:rPr lang="en-US" sz="2800" dirty="0" smtClean="0"/>
              <a:t>310940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9060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Gill Sans" charset="0"/>
              </a:rPr>
              <a:t>Issues</a:t>
            </a:r>
          </a:p>
        </p:txBody>
      </p:sp>
      <p:sp>
        <p:nvSpPr>
          <p:cNvPr id="5427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Franklin Gothic Book" charset="0"/>
            </a:endParaRPr>
          </a:p>
          <a:p>
            <a:pPr eaLnBrk="1" hangingPunct="1"/>
            <a:endParaRPr lang="en-US" dirty="0">
              <a:latin typeface="Franklin Gothic Book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Gill Sans" charset="0"/>
              </a:rPr>
              <a:t>Next Steps</a:t>
            </a:r>
            <a:endParaRPr lang="en-US" dirty="0">
              <a:latin typeface="Gill Sans" charset="0"/>
            </a:endParaRPr>
          </a:p>
        </p:txBody>
      </p:sp>
      <p:sp>
        <p:nvSpPr>
          <p:cNvPr id="5427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Franklin Gothic Book" charset="0"/>
            </a:endParaRPr>
          </a:p>
          <a:p>
            <a:pPr eaLnBrk="1" hangingPunct="1"/>
            <a:endParaRPr lang="en-US" dirty="0">
              <a:latin typeface="Franklin Gothic Book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1104" y="1455837"/>
            <a:ext cx="8540496" cy="476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60325" indent="-15875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9144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1089025" indent="-31115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401763" indent="-31115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687513" indent="-28575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341313" lvl="1" indent="-250825"/>
            <a:r>
              <a:rPr lang="en-US" sz="3200" dirty="0" smtClean="0"/>
              <a:t>Next week’s templates:</a:t>
            </a:r>
          </a:p>
          <a:p>
            <a:pPr marL="697696" lvl="2" indent="-285750">
              <a:buFont typeface="Arial"/>
              <a:buChar char="•"/>
            </a:pPr>
            <a:r>
              <a:rPr lang="en-US" sz="2400" dirty="0"/>
              <a:t>Procedures Section and </a:t>
            </a:r>
            <a:r>
              <a:rPr lang="en-US" sz="2400" dirty="0" smtClean="0"/>
              <a:t>Entries (finish)</a:t>
            </a:r>
          </a:p>
          <a:p>
            <a:pPr marL="697696" lvl="2" indent="-285750">
              <a:buFont typeface="Arial"/>
              <a:buChar char="•"/>
            </a:pPr>
            <a:r>
              <a:rPr lang="en-US" sz="2400" dirty="0" smtClean="0"/>
              <a:t>Family History Section</a:t>
            </a:r>
          </a:p>
          <a:p>
            <a:pPr marL="697696" lvl="2" indent="-285750">
              <a:buFont typeface="Arial"/>
              <a:buChar char="•"/>
            </a:pPr>
            <a:r>
              <a:rPr lang="en-US" sz="2400" dirty="0" smtClean="0"/>
              <a:t>Possibly Medications Section including chemotherapy regimen</a:t>
            </a:r>
          </a:p>
          <a:p>
            <a:pPr marL="4445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27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ctrTitle"/>
          </p:nvPr>
        </p:nvSpPr>
        <p:spPr>
          <a:xfrm>
            <a:off x="685354" y="1752600"/>
            <a:ext cx="7773293" cy="1470049"/>
          </a:xfrm>
        </p:spPr>
        <p:txBody>
          <a:bodyPr/>
          <a:lstStyle/>
          <a:p>
            <a:r>
              <a:rPr lang="en-US" dirty="0">
                <a:latin typeface="Gill Sans" charset="0"/>
              </a:rPr>
              <a:t>Thank you!</a:t>
            </a:r>
          </a:p>
        </p:txBody>
      </p:sp>
      <p:sp>
        <p:nvSpPr>
          <p:cNvPr id="23555" name="Subtitle 1"/>
          <p:cNvSpPr>
            <a:spLocks noGrp="1"/>
          </p:cNvSpPr>
          <p:nvPr>
            <p:ph type="subTitle" idx="1"/>
          </p:nvPr>
        </p:nvSpPr>
        <p:spPr>
          <a:xfrm>
            <a:off x="609600" y="2895600"/>
            <a:ext cx="8001000" cy="3048000"/>
          </a:xfrm>
        </p:spPr>
        <p:txBody>
          <a:bodyPr/>
          <a:lstStyle/>
          <a:p>
            <a:r>
              <a:rPr lang="en-US" dirty="0"/>
              <a:t>Contact</a:t>
            </a:r>
          </a:p>
          <a:p>
            <a:r>
              <a:rPr lang="en-US" dirty="0" smtClean="0"/>
              <a:t>Gaye </a:t>
            </a:r>
            <a:r>
              <a:rPr lang="en-US" dirty="0"/>
              <a:t>Dolin: </a:t>
            </a:r>
            <a:r>
              <a:rPr lang="en-US" dirty="0" smtClean="0">
                <a:hlinkClick r:id="rId3"/>
              </a:rPr>
              <a:t>gaye.dolin@lantanagroup.com</a:t>
            </a:r>
            <a:endParaRPr lang="en-US" dirty="0" smtClean="0"/>
          </a:p>
          <a:p>
            <a:r>
              <a:rPr lang="en-US" dirty="0" smtClean="0"/>
              <a:t>Zabrina Gonzaga: </a:t>
            </a:r>
            <a:r>
              <a:rPr lang="en-US" dirty="0" smtClean="0">
                <a:hlinkClick r:id="rId4"/>
              </a:rPr>
              <a:t>zabrina.gonzaga@lantanagroup.com</a:t>
            </a:r>
            <a:endParaRPr lang="en-US" dirty="0" smtClean="0"/>
          </a:p>
          <a:p>
            <a:r>
              <a:rPr lang="en-US" dirty="0"/>
              <a:t>Yan </a:t>
            </a:r>
            <a:r>
              <a:rPr lang="en-US" dirty="0" smtClean="0"/>
              <a:t>Heras: </a:t>
            </a:r>
            <a:r>
              <a:rPr lang="en-US" dirty="0" smtClean="0">
                <a:hlinkClick r:id="rId5"/>
              </a:rPr>
              <a:t>yan.heras@lantanagroup.com</a:t>
            </a:r>
            <a:r>
              <a:rPr lang="en-US" dirty="0" smtClean="0"/>
              <a:t> </a:t>
            </a:r>
          </a:p>
          <a:p>
            <a:r>
              <a:rPr lang="en-US" dirty="0" smtClean="0"/>
              <a:t>Beau Bannerman: </a:t>
            </a:r>
            <a:r>
              <a:rPr lang="en-US" dirty="0" smtClean="0">
                <a:hlinkClick r:id="rId6"/>
              </a:rPr>
              <a:t>beau.bannerman@lantanagroup.com</a:t>
            </a:r>
            <a:r>
              <a:rPr lang="en-US" dirty="0" smtClean="0"/>
              <a:t>  </a:t>
            </a:r>
            <a:endParaRPr lang="en-US" dirty="0"/>
          </a:p>
          <a:p>
            <a:endParaRPr lang="en-US" dirty="0"/>
          </a:p>
        </p:txBody>
      </p:sp>
      <p:pic>
        <p:nvPicPr>
          <p:cNvPr id="2" name="Picture 1" descr="Logo for Health Level Seven, HL7" title="HL7 logo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609600"/>
            <a:ext cx="1079500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128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" charset="0"/>
              </a:rPr>
              <a:t>Meeting </a:t>
            </a:r>
            <a:r>
              <a:rPr lang="en-US" dirty="0" smtClean="0">
                <a:latin typeface="Gill Sans" charset="0"/>
              </a:rPr>
              <a:t>Information:  Web Meeting</a:t>
            </a:r>
            <a:endParaRPr lang="en-US" dirty="0">
              <a:latin typeface="Gill Sans" charset="0"/>
            </a:endParaRPr>
          </a:p>
        </p:txBody>
      </p:sp>
      <p:sp>
        <p:nvSpPr>
          <p:cNvPr id="25602" name="Text Placeholder 3"/>
          <p:cNvSpPr>
            <a:spLocks noGrp="1"/>
          </p:cNvSpPr>
          <p:nvPr>
            <p:ph idx="1"/>
          </p:nvPr>
        </p:nvSpPr>
        <p:spPr>
          <a:xfrm>
            <a:off x="304800" y="1143000"/>
            <a:ext cx="8540496" cy="4764024"/>
          </a:xfrm>
        </p:spPr>
        <p:txBody>
          <a:bodyPr/>
          <a:lstStyle/>
          <a:p>
            <a:pPr marL="44450" indent="0" eaLnBrk="1" hangingPunct="1"/>
            <a:r>
              <a:rPr lang="en-US" sz="2800" dirty="0" smtClean="0">
                <a:latin typeface="Franklin Gothic Book" charset="0"/>
              </a:rPr>
              <a:t>When:</a:t>
            </a:r>
            <a:endParaRPr lang="en-US" sz="2800" dirty="0">
              <a:latin typeface="Franklin Gothic Book" charset="0"/>
            </a:endParaRPr>
          </a:p>
          <a:p>
            <a:pPr marL="0" indent="-396875"/>
            <a:r>
              <a:rPr lang="en-US" altLang="ja-JP" sz="2800" dirty="0" smtClean="0"/>
              <a:t>Every Tuesday, January 29, 2013 – March 5</a:t>
            </a:r>
            <a:r>
              <a:rPr lang="en-US" altLang="ja-JP" sz="2800" baseline="30000" dirty="0" smtClean="0"/>
              <a:t>th</a:t>
            </a:r>
            <a:r>
              <a:rPr lang="en-US" altLang="ja-JP" sz="2800" dirty="0" smtClean="0"/>
              <a:t> @ 5:30-6:30pm EST</a:t>
            </a:r>
          </a:p>
          <a:p>
            <a:pPr lvl="1"/>
            <a:r>
              <a:rPr lang="en-US" dirty="0" smtClean="0">
                <a:latin typeface="Franklin Gothic Book" charset="0"/>
              </a:rPr>
              <a:t>When: </a:t>
            </a:r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://www3.gotomeeting.com/join/455057214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Phone </a:t>
            </a:r>
            <a:r>
              <a:rPr lang="en-US" dirty="0"/>
              <a:t>Number: +1 </a:t>
            </a:r>
            <a:r>
              <a:rPr lang="en-US" dirty="0" smtClean="0"/>
              <a:t>770-657-9270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Participant </a:t>
            </a:r>
            <a:r>
              <a:rPr lang="en-US" dirty="0"/>
              <a:t>Passcode: 310940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dirty="0" smtClean="0"/>
              <a:t>455-057-214</a:t>
            </a:r>
          </a:p>
          <a:p>
            <a:r>
              <a:rPr lang="en-US" altLang="ja-JP" sz="2800" dirty="0" smtClean="0"/>
              <a:t>Thursday, February 14, 2013 – 12:00pm-1:00pm EST</a:t>
            </a:r>
          </a:p>
          <a:p>
            <a:pPr marL="1241425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/>
              <a:t>When: </a:t>
            </a:r>
            <a:r>
              <a:rPr lang="en-US" u="sng" dirty="0">
                <a:hlinkClick r:id="rId4"/>
              </a:rPr>
              <a:t>https://</a:t>
            </a:r>
            <a:r>
              <a:rPr lang="en-US" u="sng" dirty="0" smtClean="0">
                <a:hlinkClick r:id="rId4"/>
              </a:rPr>
              <a:t>www3.gotomeeting.com/join/170944326</a:t>
            </a:r>
            <a:endParaRPr lang="en-US" dirty="0" smtClean="0"/>
          </a:p>
          <a:p>
            <a:pPr marL="1241425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/>
              <a:t>Phone</a:t>
            </a:r>
            <a:r>
              <a:rPr lang="en-US" dirty="0"/>
              <a:t>: +1 </a:t>
            </a:r>
            <a:r>
              <a:rPr lang="en-US" dirty="0" smtClean="0"/>
              <a:t>770-657-9270</a:t>
            </a:r>
          </a:p>
          <a:p>
            <a:pPr marL="1241425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/>
              <a:t>Participant </a:t>
            </a:r>
            <a:r>
              <a:rPr lang="en-US" dirty="0"/>
              <a:t>Code: </a:t>
            </a:r>
            <a:r>
              <a:rPr lang="en-US" dirty="0" smtClean="0"/>
              <a:t>310940</a:t>
            </a:r>
          </a:p>
          <a:p>
            <a:pPr marL="1241425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/>
              <a:t>Meeting </a:t>
            </a:r>
            <a:r>
              <a:rPr lang="en-US" dirty="0" smtClean="0"/>
              <a:t>ID:170944326</a:t>
            </a:r>
            <a:endParaRPr lang="en-US" dirty="0"/>
          </a:p>
          <a:p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4098656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381000"/>
            <a:ext cx="7162800" cy="476175"/>
          </a:xfrm>
        </p:spPr>
        <p:txBody>
          <a:bodyPr/>
          <a:lstStyle/>
          <a:p>
            <a:r>
              <a:rPr lang="en-US" dirty="0" smtClean="0"/>
              <a:t>Welcome</a:t>
            </a:r>
            <a:br>
              <a:rPr lang="en-US" dirty="0" smtClean="0"/>
            </a:br>
            <a:r>
              <a:rPr lang="en-US" sz="2000" dirty="0" smtClean="0"/>
              <a:t>Tuesday, February 5, 2013 – 5:30pm-6:30pm EST</a:t>
            </a:r>
            <a:endParaRPr lang="en-US" sz="2000" dirty="0"/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836041"/>
              </p:ext>
            </p:extLst>
          </p:nvPr>
        </p:nvGraphicFramePr>
        <p:xfrm>
          <a:off x="1897988" y="1676400"/>
          <a:ext cx="5348025" cy="3300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685800"/>
                <a:gridCol w="1080825"/>
              </a:tblGrid>
              <a:tr h="570974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AGENDA</a:t>
                      </a:r>
                      <a:endParaRPr 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</a:tr>
              <a:tr h="681384">
                <a:tc>
                  <a:txBody>
                    <a:bodyPr/>
                    <a:lstStyle/>
                    <a:p>
                      <a:pPr marL="341313" lvl="1" indent="-250825" algn="l"/>
                      <a:r>
                        <a:rPr lang="en-US" dirty="0" smtClean="0"/>
                        <a:t>Introductions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5 min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1313" lvl="1" indent="-250825" algn="ctr"/>
                      <a:r>
                        <a:rPr lang="en-US" dirty="0" smtClean="0"/>
                        <a:t>5:30 - 5:35</a:t>
                      </a:r>
                      <a:endParaRPr lang="en-US" dirty="0"/>
                    </a:p>
                  </a:txBody>
                  <a:tcPr anchor="ctr"/>
                </a:tc>
              </a:tr>
              <a:tr h="681384">
                <a:tc>
                  <a:txBody>
                    <a:bodyPr/>
                    <a:lstStyle/>
                    <a:p>
                      <a:pPr marL="341313" lvl="1" indent="-250825" algn="l"/>
                      <a:r>
                        <a:rPr lang="en-US" dirty="0" smtClean="0"/>
                        <a:t>Review of IG Updates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10 min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1313" lvl="1" indent="-250825" algn="ctr"/>
                      <a:r>
                        <a:rPr lang="en-US" dirty="0" smtClean="0"/>
                        <a:t>5:35</a:t>
                      </a:r>
                      <a:r>
                        <a:rPr lang="en-US" baseline="0" dirty="0" smtClean="0"/>
                        <a:t> – 5:45</a:t>
                      </a:r>
                      <a:endParaRPr lang="en-US" dirty="0"/>
                    </a:p>
                  </a:txBody>
                  <a:tcPr anchor="ctr"/>
                </a:tc>
              </a:tr>
              <a:tr h="681384">
                <a:tc>
                  <a:txBody>
                    <a:bodyPr/>
                    <a:lstStyle/>
                    <a:p>
                      <a:pPr marL="341313" lvl="1" indent="-250825" algn="l"/>
                      <a:r>
                        <a:rPr lang="en-US" dirty="0" smtClean="0"/>
                        <a:t>This week’s templates:</a:t>
                      </a:r>
                    </a:p>
                    <a:p>
                      <a:pPr marL="697696" lvl="2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Problem</a:t>
                      </a:r>
                      <a:r>
                        <a:rPr lang="en-US" baseline="0" dirty="0" smtClean="0"/>
                        <a:t> Section and Entries (finish)</a:t>
                      </a:r>
                    </a:p>
                    <a:p>
                      <a:pPr marL="697696" lvl="2" indent="-285750" algn="l">
                        <a:buFont typeface="Arial"/>
                        <a:buChar char="•"/>
                      </a:pPr>
                      <a:r>
                        <a:rPr lang="en-US" baseline="0" dirty="0" smtClean="0"/>
                        <a:t>Procedures Section and Entries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40 min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1313" lvl="1" indent="-250825" algn="ctr"/>
                      <a:r>
                        <a:rPr lang="en-US" dirty="0" smtClean="0"/>
                        <a:t>5:45</a:t>
                      </a:r>
                      <a:r>
                        <a:rPr lang="en-US" baseline="0" dirty="0" smtClean="0"/>
                        <a:t> – 6:25</a:t>
                      </a:r>
                      <a:endParaRPr lang="en-US" dirty="0"/>
                    </a:p>
                  </a:txBody>
                  <a:tcPr anchor="ctr"/>
                </a:tc>
              </a:tr>
              <a:tr h="681384">
                <a:tc>
                  <a:txBody>
                    <a:bodyPr/>
                    <a:lstStyle/>
                    <a:p>
                      <a:pPr marL="341313" lvl="1" indent="-250825" algn="l"/>
                      <a:r>
                        <a:rPr lang="en-US" dirty="0" smtClean="0"/>
                        <a:t>Action Items/Conclusion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5 min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1313" lvl="1" indent="-250825" algn="ctr"/>
                      <a:r>
                        <a:rPr lang="en-US" dirty="0" smtClean="0"/>
                        <a:t>6:25</a:t>
                      </a:r>
                      <a:r>
                        <a:rPr lang="en-US" baseline="0" dirty="0" smtClean="0"/>
                        <a:t> – 6:30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04" y="1255776"/>
            <a:ext cx="8540496" cy="4764024"/>
          </a:xfrm>
        </p:spPr>
        <p:txBody>
          <a:bodyPr/>
          <a:lstStyle/>
          <a:p>
            <a:pPr marL="50165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4450" indent="0"/>
            <a:endParaRPr lang="en-US" sz="2800" dirty="0" smtClean="0"/>
          </a:p>
          <a:p>
            <a:pPr marL="44450" indent="0"/>
            <a:r>
              <a:rPr lang="en-US" sz="2800" dirty="0" smtClean="0"/>
              <a:t>Develop a </a:t>
            </a:r>
            <a:r>
              <a:rPr lang="en-US" sz="2800" dirty="0"/>
              <a:t>Clinical Oncology Treatment Plan and Summary document </a:t>
            </a:r>
            <a:r>
              <a:rPr lang="en-US" sz="2800" dirty="0" smtClean="0"/>
              <a:t>CDA Implementation Guide derived </a:t>
            </a:r>
            <a:r>
              <a:rPr lang="en-US" sz="2800" dirty="0"/>
              <a:t>from the American Society of Clinical Oncology (</a:t>
            </a:r>
            <a:r>
              <a:rPr lang="en-US" sz="2800" dirty="0" err="1"/>
              <a:t>ASCO</a:t>
            </a:r>
            <a:r>
              <a:rPr lang="en-US" sz="2800" dirty="0"/>
              <a:t>) Breast </a:t>
            </a:r>
            <a:r>
              <a:rPr lang="en-US" sz="2800" dirty="0" smtClean="0"/>
              <a:t>Cancer Adjuvant </a:t>
            </a:r>
            <a:r>
              <a:rPr lang="en-US" sz="2800" dirty="0"/>
              <a:t>Treatment Plan and </a:t>
            </a:r>
            <a:r>
              <a:rPr lang="en-US" sz="2800" dirty="0" smtClean="0"/>
              <a:t>Summary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265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and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04" y="1455837"/>
            <a:ext cx="8540496" cy="4182963"/>
          </a:xfrm>
        </p:spPr>
        <p:txBody>
          <a:bodyPr/>
          <a:lstStyle/>
          <a:p>
            <a:pPr marL="44450" indent="0"/>
            <a:endParaRPr lang="en-US" sz="2800" dirty="0" smtClean="0"/>
          </a:p>
          <a:p>
            <a:pPr marL="44450" indent="0"/>
            <a:r>
              <a:rPr lang="en-US" sz="2800" dirty="0" smtClean="0"/>
              <a:t>The primary use case for the Clinical </a:t>
            </a:r>
            <a:r>
              <a:rPr lang="en-US" sz="2800" dirty="0"/>
              <a:t>Oncology Treatment Plan and Summary document </a:t>
            </a:r>
            <a:r>
              <a:rPr lang="en-US" sz="2800" dirty="0" smtClean="0"/>
              <a:t>is a </a:t>
            </a:r>
            <a:r>
              <a:rPr lang="en-US" sz="2800" dirty="0"/>
              <a:t>summary of a patient’s care during </a:t>
            </a:r>
            <a:r>
              <a:rPr lang="en-US" sz="2800" dirty="0" smtClean="0"/>
              <a:t>cancer treatment to </a:t>
            </a:r>
            <a:r>
              <a:rPr lang="en-US" sz="2800" dirty="0"/>
              <a:t>serve as a form of on-going communication </a:t>
            </a:r>
            <a:r>
              <a:rPr lang="en-US" sz="2800" dirty="0" smtClean="0"/>
              <a:t>for coordination </a:t>
            </a:r>
            <a:r>
              <a:rPr lang="en-US" sz="2800" dirty="0"/>
              <a:t>of care between health care providers while a patient is receiving care. 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83489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and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1650" indent="-457200">
              <a:buFont typeface="Arial" pitchFamily="34" charset="0"/>
              <a:buChar char="•"/>
            </a:pPr>
            <a:r>
              <a:rPr lang="en-CA" sz="2800" dirty="0"/>
              <a:t>This project will promote </a:t>
            </a:r>
            <a:r>
              <a:rPr lang="en-CA" sz="2800" dirty="0" smtClean="0"/>
              <a:t>information </a:t>
            </a:r>
            <a:r>
              <a:rPr lang="en-CA" sz="2800" dirty="0"/>
              <a:t>exchange among cancer care providers </a:t>
            </a:r>
            <a:r>
              <a:rPr lang="en-CA" sz="2800" dirty="0" smtClean="0"/>
              <a:t>(and patients) </a:t>
            </a:r>
          </a:p>
          <a:p>
            <a:pPr marL="501650" indent="-457200">
              <a:buFont typeface="Arial" pitchFamily="34" charset="0"/>
              <a:buChar char="•"/>
            </a:pPr>
            <a:r>
              <a:rPr lang="en-CA" sz="2800" dirty="0"/>
              <a:t>B</a:t>
            </a:r>
            <a:r>
              <a:rPr lang="en-CA" sz="2800" dirty="0" smtClean="0"/>
              <a:t>enefit </a:t>
            </a:r>
            <a:r>
              <a:rPr lang="en-CA" sz="2800" dirty="0"/>
              <a:t>the research and reporting activities which, in turn, support the delivery of </a:t>
            </a:r>
            <a:r>
              <a:rPr lang="en-CA" sz="2800" dirty="0" smtClean="0"/>
              <a:t>care</a:t>
            </a:r>
            <a:endParaRPr lang="en-US" sz="2800" dirty="0"/>
          </a:p>
          <a:p>
            <a:pPr marL="501650" indent="-457200">
              <a:buFont typeface="Arial" pitchFamily="34" charset="0"/>
              <a:buChar char="•"/>
            </a:pPr>
            <a:r>
              <a:rPr lang="en-CA" sz="2800" dirty="0"/>
              <a:t>R</a:t>
            </a:r>
            <a:r>
              <a:rPr lang="en-CA" sz="2800" dirty="0" smtClean="0"/>
              <a:t>euse existing C-CDA templates and constrain as needed to express of this </a:t>
            </a:r>
            <a:r>
              <a:rPr lang="en-CA" sz="2800" dirty="0"/>
              <a:t>information </a:t>
            </a:r>
            <a:r>
              <a:rPr lang="en-CA" sz="2800" dirty="0" smtClean="0"/>
              <a:t>where possible</a:t>
            </a:r>
          </a:p>
          <a:p>
            <a:pPr marL="501650" indent="-457200">
              <a:buFont typeface="Arial" pitchFamily="34" charset="0"/>
              <a:buChar char="•"/>
            </a:pPr>
            <a:r>
              <a:rPr lang="en-CA" sz="2800" dirty="0" smtClean="0"/>
              <a:t>Create new CDA templates as needed</a:t>
            </a:r>
          </a:p>
          <a:p>
            <a:pPr marL="501650" indent="-457200">
              <a:buFont typeface="Arial" pitchFamily="34" charset="0"/>
              <a:buChar char="•"/>
            </a:pPr>
            <a:r>
              <a:rPr lang="en-CA" sz="2800" dirty="0" smtClean="0"/>
              <a:t>The </a:t>
            </a:r>
            <a:r>
              <a:rPr lang="en-CA" sz="2800" dirty="0"/>
              <a:t>initial </a:t>
            </a:r>
            <a:r>
              <a:rPr lang="en-CA" sz="2800" dirty="0" smtClean="0"/>
              <a:t>ballot will contain templates </a:t>
            </a:r>
            <a:r>
              <a:rPr lang="en-CA" sz="2800" dirty="0"/>
              <a:t>required for exchange of the </a:t>
            </a:r>
            <a:r>
              <a:rPr lang="en-CA" sz="2800" dirty="0" err="1"/>
              <a:t>ASCO</a:t>
            </a:r>
            <a:r>
              <a:rPr lang="en-CA" sz="2800" dirty="0"/>
              <a:t> </a:t>
            </a:r>
            <a:r>
              <a:rPr lang="en-CA" sz="2800" dirty="0" smtClean="0"/>
              <a:t>disease-specific </a:t>
            </a:r>
            <a:r>
              <a:rPr lang="en-CA" sz="2800" dirty="0"/>
              <a:t>Breast Cancer Adjuvant Treatment Plan and </a:t>
            </a:r>
            <a:r>
              <a:rPr lang="en-CA" sz="2800" dirty="0" smtClean="0"/>
              <a:t>Summary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19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Derived from:</a:t>
            </a:r>
          </a:p>
          <a:p>
            <a:r>
              <a:rPr lang="en-US" sz="2800" dirty="0" smtClean="0"/>
              <a:t>Breast Cancer Adjuvant Treatment Plan and Summary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54963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Source: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5039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7258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Quality opening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eQuality_template 2012">
  <a:themeElements>
    <a:clrScheme name="eQuality 2012">
      <a:dk1>
        <a:sysClr val="windowText" lastClr="000000"/>
      </a:dk1>
      <a:lt1>
        <a:sysClr val="window" lastClr="FFFFFF"/>
      </a:lt1>
      <a:dk2>
        <a:srgbClr val="174980"/>
      </a:dk2>
      <a:lt2>
        <a:srgbClr val="76B6F2"/>
      </a:lt2>
      <a:accent1>
        <a:srgbClr val="FDC30F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D2D200"/>
      </a:accent6>
      <a:hlink>
        <a:srgbClr val="7E26E3"/>
      </a:hlink>
      <a:folHlink>
        <a:srgbClr val="D0B9F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1_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Owner xmlns="6BE0508B-12C5-45B2-8A45-74885E9B9831">
      <UserInfo>
        <DisplayName/>
        <AccountId xsi:nil="true"/>
        <AccountType/>
      </UserInfo>
    </Owner>
    <Status xmlns="6BE0508B-12C5-45B2-8A45-74885E9B9831">Draft</Status>
    <Links xmlns="6BE0508B-12C5-45B2-8A45-74885E9B9831">&lt;?xml version="1.0" encoding="UTF-8"?&gt;&lt;Result&gt;&lt;NewXML&gt;&lt;PWSLinkDataSet xmlns="http://schemas.microsoft.com/office/project/server/webservices/PWSLinkDataSet/" /&gt;&lt;/NewXML&gt;&lt;ProjectUID&gt;9ca409d2-568e-45ec-8d66-9908b5624885&lt;/ProjectUID&gt;&lt;OldXML&gt;&lt;PWSLinkDataSet xmlns="http://schemas.microsoft.com/office/project/server/webservices/PWSLinkDataSet/" /&gt;&lt;/OldXML&gt;&lt;ItemType&gt;3&lt;/ItemType&gt;&lt;PSURL&gt;http://project-web/pwa&lt;/PSURL&gt;&lt;/Result&gt;</Link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ject Workspace Document" ma:contentTypeID="0x0101008A98423170284BEEB635F43C3CF4E98B0029C4BC0F45AC774FBCDE6338B90B3E3E" ma:contentTypeVersion="0" ma:contentTypeDescription="" ma:contentTypeScope="" ma:versionID="26d5a2347989a6b2d8635e612f631098">
  <xsd:schema xmlns:xsd="http://www.w3.org/2001/XMLSchema" xmlns:p="http://schemas.microsoft.com/office/2006/metadata/properties" xmlns:ns2="6BE0508B-12C5-45B2-8A45-74885E9B9831" targetNamespace="http://schemas.microsoft.com/office/2006/metadata/properties" ma:root="true" ma:fieldsID="fc282ba58764d882056d78a1fa9d4bf9" ns2:_="">
    <xsd:import namespace="6BE0508B-12C5-45B2-8A45-74885E9B9831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Status" minOccurs="0"/>
                <xsd:element ref="ns2:Link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BE0508B-12C5-45B2-8A45-74885E9B9831" elementFormDefault="qualified">
    <xsd:import namespace="http://schemas.microsoft.com/office/2006/documentManagement/types"/>
    <xsd:element name="Owner" ma:index="8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atus" ma:index="9" nillable="true" ma:displayName="Status" ma:default="Draft" ma:internalName="Status">
      <xsd:simpleType>
        <xsd:restriction base="dms:Choice">
          <xsd:enumeration value="Draft"/>
          <xsd:enumeration value="Ready For Review"/>
          <xsd:enumeration value="Final"/>
        </xsd:restriction>
      </xsd:simpleType>
    </xsd:element>
    <xsd:element name="Links" ma:index="10" nillable="true" ma:displayName="Links" ma:internalName="Links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65A75A2-4FDF-4228-BA8E-F09F2298F863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6BE0508B-12C5-45B2-8A45-74885E9B9831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83002BB-165E-4DA0-82F1-4F9A6733B8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432D9C-9CC9-4CB1-A7E7-44BFD7F2FC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E0508B-12C5-45B2-8A45-74885E9B983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5963</TotalTime>
  <Pages>0</Pages>
  <Words>811</Words>
  <Characters>0</Characters>
  <Application>Microsoft Office PowerPoint</Application>
  <PresentationFormat>Letter Paper (8.5x11 in)</PresentationFormat>
  <Lines>0</Lines>
  <Paragraphs>173</Paragraphs>
  <Slides>22</Slides>
  <Notes>13</Notes>
  <HiddenSlides>2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eQuality opening design</vt:lpstr>
      <vt:lpstr>eQuality_template 2012</vt:lpstr>
      <vt:lpstr>Clinical Oncology Treatment Plan and Summary, Release 1 </vt:lpstr>
      <vt:lpstr>Meeting Information</vt:lpstr>
      <vt:lpstr>Meeting Information:  Web Meeting</vt:lpstr>
      <vt:lpstr>Welcome Tuesday, February 5, 2013 – 5:30pm-6:30pm EST</vt:lpstr>
      <vt:lpstr>Goal:</vt:lpstr>
      <vt:lpstr>Purpose and Scope</vt:lpstr>
      <vt:lpstr>Purpose and Scope</vt:lpstr>
      <vt:lpstr>Requirements Source</vt:lpstr>
      <vt:lpstr>Requirements Source:</vt:lpstr>
      <vt:lpstr>PowerPoint Presentation</vt:lpstr>
      <vt:lpstr>High-level Timelines</vt:lpstr>
      <vt:lpstr>Meeting Information: Note and Notices</vt:lpstr>
      <vt:lpstr>Meeting Information:</vt:lpstr>
      <vt:lpstr>Design Considerations</vt:lpstr>
      <vt:lpstr>Design</vt:lpstr>
      <vt:lpstr>Recommended Header Design</vt:lpstr>
      <vt:lpstr>Clinical Statement Design Heuristics</vt:lpstr>
      <vt:lpstr>Recommendations</vt:lpstr>
      <vt:lpstr>Clinical Statements to be discussed today:</vt:lpstr>
      <vt:lpstr>Issues</vt:lpstr>
      <vt:lpstr>Next Steps</vt:lpstr>
      <vt:lpstr>Thank you!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Joy Kuhl</dc:creator>
  <cp:lastModifiedBy>Gaye Dolin</cp:lastModifiedBy>
  <cp:revision>380</cp:revision>
  <dcterms:created xsi:type="dcterms:W3CDTF">2011-05-13T14:11:48Z</dcterms:created>
  <dcterms:modified xsi:type="dcterms:W3CDTF">2013-02-05T22:10:23Z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0x0101008A98423170284BEEB635F43C3CF4E98B0029C4BC0F45AC774FBCDE6338B90B3E3E</vt:lpwstr>
  </property>
</Properties>
</file>