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526" r:id="rId2"/>
    <p:sldId id="259" r:id="rId3"/>
    <p:sldId id="431" r:id="rId4"/>
    <p:sldId id="527" r:id="rId5"/>
    <p:sldId id="533" r:id="rId6"/>
    <p:sldId id="534" r:id="rId7"/>
    <p:sldId id="531" r:id="rId8"/>
    <p:sldId id="258" r:id="rId9"/>
    <p:sldId id="535" r:id="rId10"/>
    <p:sldId id="536" r:id="rId11"/>
    <p:sldId id="528" r:id="rId12"/>
    <p:sldId id="530" r:id="rId13"/>
    <p:sldId id="537" r:id="rId14"/>
    <p:sldId id="538" r:id="rId15"/>
    <p:sldId id="539" r:id="rId16"/>
    <p:sldId id="30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p:cViewPr>
        <p:scale>
          <a:sx n="100" d="100"/>
          <a:sy n="100" d="100"/>
        </p:scale>
        <p:origin x="1914" y="27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6C89E0-6CFA-44AC-9003-274DEE1D32B1}" type="datetimeFigureOut">
              <a:rPr lang="en-US" smtClean="0"/>
              <a:t>9/27/2018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D1B54-ED80-4906-A1E7-731B2973056D}" type="slidenum">
              <a:rPr lang="en-US" smtClean="0"/>
              <a:t>‹#›</a:t>
            </a:fld>
            <a:endParaRPr lang="en-US"/>
          </a:p>
        </p:txBody>
      </p:sp>
    </p:spTree>
    <p:extLst>
      <p:ext uri="{BB962C8B-B14F-4D97-AF65-F5344CB8AC3E}">
        <p14:creationId xmlns:p14="http://schemas.microsoft.com/office/powerpoint/2010/main" val="268330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FD1B54-ED80-4906-A1E7-731B2973056D}" type="slidenum">
              <a:rPr lang="en-US" smtClean="0"/>
              <a:t>4</a:t>
            </a:fld>
            <a:endParaRPr lang="en-US"/>
          </a:p>
        </p:txBody>
      </p:sp>
    </p:spTree>
    <p:extLst>
      <p:ext uri="{BB962C8B-B14F-4D97-AF65-F5344CB8AC3E}">
        <p14:creationId xmlns:p14="http://schemas.microsoft.com/office/powerpoint/2010/main" val="1166960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FD1B54-ED80-4906-A1E7-731B2973056D}" type="slidenum">
              <a:rPr lang="en-US" smtClean="0"/>
              <a:t>13</a:t>
            </a:fld>
            <a:endParaRPr lang="en-US"/>
          </a:p>
        </p:txBody>
      </p:sp>
    </p:spTree>
    <p:extLst>
      <p:ext uri="{BB962C8B-B14F-4D97-AF65-F5344CB8AC3E}">
        <p14:creationId xmlns:p14="http://schemas.microsoft.com/office/powerpoint/2010/main" val="2270649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FD1B54-ED80-4906-A1E7-731B2973056D}" type="slidenum">
              <a:rPr lang="en-US" smtClean="0"/>
              <a:t>14</a:t>
            </a:fld>
            <a:endParaRPr lang="en-US"/>
          </a:p>
        </p:txBody>
      </p:sp>
    </p:spTree>
    <p:extLst>
      <p:ext uri="{BB962C8B-B14F-4D97-AF65-F5344CB8AC3E}">
        <p14:creationId xmlns:p14="http://schemas.microsoft.com/office/powerpoint/2010/main" val="1991556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FD1B54-ED80-4906-A1E7-731B2973056D}" type="slidenum">
              <a:rPr lang="en-US" smtClean="0"/>
              <a:t>15</a:t>
            </a:fld>
            <a:endParaRPr lang="en-US"/>
          </a:p>
        </p:txBody>
      </p:sp>
    </p:spTree>
    <p:extLst>
      <p:ext uri="{BB962C8B-B14F-4D97-AF65-F5344CB8AC3E}">
        <p14:creationId xmlns:p14="http://schemas.microsoft.com/office/powerpoint/2010/main" val="178450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lvl1pPr defTabSz="914437">
              <a:defRPr>
                <a:solidFill>
                  <a:schemeClr val="tx1"/>
                </a:solidFill>
                <a:latin typeface="Arial" pitchFamily="34" charset="0"/>
              </a:defRPr>
            </a:lvl1pPr>
            <a:lvl2pPr marL="743078" indent="-286638" defTabSz="914437">
              <a:defRPr>
                <a:solidFill>
                  <a:schemeClr val="tx1"/>
                </a:solidFill>
                <a:latin typeface="Arial" pitchFamily="34" charset="0"/>
              </a:defRPr>
            </a:lvl2pPr>
            <a:lvl3pPr marL="1143435" indent="-228999" defTabSz="914437">
              <a:defRPr>
                <a:solidFill>
                  <a:schemeClr val="tx1"/>
                </a:solidFill>
                <a:latin typeface="Arial" pitchFamily="34" charset="0"/>
              </a:defRPr>
            </a:lvl3pPr>
            <a:lvl4pPr marL="1599875" indent="-228999" defTabSz="914437">
              <a:defRPr>
                <a:solidFill>
                  <a:schemeClr val="tx1"/>
                </a:solidFill>
                <a:latin typeface="Arial" pitchFamily="34" charset="0"/>
              </a:defRPr>
            </a:lvl4pPr>
            <a:lvl5pPr marL="2057872" indent="-228999" defTabSz="914437">
              <a:defRPr>
                <a:solidFill>
                  <a:schemeClr val="tx1"/>
                </a:solidFill>
                <a:latin typeface="Arial" pitchFamily="34" charset="0"/>
              </a:defRPr>
            </a:lvl5pPr>
            <a:lvl6pPr marL="2506523" indent="-228999" defTabSz="914437" eaLnBrk="0" fontAlgn="base" hangingPunct="0">
              <a:spcBef>
                <a:spcPct val="0"/>
              </a:spcBef>
              <a:spcAft>
                <a:spcPct val="0"/>
              </a:spcAft>
              <a:defRPr>
                <a:solidFill>
                  <a:schemeClr val="tx1"/>
                </a:solidFill>
                <a:latin typeface="Arial" pitchFamily="34" charset="0"/>
              </a:defRPr>
            </a:lvl6pPr>
            <a:lvl7pPr marL="2955173" indent="-228999" defTabSz="914437" eaLnBrk="0" fontAlgn="base" hangingPunct="0">
              <a:spcBef>
                <a:spcPct val="0"/>
              </a:spcBef>
              <a:spcAft>
                <a:spcPct val="0"/>
              </a:spcAft>
              <a:defRPr>
                <a:solidFill>
                  <a:schemeClr val="tx1"/>
                </a:solidFill>
                <a:latin typeface="Arial" pitchFamily="34" charset="0"/>
              </a:defRPr>
            </a:lvl7pPr>
            <a:lvl8pPr marL="3403824" indent="-228999" defTabSz="914437" eaLnBrk="0" fontAlgn="base" hangingPunct="0">
              <a:spcBef>
                <a:spcPct val="0"/>
              </a:spcBef>
              <a:spcAft>
                <a:spcPct val="0"/>
              </a:spcAft>
              <a:defRPr>
                <a:solidFill>
                  <a:schemeClr val="tx1"/>
                </a:solidFill>
                <a:latin typeface="Arial" pitchFamily="34" charset="0"/>
              </a:defRPr>
            </a:lvl8pPr>
            <a:lvl9pPr marL="3852474" indent="-228999" defTabSz="914437" eaLnBrk="0" fontAlgn="base" hangingPunct="0">
              <a:spcBef>
                <a:spcPct val="0"/>
              </a:spcBef>
              <a:spcAft>
                <a:spcPct val="0"/>
              </a:spcAft>
              <a:defRPr>
                <a:solidFill>
                  <a:schemeClr val="tx1"/>
                </a:solidFill>
                <a:latin typeface="Arial" pitchFamily="34" charset="0"/>
              </a:defRPr>
            </a:lvl9pPr>
          </a:lstStyle>
          <a:p>
            <a:fld id="{37B49744-9737-458A-9733-CFA09CE468BF}" type="slidenum">
              <a:rPr lang="en-US">
                <a:solidFill>
                  <a:prstClr val="black"/>
                </a:solidFill>
              </a:rPr>
              <a:pPr/>
              <a:t>16</a:t>
            </a:fld>
            <a:endParaRPr lang="en-US">
              <a:solidFill>
                <a:prstClr val="black"/>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p:txBody>
          <a:bodyPr/>
          <a:lstStyle/>
          <a:p>
            <a:pPr eaLnBrk="1" hangingPunct="1"/>
            <a:r>
              <a:rPr lang="en-US" dirty="0">
                <a:latin typeface="Arial" pitchFamily="34" charset="0"/>
              </a:rPr>
              <a:t>You have about 8 minutes.</a:t>
            </a:r>
          </a:p>
          <a:p>
            <a:pPr eaLnBrk="1" hangingPunct="1"/>
            <a:r>
              <a:rPr lang="en-US" dirty="0">
                <a:latin typeface="Arial" pitchFamily="34" charset="0"/>
              </a:rPr>
              <a:t>It will take the same amount of time to go over all the issues whether they are 1 issue per slide or many issues per slide</a:t>
            </a:r>
          </a:p>
          <a:p>
            <a:pPr eaLnBrk="1" hangingPunct="1"/>
            <a:r>
              <a:rPr lang="en-US" dirty="0">
                <a:latin typeface="Arial" pitchFamily="34" charset="0"/>
              </a:rPr>
              <a:t>Break it up into one issue per slide, practice the presentation and see how long it takes you.  If you can get it all done in about 8 minutes Great,  if not focus on the most important points and we will make sure all the points get into </a:t>
            </a:r>
            <a:r>
              <a:rPr lang="en-US">
                <a:latin typeface="Arial" pitchFamily="34" charset="0"/>
              </a:rPr>
              <a:t>the spreadsheet.</a:t>
            </a:r>
          </a:p>
          <a:p>
            <a:pPr eaLnBrk="1" hangingPunct="1"/>
            <a:endParaRPr lang="en-US">
              <a:latin typeface="Arial" pitchFamily="34" charset="0"/>
            </a:endParaRPr>
          </a:p>
        </p:txBody>
      </p:sp>
    </p:spTree>
    <p:extLst>
      <p:ext uri="{BB962C8B-B14F-4D97-AF65-F5344CB8AC3E}">
        <p14:creationId xmlns:p14="http://schemas.microsoft.com/office/powerpoint/2010/main" val="44895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FD1B54-ED80-4906-A1E7-731B2973056D}" type="slidenum">
              <a:rPr lang="en-US" smtClean="0"/>
              <a:t>5</a:t>
            </a:fld>
            <a:endParaRPr lang="en-US"/>
          </a:p>
        </p:txBody>
      </p:sp>
    </p:spTree>
    <p:extLst>
      <p:ext uri="{BB962C8B-B14F-4D97-AF65-F5344CB8AC3E}">
        <p14:creationId xmlns:p14="http://schemas.microsoft.com/office/powerpoint/2010/main" val="232889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FD1B54-ED80-4906-A1E7-731B2973056D}" type="slidenum">
              <a:rPr lang="en-US" smtClean="0"/>
              <a:t>6</a:t>
            </a:fld>
            <a:endParaRPr lang="en-US"/>
          </a:p>
        </p:txBody>
      </p:sp>
    </p:spTree>
    <p:extLst>
      <p:ext uri="{BB962C8B-B14F-4D97-AF65-F5344CB8AC3E}">
        <p14:creationId xmlns:p14="http://schemas.microsoft.com/office/powerpoint/2010/main" val="1739615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DFD1B54-ED80-4906-A1E7-731B2973056D}" type="slidenum">
              <a:rPr lang="en-US" smtClean="0"/>
              <a:t>7</a:t>
            </a:fld>
            <a:endParaRPr lang="en-US"/>
          </a:p>
        </p:txBody>
      </p:sp>
    </p:spTree>
    <p:extLst>
      <p:ext uri="{BB962C8B-B14F-4D97-AF65-F5344CB8AC3E}">
        <p14:creationId xmlns:p14="http://schemas.microsoft.com/office/powerpoint/2010/main" val="246500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FD1B54-ED80-4906-A1E7-731B2973056D}" type="slidenum">
              <a:rPr lang="en-US" smtClean="0"/>
              <a:t>8</a:t>
            </a:fld>
            <a:endParaRPr lang="en-US"/>
          </a:p>
        </p:txBody>
      </p:sp>
    </p:spTree>
    <p:extLst>
      <p:ext uri="{BB962C8B-B14F-4D97-AF65-F5344CB8AC3E}">
        <p14:creationId xmlns:p14="http://schemas.microsoft.com/office/powerpoint/2010/main" val="144928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FD1B54-ED80-4906-A1E7-731B2973056D}" type="slidenum">
              <a:rPr lang="en-US" smtClean="0"/>
              <a:t>9</a:t>
            </a:fld>
            <a:endParaRPr lang="en-US"/>
          </a:p>
        </p:txBody>
      </p:sp>
    </p:spTree>
    <p:extLst>
      <p:ext uri="{BB962C8B-B14F-4D97-AF65-F5344CB8AC3E}">
        <p14:creationId xmlns:p14="http://schemas.microsoft.com/office/powerpoint/2010/main" val="34144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FD1B54-ED80-4906-A1E7-731B2973056D}" type="slidenum">
              <a:rPr lang="en-US" smtClean="0"/>
              <a:t>10</a:t>
            </a:fld>
            <a:endParaRPr lang="en-US"/>
          </a:p>
        </p:txBody>
      </p:sp>
    </p:spTree>
    <p:extLst>
      <p:ext uri="{BB962C8B-B14F-4D97-AF65-F5344CB8AC3E}">
        <p14:creationId xmlns:p14="http://schemas.microsoft.com/office/powerpoint/2010/main" val="3185928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FD1B54-ED80-4906-A1E7-731B2973056D}" type="slidenum">
              <a:rPr lang="en-US" smtClean="0"/>
              <a:t>11</a:t>
            </a:fld>
            <a:endParaRPr lang="en-US"/>
          </a:p>
        </p:txBody>
      </p:sp>
    </p:spTree>
    <p:extLst>
      <p:ext uri="{BB962C8B-B14F-4D97-AF65-F5344CB8AC3E}">
        <p14:creationId xmlns:p14="http://schemas.microsoft.com/office/powerpoint/2010/main" val="2692989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too much on this slide..  I would recommend breaking it up into one slide per issue.</a:t>
            </a:r>
          </a:p>
          <a:p>
            <a:endParaRPr lang="en-US" dirty="0"/>
          </a:p>
        </p:txBody>
      </p:sp>
      <p:sp>
        <p:nvSpPr>
          <p:cNvPr id="4" name="Slide Number Placeholder 3"/>
          <p:cNvSpPr>
            <a:spLocks noGrp="1"/>
          </p:cNvSpPr>
          <p:nvPr>
            <p:ph type="sldNum" sz="quarter" idx="5"/>
          </p:nvPr>
        </p:nvSpPr>
        <p:spPr/>
        <p:txBody>
          <a:bodyPr/>
          <a:lstStyle/>
          <a:p>
            <a:fld id="{DDFD1B54-ED80-4906-A1E7-731B2973056D}" type="slidenum">
              <a:rPr lang="en-US" smtClean="0"/>
              <a:t>12</a:t>
            </a:fld>
            <a:endParaRPr lang="en-US"/>
          </a:p>
        </p:txBody>
      </p:sp>
    </p:spTree>
    <p:extLst>
      <p:ext uri="{BB962C8B-B14F-4D97-AF65-F5344CB8AC3E}">
        <p14:creationId xmlns:p14="http://schemas.microsoft.com/office/powerpoint/2010/main" val="4133589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81372AE-4287-493C-831F-5E16EBC33702}" type="datetimeFigureOut">
              <a:rPr lang="en-US">
                <a:solidFill>
                  <a:prstClr val="white">
                    <a:tint val="75000"/>
                  </a:prstClr>
                </a:solidFill>
              </a:rPr>
              <a:pPr>
                <a:defRPr/>
              </a:pPr>
              <a:t>9/27/2018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EB209B-FAC2-41F7-B8AD-DFFFED88A6F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61387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0D9DE1-6B5D-4EB1-8914-85A59CB98658}" type="datetimeFigureOut">
              <a:rPr lang="en-US">
                <a:solidFill>
                  <a:prstClr val="white">
                    <a:tint val="75000"/>
                  </a:prstClr>
                </a:solidFill>
              </a:rPr>
              <a:pPr>
                <a:defRPr/>
              </a:pPr>
              <a:t>9/27/2018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6D7C02-E6BE-4F3C-9BBF-D993066E0E7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9494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8CB8A-0F0F-4171-9A26-58DE7F354445}" type="datetimeFigureOut">
              <a:rPr lang="en-US">
                <a:solidFill>
                  <a:prstClr val="white">
                    <a:tint val="75000"/>
                  </a:prstClr>
                </a:solidFill>
              </a:rPr>
              <a:pPr>
                <a:defRPr/>
              </a:pPr>
              <a:t>9/27/2018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C999D7-4E34-4086-8D00-F273605C2B6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93049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681B62-15B7-4B62-8260-E6862BDFF913}" type="datetimeFigureOut">
              <a:rPr lang="en-US">
                <a:solidFill>
                  <a:prstClr val="white">
                    <a:tint val="75000"/>
                  </a:prstClr>
                </a:solidFill>
              </a:rPr>
              <a:pPr>
                <a:defRPr/>
              </a:pPr>
              <a:t>9/27/2018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029A13-8A26-4500-9FD8-35464D67FFF3}"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41139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523C474-EDEC-456E-8961-62AAE1ACA656}" type="datetimeFigureOut">
              <a:rPr lang="en-US">
                <a:solidFill>
                  <a:prstClr val="white">
                    <a:tint val="75000"/>
                  </a:prstClr>
                </a:solidFill>
              </a:rPr>
              <a:pPr>
                <a:defRPr/>
              </a:pPr>
              <a:t>9/27/2018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354167-FA32-4DB4-BD44-C6A79D3BB56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2477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F8B11BF-6A91-4031-BBF5-FE4781F9EA92}" type="datetimeFigureOut">
              <a:rPr lang="en-US">
                <a:solidFill>
                  <a:prstClr val="white">
                    <a:tint val="75000"/>
                  </a:prstClr>
                </a:solidFill>
              </a:rPr>
              <a:pPr>
                <a:defRPr/>
              </a:pPr>
              <a:t>9/27/2018</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68C889-C87A-457B-B91C-B33D35D9488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05953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3B831F6-E597-4F9B-8088-57ABFD5BE3A3}" type="datetimeFigureOut">
              <a:rPr lang="en-US">
                <a:solidFill>
                  <a:prstClr val="white">
                    <a:tint val="75000"/>
                  </a:prstClr>
                </a:solidFill>
              </a:rPr>
              <a:pPr>
                <a:defRPr/>
              </a:pPr>
              <a:t>9/27/2018</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1AFCB9-10A4-41EE-BE1D-D6AC9075C141}"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1289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74CC26B-928D-4083-B063-0906C0F0DE63}" type="datetimeFigureOut">
              <a:rPr lang="en-US">
                <a:solidFill>
                  <a:prstClr val="white">
                    <a:tint val="75000"/>
                  </a:prstClr>
                </a:solidFill>
              </a:rPr>
              <a:pPr>
                <a:defRPr/>
              </a:pPr>
              <a:t>9/27/2018</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E0319E4-83D0-40EA-90A3-AA4D1A77CCF3}"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301516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3E1167-EDC9-47C0-A9B2-5DA4289B5B12}" type="datetimeFigureOut">
              <a:rPr lang="en-US">
                <a:solidFill>
                  <a:prstClr val="white">
                    <a:tint val="75000"/>
                  </a:prstClr>
                </a:solidFill>
              </a:rPr>
              <a:pPr>
                <a:defRPr/>
              </a:pPr>
              <a:t>9/27/2018</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269EA88-A05A-4E40-96C6-CC99A2B0F97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45222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893270-0ED5-4ABB-9B91-E94A7247F0A0}" type="datetimeFigureOut">
              <a:rPr lang="en-US">
                <a:solidFill>
                  <a:prstClr val="white">
                    <a:tint val="75000"/>
                  </a:prstClr>
                </a:solidFill>
              </a:rPr>
              <a:pPr>
                <a:defRPr/>
              </a:pPr>
              <a:t>9/27/2018</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799D31D-E39C-49BE-91EA-2F8422DCF73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05966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8A8789C-DFBA-43E2-A9E2-C3155A5F6661}" type="datetimeFigureOut">
              <a:rPr lang="en-US">
                <a:solidFill>
                  <a:prstClr val="white">
                    <a:tint val="75000"/>
                  </a:prstClr>
                </a:solidFill>
              </a:rPr>
              <a:pPr>
                <a:defRPr/>
              </a:pPr>
              <a:t>9/27/2018</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B3EA3E-F207-480D-BB75-02CCA7434A56}"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31451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430C058-222C-45D0-B998-E7215F392443}" type="datetimeFigureOut">
              <a:rPr lang="en-US">
                <a:solidFill>
                  <a:prstClr val="white">
                    <a:tint val="75000"/>
                  </a:prstClr>
                </a:solidFill>
              </a:rPr>
              <a:pPr>
                <a:defRPr/>
              </a:pPr>
              <a:t>9/27/2018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10E60FF-0947-4259-9D1A-20F44FFC7816}"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1120342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p:cNvSpPr txBox="1">
            <a:spLocks/>
          </p:cNvSpPr>
          <p:nvPr/>
        </p:nvSpPr>
        <p:spPr>
          <a:xfrm>
            <a:off x="228600" y="228600"/>
            <a:ext cx="5029200" cy="6172200"/>
          </a:xfrm>
          <a:prstGeom prst="rect">
            <a:avLst/>
          </a:prstGeom>
        </p:spPr>
        <p:txBody>
          <a:bodyPr vert="horz"/>
          <a:lstStyle>
            <a:lvl1pPr marL="342900" indent="-342900" algn="l" defTabSz="457200" rtl="0" eaLnBrk="1" latinLnBrk="0" hangingPunct="1">
              <a:spcBef>
                <a:spcPct val="20000"/>
              </a:spcBef>
              <a:buClr>
                <a:schemeClr val="accent2"/>
              </a:buClr>
              <a:buSzPct val="143000"/>
              <a:buFont typeface="Lucida Grande"/>
              <a:buChar char="●"/>
              <a:defRPr sz="1600" kern="1200">
                <a:solidFill>
                  <a:schemeClr val="tx1"/>
                </a:solidFill>
                <a:latin typeface="Arial"/>
                <a:ea typeface="+mn-ea"/>
                <a:cs typeface="+mn-cs"/>
              </a:defRPr>
            </a:lvl1pPr>
            <a:lvl2pPr marL="742950" indent="-285750" algn="l" defTabSz="457200" rtl="0" eaLnBrk="1" latinLnBrk="0" hangingPunct="1">
              <a:spcBef>
                <a:spcPct val="20000"/>
              </a:spcBef>
              <a:buClr>
                <a:schemeClr val="tx1">
                  <a:lumMod val="50000"/>
                  <a:lumOff val="50000"/>
                </a:schemeClr>
              </a:buClr>
              <a:buSzPct val="148000"/>
              <a:buFont typeface="Arial"/>
              <a:buChar char="–"/>
              <a:defRPr sz="1600" kern="1200">
                <a:solidFill>
                  <a:schemeClr val="tx1"/>
                </a:solidFill>
                <a:latin typeface="Arial"/>
                <a:ea typeface="+mn-ea"/>
                <a:cs typeface="+mn-cs"/>
              </a:defRPr>
            </a:lvl2pPr>
            <a:lvl3pPr marL="1143000" indent="-228600" algn="l" defTabSz="457200" rtl="0" eaLnBrk="1" latinLnBrk="0" hangingPunct="1">
              <a:spcBef>
                <a:spcPct val="20000"/>
              </a:spcBef>
              <a:buClr>
                <a:schemeClr val="accent2"/>
              </a:buClr>
              <a:buFont typeface="Lucida Grande"/>
              <a:buChar char="●"/>
              <a:defRPr sz="1600" kern="1200">
                <a:solidFill>
                  <a:schemeClr val="tx1"/>
                </a:solidFill>
                <a:latin typeface="Arial"/>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1600" kern="1200">
                <a:solidFill>
                  <a:schemeClr val="tx1"/>
                </a:solidFill>
                <a:latin typeface="Arial"/>
                <a:ea typeface="+mn-ea"/>
                <a:cs typeface="+mn-cs"/>
              </a:defRPr>
            </a:lvl4pPr>
            <a:lvl5pPr marL="2057400" indent="-228600" algn="l" defTabSz="457200" rtl="0" eaLnBrk="1" latinLnBrk="0" hangingPunct="1">
              <a:spcBef>
                <a:spcPct val="20000"/>
              </a:spcBef>
              <a:buClr>
                <a:schemeClr val="accent2"/>
              </a:buClr>
              <a:buFont typeface="Lucida Grande"/>
              <a:buChar char="●"/>
              <a:defRPr sz="16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C0504D"/>
              </a:buClr>
              <a:buFont typeface="Lucida Grande"/>
              <a:buNone/>
              <a:defRPr/>
            </a:pPr>
            <a:r>
              <a:rPr lang="en-US" sz="3200" b="1" dirty="0">
                <a:latin typeface="Calibri"/>
              </a:rPr>
              <a:t>David J. Freedman, DPM, FACFAS, FASPS, CPC, CPMA</a:t>
            </a:r>
          </a:p>
          <a:p>
            <a:pPr>
              <a:buClr>
                <a:srgbClr val="C0504D"/>
              </a:buClr>
              <a:defRPr/>
            </a:pPr>
            <a:r>
              <a:rPr lang="en-US" sz="2100" dirty="0"/>
              <a:t>Vice-President, Foot and Ankle Specialists of the Mid-Atlantic</a:t>
            </a:r>
          </a:p>
          <a:p>
            <a:pPr>
              <a:buClr>
                <a:srgbClr val="C0504D"/>
              </a:buClr>
              <a:defRPr/>
            </a:pPr>
            <a:r>
              <a:rPr lang="en-US" sz="2100" dirty="0"/>
              <a:t>Certified Professional coder </a:t>
            </a:r>
          </a:p>
          <a:p>
            <a:pPr>
              <a:buClr>
                <a:srgbClr val="C0504D"/>
              </a:buClr>
              <a:defRPr/>
            </a:pPr>
            <a:r>
              <a:rPr lang="en-US" sz="2100" dirty="0"/>
              <a:t>Certified Professional Medical Auditor</a:t>
            </a:r>
          </a:p>
          <a:p>
            <a:pPr>
              <a:buClr>
                <a:srgbClr val="C0504D"/>
              </a:buClr>
              <a:defRPr/>
            </a:pPr>
            <a:r>
              <a:rPr lang="en-US" sz="2100" dirty="0"/>
              <a:t>Compliance Auditor</a:t>
            </a:r>
          </a:p>
          <a:p>
            <a:pPr>
              <a:buClr>
                <a:srgbClr val="C0504D"/>
              </a:buClr>
              <a:defRPr/>
            </a:pPr>
            <a:r>
              <a:rPr lang="en-US" sz="2100" dirty="0"/>
              <a:t>Codingline Expert</a:t>
            </a:r>
          </a:p>
          <a:p>
            <a:pPr>
              <a:buClr>
                <a:srgbClr val="C0504D"/>
              </a:buClr>
              <a:defRPr/>
            </a:pPr>
            <a:r>
              <a:rPr lang="en-US" sz="2100" dirty="0"/>
              <a:t>APMA Coding Committee, member and advisor since 2005</a:t>
            </a:r>
          </a:p>
          <a:p>
            <a:pPr>
              <a:buClr>
                <a:srgbClr val="C0504D"/>
              </a:buClr>
              <a:defRPr/>
            </a:pPr>
            <a:r>
              <a:rPr lang="en-US" sz="2100" dirty="0"/>
              <a:t>A Past President, Maryland Board of Podiatric Medical Examiners</a:t>
            </a:r>
          </a:p>
          <a:p>
            <a:pPr>
              <a:buClr>
                <a:srgbClr val="C0504D"/>
              </a:buClr>
              <a:defRPr/>
            </a:pPr>
            <a:r>
              <a:rPr lang="en-US" sz="2100" dirty="0"/>
              <a:t>CAC member Maryland</a:t>
            </a:r>
          </a:p>
          <a:p>
            <a:pPr>
              <a:buClr>
                <a:srgbClr val="C0504D"/>
              </a:buClr>
              <a:defRPr/>
            </a:pPr>
            <a:r>
              <a:rPr lang="en-US" sz="2100" dirty="0"/>
              <a:t>32 years of Coding Experience</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9571" y="5642082"/>
            <a:ext cx="3886201" cy="121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freedman\Pictures\David Professional Head shots\FASMA201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9571" y="3282"/>
            <a:ext cx="3874130" cy="582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834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5486400"/>
          </a:xfrm>
        </p:spPr>
        <p:txBody>
          <a:bodyPr/>
          <a:lstStyle/>
          <a:p>
            <a:pPr algn="l" eaLnBrk="1" hangingPunct="1"/>
            <a:r>
              <a:rPr lang="en-US" sz="2200" dirty="0">
                <a:latin typeface="Arial" pitchFamily="34" charset="0"/>
              </a:rPr>
              <a:t>ISSUE: Interacting with the computer while trying to engage  the patient, steer the conversation toward identifying the pathology and designing a treatment plan becomes a </a:t>
            </a:r>
            <a:r>
              <a:rPr lang="en-US" sz="2200" b="1" u="sng" dirty="0">
                <a:latin typeface="Arial" pitchFamily="34" charset="0"/>
              </a:rPr>
              <a:t>balancing act. </a:t>
            </a:r>
            <a:br>
              <a:rPr lang="en-US" sz="2200" b="1" u="sng" dirty="0">
                <a:latin typeface="Arial" pitchFamily="34" charset="0"/>
              </a:rPr>
            </a:br>
            <a:br>
              <a:rPr lang="en-US" sz="2200" b="1" u="sng" dirty="0">
                <a:latin typeface="Arial" pitchFamily="34" charset="0"/>
              </a:rPr>
            </a:br>
            <a:r>
              <a:rPr lang="en-US" sz="2200" dirty="0">
                <a:latin typeface="Arial" pitchFamily="34" charset="0"/>
              </a:rPr>
              <a:t>Current Solution: No choice too many mandates to be completed.</a:t>
            </a:r>
            <a:br>
              <a:rPr lang="en-US" sz="2200" dirty="0">
                <a:latin typeface="Arial" pitchFamily="34" charset="0"/>
              </a:rPr>
            </a:br>
            <a:br>
              <a:rPr lang="en-US" sz="2200" dirty="0">
                <a:latin typeface="Arial" pitchFamily="34" charset="0"/>
              </a:rPr>
            </a:br>
            <a:r>
              <a:rPr lang="en-US" sz="2200" dirty="0">
                <a:latin typeface="Arial" pitchFamily="34" charset="0"/>
              </a:rPr>
              <a:t>Future Solution:  allow wearable device that records each session digitally, better quality of life for physicians not staying at the office doing charting or having to spend evenings and weekends charting. Recording real time the session and interactions with patient.</a:t>
            </a:r>
            <a:br>
              <a:rPr lang="en-US" sz="2200" dirty="0">
                <a:latin typeface="Arial" pitchFamily="34" charset="0"/>
              </a:rPr>
            </a:br>
            <a:endParaRPr lang="en-US" sz="22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798" y="5631196"/>
            <a:ext cx="3886201" cy="121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657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52886" y="685800"/>
            <a:ext cx="8763000" cy="5486400"/>
          </a:xfrm>
        </p:spPr>
        <p:txBody>
          <a:bodyPr/>
          <a:lstStyle/>
          <a:p>
            <a:pPr algn="l" eaLnBrk="1" hangingPunct="1"/>
            <a:r>
              <a:rPr lang="en-US" sz="2200" dirty="0">
                <a:latin typeface="Arial" pitchFamily="34" charset="0"/>
              </a:rPr>
              <a:t>Layered on top of working on a computer in front of the patient is an </a:t>
            </a:r>
            <a:r>
              <a:rPr lang="en-US" sz="2200" b="1" u="sng" dirty="0">
                <a:latin typeface="Arial" pitchFamily="34" charset="0"/>
              </a:rPr>
              <a:t>awareness that we are failing to make a personal connection </a:t>
            </a:r>
            <a:r>
              <a:rPr lang="en-US" sz="2200" dirty="0">
                <a:latin typeface="Arial" pitchFamily="34" charset="0"/>
              </a:rPr>
              <a:t>with the patient . In turn it has a </a:t>
            </a:r>
            <a:r>
              <a:rPr lang="en-US" sz="2200" b="1" u="sng" dirty="0">
                <a:latin typeface="Arial" pitchFamily="34" charset="0"/>
              </a:rPr>
              <a:t>negative consequence </a:t>
            </a:r>
            <a:r>
              <a:rPr lang="en-US" sz="2200" dirty="0">
                <a:latin typeface="Arial" pitchFamily="34" charset="0"/>
              </a:rPr>
              <a:t>for the provider. Many patients now either feel compelled or are invited to offer their opinions about the visit in a </a:t>
            </a:r>
            <a:r>
              <a:rPr lang="en-US" sz="2200" b="1" u="sng" dirty="0">
                <a:latin typeface="Arial" pitchFamily="34" charset="0"/>
              </a:rPr>
              <a:t>social media </a:t>
            </a:r>
            <a:r>
              <a:rPr lang="en-US" sz="2200" dirty="0">
                <a:latin typeface="Arial" pitchFamily="34" charset="0"/>
              </a:rPr>
              <a:t>environment. </a:t>
            </a:r>
            <a:r>
              <a:rPr lang="en-US" sz="2200" b="1" u="sng" dirty="0">
                <a:latin typeface="Arial" pitchFamily="34" charset="0"/>
              </a:rPr>
              <a:t>Performance measures </a:t>
            </a:r>
            <a:r>
              <a:rPr lang="en-US" sz="2200" dirty="0">
                <a:latin typeface="Arial" pitchFamily="34" charset="0"/>
              </a:rPr>
              <a:t>are being collected which allow patients to </a:t>
            </a:r>
            <a:r>
              <a:rPr lang="en-US" sz="2200" b="1" u="sng" dirty="0">
                <a:latin typeface="Arial" pitchFamily="34" charset="0"/>
              </a:rPr>
              <a:t>rate their physician visit</a:t>
            </a:r>
            <a:r>
              <a:rPr lang="en-US" sz="2200" dirty="0">
                <a:latin typeface="Arial" pitchFamily="34" charset="0"/>
              </a:rPr>
              <a:t>.</a:t>
            </a:r>
            <a:br>
              <a:rPr lang="en-US" sz="2200" dirty="0">
                <a:latin typeface="Arial" pitchFamily="34" charset="0"/>
              </a:rPr>
            </a:br>
            <a:br>
              <a:rPr lang="en-US" sz="2200" dirty="0">
                <a:latin typeface="Arial" pitchFamily="34" charset="0"/>
              </a:rPr>
            </a:br>
            <a:r>
              <a:rPr lang="en-US" sz="2200" dirty="0">
                <a:latin typeface="Arial" pitchFamily="34" charset="0"/>
              </a:rPr>
              <a:t>Current Solution: No choice too many mandates to be completed.</a:t>
            </a:r>
            <a:br>
              <a:rPr lang="en-US" sz="2200" dirty="0">
                <a:latin typeface="Arial" pitchFamily="34" charset="0"/>
              </a:rPr>
            </a:br>
            <a:br>
              <a:rPr lang="en-US" sz="2200" dirty="0">
                <a:latin typeface="Arial" pitchFamily="34" charset="0"/>
              </a:rPr>
            </a:br>
            <a:r>
              <a:rPr lang="en-US" sz="2200" dirty="0">
                <a:latin typeface="Arial" pitchFamily="34" charset="0"/>
              </a:rPr>
              <a:t>Future Solution:  allow wearable device that records each session digitally, better quality of life for physicians yields better interaction which in turn yields best possible ratings in social media.</a:t>
            </a:r>
            <a:br>
              <a:rPr lang="en-US" sz="2200" dirty="0">
                <a:latin typeface="Arial" pitchFamily="34" charset="0"/>
              </a:rPr>
            </a:br>
            <a:br>
              <a:rPr lang="en-US" sz="2200" dirty="0">
                <a:latin typeface="Arial" pitchFamily="34" charset="0"/>
              </a:rPr>
            </a:br>
            <a:br>
              <a:rPr lang="en-US" sz="1600" dirty="0">
                <a:latin typeface="Arial" pitchFamily="34" charset="0"/>
              </a:rPr>
            </a:br>
            <a:br>
              <a:rPr lang="en-US" sz="1600" dirty="0">
                <a:latin typeface="Arial" pitchFamily="34" charset="0"/>
              </a:rPr>
            </a:br>
            <a:endParaRPr lang="en-US" sz="1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798" y="5631196"/>
            <a:ext cx="3886201" cy="121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201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2209800"/>
            <a:ext cx="7772400" cy="2743200"/>
          </a:xfrm>
        </p:spPr>
        <p:txBody>
          <a:bodyPr/>
          <a:lstStyle/>
          <a:p>
            <a:pPr algn="l" eaLnBrk="1" hangingPunct="1"/>
            <a:br>
              <a:rPr lang="en-US" sz="2200" dirty="0">
                <a:latin typeface="Arial" pitchFamily="34" charset="0"/>
              </a:rPr>
            </a:br>
            <a:r>
              <a:rPr lang="en-US" sz="2200" dirty="0">
                <a:latin typeface="Arial" pitchFamily="34" charset="0"/>
              </a:rPr>
              <a:t>ISSUE: As one of the attendings I trained under said, "we haven't changed what we have always been doing, we just </a:t>
            </a:r>
            <a:r>
              <a:rPr lang="en-US" sz="2200" b="1" u="sng" dirty="0">
                <a:latin typeface="Arial" pitchFamily="34" charset="0"/>
              </a:rPr>
              <a:t>click more boxes </a:t>
            </a:r>
            <a:r>
              <a:rPr lang="en-US" sz="2200" dirty="0">
                <a:latin typeface="Arial" pitchFamily="34" charset="0"/>
              </a:rPr>
              <a:t>and </a:t>
            </a:r>
            <a:r>
              <a:rPr lang="en-US" sz="2200" b="1" u="sng" dirty="0">
                <a:latin typeface="Arial" pitchFamily="34" charset="0"/>
              </a:rPr>
              <a:t>populate more information </a:t>
            </a:r>
            <a:r>
              <a:rPr lang="en-US" sz="2200" dirty="0">
                <a:latin typeface="Arial" pitchFamily="34" charset="0"/>
              </a:rPr>
              <a:t>so the notes look like were doing more."  its not the worst part of the job, but </a:t>
            </a:r>
            <a:r>
              <a:rPr lang="en-US" sz="2200" b="1" u="sng" dirty="0">
                <a:latin typeface="Arial" pitchFamily="34" charset="0"/>
              </a:rPr>
              <a:t>it detracts </a:t>
            </a:r>
            <a:r>
              <a:rPr lang="en-US" sz="2200" dirty="0">
                <a:latin typeface="Arial" pitchFamily="34" charset="0"/>
              </a:rPr>
              <a:t>away from what we love doing, and burdens free time more!</a:t>
            </a:r>
            <a:br>
              <a:rPr lang="en-US" sz="2200" dirty="0">
                <a:latin typeface="Arial" pitchFamily="34" charset="0"/>
              </a:rPr>
            </a:br>
            <a:br>
              <a:rPr lang="en-US" sz="2200" dirty="0">
                <a:latin typeface="Arial" pitchFamily="34" charset="0"/>
              </a:rPr>
            </a:br>
            <a:r>
              <a:rPr lang="en-US" sz="2200" dirty="0">
                <a:latin typeface="Arial" pitchFamily="34" charset="0"/>
              </a:rPr>
              <a:t>Current Solution: No choice too many mandates to be completed.</a:t>
            </a:r>
            <a:br>
              <a:rPr lang="en-US" sz="2200" dirty="0">
                <a:latin typeface="Arial" pitchFamily="34" charset="0"/>
              </a:rPr>
            </a:br>
            <a:br>
              <a:rPr lang="en-US" sz="2200" dirty="0">
                <a:latin typeface="Arial" pitchFamily="34" charset="0"/>
              </a:rPr>
            </a:br>
            <a:r>
              <a:rPr lang="en-US" sz="2200" dirty="0">
                <a:latin typeface="Arial" pitchFamily="34" charset="0"/>
              </a:rPr>
              <a:t>Future Solution:  allow wearable device that records each session digitally, better quality of life for physicians yields better interaction which will not detract from practicing medicine.</a:t>
            </a:r>
            <a:br>
              <a:rPr lang="en-US" sz="2200" dirty="0">
                <a:latin typeface="Arial" pitchFamily="34" charset="0"/>
              </a:rPr>
            </a:br>
            <a:br>
              <a:rPr lang="en-US" sz="2200" dirty="0">
                <a:latin typeface="Arial" pitchFamily="34" charset="0"/>
              </a:rPr>
            </a:br>
            <a:br>
              <a:rPr lang="en-US" sz="2200" dirty="0">
                <a:latin typeface="Arial" pitchFamily="34" charset="0"/>
              </a:rPr>
            </a:br>
            <a:br>
              <a:rPr lang="en-US" sz="2200" dirty="0">
                <a:latin typeface="Arial" pitchFamily="34" charset="0"/>
              </a:rPr>
            </a:br>
            <a:br>
              <a:rPr lang="en-US" sz="1600" dirty="0">
                <a:latin typeface="Arial" pitchFamily="34" charset="0"/>
              </a:rPr>
            </a:br>
            <a:br>
              <a:rPr lang="en-US" sz="1600" b="1" u="sng" dirty="0">
                <a:latin typeface="Arial" pitchFamily="34" charset="0"/>
              </a:rPr>
            </a:br>
            <a:br>
              <a:rPr lang="en-US" sz="1600" dirty="0">
                <a:latin typeface="Arial" pitchFamily="34" charset="0"/>
              </a:rPr>
            </a:br>
            <a:endParaRPr lang="en-US" sz="1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798" y="5631196"/>
            <a:ext cx="3886201" cy="121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479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33400" y="381000"/>
            <a:ext cx="7772400" cy="5486400"/>
          </a:xfrm>
        </p:spPr>
        <p:txBody>
          <a:bodyPr/>
          <a:lstStyle/>
          <a:p>
            <a:pPr algn="l" eaLnBrk="1" hangingPunct="1"/>
            <a:r>
              <a:rPr lang="en-US" sz="2200" b="1" u="sng" dirty="0">
                <a:latin typeface="Arial" pitchFamily="34" charset="0"/>
              </a:rPr>
              <a:t>Fast Facts:</a:t>
            </a:r>
            <a:br>
              <a:rPr lang="en-US" sz="2200" b="1" u="sng" dirty="0">
                <a:latin typeface="Arial" pitchFamily="34" charset="0"/>
              </a:rPr>
            </a:br>
            <a:br>
              <a:rPr lang="en-US" sz="2200" dirty="0">
                <a:latin typeface="Arial" pitchFamily="34" charset="0"/>
              </a:rPr>
            </a:br>
            <a:r>
              <a:rPr lang="en-US" sz="2200" dirty="0">
                <a:latin typeface="Arial" pitchFamily="34" charset="0"/>
              </a:rPr>
              <a:t>1) </a:t>
            </a:r>
            <a:r>
              <a:rPr lang="en-US" sz="2200" b="1" u="sng" dirty="0">
                <a:latin typeface="Arial" pitchFamily="34" charset="0"/>
              </a:rPr>
              <a:t>Providing medicine has become a combination of practicing the “healing arts” and mastering the “performing arts”. </a:t>
            </a:r>
            <a:br>
              <a:rPr lang="en-US" sz="2200" b="1" u="sng" dirty="0">
                <a:latin typeface="Arial" pitchFamily="34" charset="0"/>
              </a:rPr>
            </a:br>
            <a:br>
              <a:rPr lang="en-US" sz="2200" b="1" u="sng" dirty="0">
                <a:latin typeface="Arial" pitchFamily="34" charset="0"/>
              </a:rPr>
            </a:br>
            <a:r>
              <a:rPr lang="en-US" sz="2200" b="1" u="sng" dirty="0">
                <a:latin typeface="Arial" pitchFamily="34" charset="0"/>
              </a:rPr>
              <a:t>2) We spend significant more money supporting IT than ever especially as our group continues to grow. </a:t>
            </a:r>
            <a:br>
              <a:rPr lang="en-US" sz="2200" b="1" u="sng" dirty="0">
                <a:latin typeface="Arial" pitchFamily="34" charset="0"/>
              </a:rPr>
            </a:br>
            <a:br>
              <a:rPr lang="en-US" sz="2200" b="1" u="sng" dirty="0">
                <a:latin typeface="Arial" pitchFamily="34" charset="0"/>
              </a:rPr>
            </a:br>
            <a:r>
              <a:rPr lang="en-US" sz="2200" b="1" u="sng" dirty="0">
                <a:latin typeface="Arial" pitchFamily="34" charset="0"/>
              </a:rPr>
              <a:t>3) Security has become a major issue and there is no </a:t>
            </a:r>
            <a:r>
              <a:rPr lang="en-US" sz="2200" b="1" u="sng" dirty="0" err="1">
                <a:latin typeface="Arial" pitchFamily="34" charset="0"/>
              </a:rPr>
              <a:t>fullproof</a:t>
            </a:r>
            <a:r>
              <a:rPr lang="en-US" sz="2200" b="1" u="sng" dirty="0">
                <a:latin typeface="Arial" pitchFamily="34" charset="0"/>
              </a:rPr>
              <a:t> iron clad secure system no matter how fantastic the security world is. </a:t>
            </a:r>
            <a:r>
              <a:rPr lang="en-US" sz="2200" b="1" u="sng" dirty="0" err="1">
                <a:latin typeface="Arial" pitchFamily="34" charset="0"/>
              </a:rPr>
              <a:t>Cuurently</a:t>
            </a:r>
            <a:r>
              <a:rPr lang="en-US" sz="2200" b="1" u="sng" dirty="0">
                <a:latin typeface="Arial" pitchFamily="34" charset="0"/>
              </a:rPr>
              <a:t> it throws all the risk to the physicians, this is plainly unfair! </a:t>
            </a:r>
            <a:br>
              <a:rPr lang="en-US" sz="2200" b="1" u="sng" dirty="0">
                <a:latin typeface="Arial" pitchFamily="34" charset="0"/>
              </a:rPr>
            </a:br>
            <a:br>
              <a:rPr lang="en-US" sz="2200" b="1" u="sng" dirty="0">
                <a:latin typeface="Arial" pitchFamily="34" charset="0"/>
              </a:rPr>
            </a:br>
            <a:r>
              <a:rPr lang="en-US" sz="2200" b="1" u="sng" dirty="0">
                <a:latin typeface="Arial" pitchFamily="34" charset="0"/>
              </a:rPr>
              <a:t>4) BEST PART OF EHR</a:t>
            </a:r>
            <a:r>
              <a:rPr lang="en-US" sz="2200" dirty="0">
                <a:latin typeface="Arial" pitchFamily="34" charset="0"/>
              </a:rPr>
              <a:t>:  IT HAS GIVEN US A VALUABLE </a:t>
            </a:r>
            <a:r>
              <a:rPr lang="en-US" sz="2200" b="1" u="sng" dirty="0">
                <a:latin typeface="Arial" pitchFamily="34" charset="0"/>
              </a:rPr>
              <a:t>TOOL-Electronic RX </a:t>
            </a:r>
            <a:r>
              <a:rPr lang="en-US" sz="2200" dirty="0">
                <a:latin typeface="Arial" pitchFamily="34" charset="0"/>
              </a:rPr>
              <a:t>is incredible and time saving and patient care pertinent.</a:t>
            </a:r>
            <a:br>
              <a:rPr lang="en-US" sz="2200" dirty="0">
                <a:latin typeface="Arial" pitchFamily="34" charset="0"/>
              </a:rPr>
            </a:br>
            <a:endParaRPr lang="en-US" sz="22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798" y="5631196"/>
            <a:ext cx="3886201" cy="121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128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81000" y="381000"/>
            <a:ext cx="8229600" cy="5486400"/>
          </a:xfrm>
        </p:spPr>
        <p:txBody>
          <a:bodyPr/>
          <a:lstStyle/>
          <a:p>
            <a:pPr algn="l" eaLnBrk="1" hangingPunct="1"/>
            <a:r>
              <a:rPr lang="en-US" sz="2200" b="1" u="sng" dirty="0">
                <a:latin typeface="Arial" pitchFamily="34" charset="0"/>
              </a:rPr>
              <a:t>Fast Facts:</a:t>
            </a:r>
            <a:br>
              <a:rPr lang="en-US" sz="2200" dirty="0">
                <a:latin typeface="Arial" pitchFamily="34" charset="0"/>
              </a:rPr>
            </a:br>
            <a:br>
              <a:rPr lang="en-US" sz="2200" b="1" u="sng" dirty="0">
                <a:latin typeface="Arial" pitchFamily="34" charset="0"/>
              </a:rPr>
            </a:br>
            <a:r>
              <a:rPr lang="en-US" sz="2200" b="1" u="sng" dirty="0">
                <a:latin typeface="Arial" pitchFamily="34" charset="0"/>
              </a:rPr>
              <a:t>5) That all systems can't communicate is intolerable and defeats the whole purpose of communication between doctors/entities electronically. We need to move data that is straightforward bidirectionally.</a:t>
            </a:r>
            <a:br>
              <a:rPr lang="en-US" sz="2200" b="1" u="sng" dirty="0">
                <a:latin typeface="Arial" pitchFamily="34" charset="0"/>
              </a:rPr>
            </a:br>
            <a:br>
              <a:rPr lang="en-US" sz="2200" b="1" u="sng" dirty="0">
                <a:latin typeface="Arial" pitchFamily="34" charset="0"/>
              </a:rPr>
            </a:br>
            <a:r>
              <a:rPr lang="en-US" sz="2200" b="1" u="sng" dirty="0">
                <a:latin typeface="Arial" pitchFamily="34" charset="0"/>
              </a:rPr>
              <a:t>6) The most efficient system ever used was dictation/transcription with an ideal system would involve computer generated (</a:t>
            </a:r>
            <a:r>
              <a:rPr lang="en-US" sz="2200" b="1" u="sng" dirty="0" err="1">
                <a:latin typeface="Arial" pitchFamily="34" charset="0"/>
              </a:rPr>
              <a:t>ie</a:t>
            </a:r>
            <a:r>
              <a:rPr lang="en-US" sz="2200" b="1" u="sng" dirty="0">
                <a:latin typeface="Arial" pitchFamily="34" charset="0"/>
              </a:rPr>
              <a:t>: Dragon) dictation (to keep cost of trans down) with bullet prompts for the required data points in a SOAP format.</a:t>
            </a:r>
            <a:br>
              <a:rPr lang="en-US" sz="2200" b="1" u="sng" dirty="0">
                <a:latin typeface="Arial" pitchFamily="34" charset="0"/>
              </a:rPr>
            </a:br>
            <a:br>
              <a:rPr lang="en-US" sz="2200" b="1" u="sng" dirty="0">
                <a:latin typeface="Arial" pitchFamily="34" charset="0"/>
              </a:rPr>
            </a:br>
            <a:br>
              <a:rPr lang="en-US" sz="2200" b="1" u="sng" dirty="0">
                <a:latin typeface="Arial" pitchFamily="34" charset="0"/>
              </a:rPr>
            </a:br>
            <a:br>
              <a:rPr lang="en-US" sz="1600" dirty="0">
                <a:latin typeface="Arial" pitchFamily="34" charset="0"/>
              </a:rPr>
            </a:br>
            <a:endParaRPr lang="en-US" sz="1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798" y="5631196"/>
            <a:ext cx="3886201" cy="121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372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57200" y="10886"/>
            <a:ext cx="8229600" cy="5486400"/>
          </a:xfrm>
        </p:spPr>
        <p:txBody>
          <a:bodyPr/>
          <a:lstStyle/>
          <a:p>
            <a:pPr algn="l" eaLnBrk="1" hangingPunct="1"/>
            <a:r>
              <a:rPr lang="en-US" sz="2200" b="1" u="sng" dirty="0">
                <a:latin typeface="Arial" pitchFamily="34" charset="0"/>
              </a:rPr>
              <a:t>FASMA’s Group solution: Best solution is stop traditional note taking, switch to office based video office visits </a:t>
            </a:r>
            <a:br>
              <a:rPr lang="en-US" sz="2200" b="1" u="sng" dirty="0">
                <a:latin typeface="Arial" pitchFamily="34" charset="0"/>
              </a:rPr>
            </a:br>
            <a:r>
              <a:rPr lang="en-US" sz="2200" b="1" u="sng" dirty="0">
                <a:latin typeface="Arial" pitchFamily="34" charset="0"/>
              </a:rPr>
              <a:t>A) It eliminates the doctor having to chart notes as the entire interaction being recorded. </a:t>
            </a:r>
            <a:br>
              <a:rPr lang="en-US" sz="2200" b="1" u="sng" dirty="0">
                <a:latin typeface="Arial" pitchFamily="34" charset="0"/>
              </a:rPr>
            </a:br>
            <a:r>
              <a:rPr lang="en-US" sz="2200" b="1" u="sng" dirty="0">
                <a:latin typeface="Arial" pitchFamily="34" charset="0"/>
              </a:rPr>
              <a:t>B) It  is precise and leaves no doors open as to what treatment(s) were done after examining the patient.</a:t>
            </a:r>
            <a:br>
              <a:rPr lang="en-US" sz="2200" b="1" u="sng" dirty="0">
                <a:latin typeface="Arial" pitchFamily="34" charset="0"/>
              </a:rPr>
            </a:br>
            <a:r>
              <a:rPr lang="en-US" sz="2200" b="1" u="sng" dirty="0">
                <a:latin typeface="Arial" pitchFamily="34" charset="0"/>
              </a:rPr>
              <a:t>C) An option is a wearable device that records each session digitally, better quality of life for physicians yields better interaction which will not detract from practicing medicine.</a:t>
            </a:r>
            <a:br>
              <a:rPr lang="en-US" sz="2200" b="1" u="sng" dirty="0">
                <a:latin typeface="Arial" pitchFamily="34" charset="0"/>
              </a:rPr>
            </a:br>
            <a:br>
              <a:rPr lang="en-US" sz="2200" b="1" u="sng" dirty="0">
                <a:latin typeface="Arial" pitchFamily="34" charset="0"/>
              </a:rPr>
            </a:br>
            <a:br>
              <a:rPr lang="en-US" sz="2200" b="1" u="sng" dirty="0">
                <a:latin typeface="Arial" pitchFamily="34" charset="0"/>
              </a:rPr>
            </a:br>
            <a:br>
              <a:rPr lang="en-US" sz="2200" b="1" u="sng" dirty="0">
                <a:latin typeface="Arial" pitchFamily="34" charset="0"/>
              </a:rPr>
            </a:br>
            <a:br>
              <a:rPr lang="en-US" sz="2200" b="1" u="sng" dirty="0">
                <a:latin typeface="Arial" pitchFamily="34" charset="0"/>
              </a:rPr>
            </a:br>
            <a:br>
              <a:rPr lang="en-US" sz="1600" dirty="0">
                <a:latin typeface="Arial" pitchFamily="34" charset="0"/>
              </a:rPr>
            </a:br>
            <a:endParaRPr lang="en-US" sz="1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798" y="5631196"/>
            <a:ext cx="3886201" cy="121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7B604904-7862-4FC1-9A6E-8292EEE02605}"/>
              </a:ext>
            </a:extLst>
          </p:cNvPr>
          <p:cNvPicPr>
            <a:picLocks noChangeAspect="1"/>
          </p:cNvPicPr>
          <p:nvPr/>
        </p:nvPicPr>
        <p:blipFill rotWithShape="1">
          <a:blip r:embed="rId4"/>
          <a:srcRect l="14166" t="18889" r="22500" b="21852"/>
          <a:stretch/>
        </p:blipFill>
        <p:spPr>
          <a:xfrm>
            <a:off x="152400" y="3581400"/>
            <a:ext cx="5067300" cy="2667000"/>
          </a:xfrm>
          <a:prstGeom prst="rect">
            <a:avLst/>
          </a:prstGeom>
        </p:spPr>
      </p:pic>
    </p:spTree>
    <p:extLst>
      <p:ext uri="{BB962C8B-B14F-4D97-AF65-F5344CB8AC3E}">
        <p14:creationId xmlns:p14="http://schemas.microsoft.com/office/powerpoint/2010/main" val="3446396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209800"/>
            <a:ext cx="8229600" cy="1143000"/>
          </a:xfrm>
        </p:spPr>
        <p:txBody>
          <a:bodyPr/>
          <a:lstStyle/>
          <a:p>
            <a:pPr eaLnBrk="1" hangingPunct="1"/>
            <a:r>
              <a:rPr lang="en-US" dirty="0"/>
              <a:t>Contact Information</a:t>
            </a:r>
            <a:br>
              <a:rPr lang="en-US" dirty="0"/>
            </a:br>
            <a:r>
              <a:rPr lang="en-US" dirty="0"/>
              <a:t>email: dfreedman@footandankle-usa.com</a:t>
            </a:r>
            <a:br>
              <a:rPr lang="en-US" dirty="0"/>
            </a:br>
            <a:r>
              <a:rPr lang="en-US" dirty="0"/>
              <a:t>contact: (301) 598-0130</a:t>
            </a:r>
            <a:br>
              <a:rPr lang="en-US" dirty="0"/>
            </a:br>
            <a:r>
              <a:rPr lang="en-US" dirty="0"/>
              <a:t>address: 3801 International Drive</a:t>
            </a:r>
            <a:br>
              <a:rPr lang="en-US" dirty="0"/>
            </a:br>
            <a:r>
              <a:rPr lang="en-US" dirty="0"/>
              <a:t>Suite 204</a:t>
            </a:r>
            <a:br>
              <a:rPr lang="en-US" dirty="0"/>
            </a:br>
            <a:r>
              <a:rPr lang="en-US" dirty="0"/>
              <a:t>Silver Spring, MD 20906</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799" y="5642082"/>
            <a:ext cx="3886201" cy="121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41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52400"/>
            <a:ext cx="7985125" cy="4708981"/>
          </a:xfrm>
          <a:prstGeom prst="rect">
            <a:avLst/>
          </a:prstGeom>
          <a:noFill/>
        </p:spPr>
        <p:txBody>
          <a:bodyPr wrap="square" rtlCol="0">
            <a:spAutoFit/>
          </a:bodyPr>
          <a:lstStyle/>
          <a:p>
            <a:r>
              <a:rPr lang="en-US" sz="6000" dirty="0"/>
              <a:t>Foot and Ankle Specialists of the Mid-Atlantic AKA FASMA</a:t>
            </a:r>
          </a:p>
          <a:p>
            <a:r>
              <a:rPr lang="en-US" sz="6000"/>
              <a:t>“Reducing Clinician Burden”</a:t>
            </a:r>
            <a:endParaRPr lang="en-US" sz="6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799" y="5642082"/>
            <a:ext cx="3886201" cy="121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F08CF674-AE4F-421D-BDE2-88D8581634C3}"/>
              </a:ext>
            </a:extLst>
          </p:cNvPr>
          <p:cNvSpPr/>
          <p:nvPr/>
        </p:nvSpPr>
        <p:spPr>
          <a:xfrm>
            <a:off x="684320" y="4724400"/>
            <a:ext cx="7696200" cy="1384995"/>
          </a:xfrm>
          <a:prstGeom prst="rect">
            <a:avLst/>
          </a:prstGeom>
        </p:spPr>
        <p:txBody>
          <a:bodyPr wrap="square">
            <a:spAutoFit/>
          </a:bodyPr>
          <a:lstStyle/>
          <a:p>
            <a:r>
              <a:rPr lang="en-US" sz="2800" b="1" dirty="0">
                <a:solidFill>
                  <a:prstClr val="white"/>
                </a:solidFill>
              </a:rPr>
              <a:t>-35 Offices Pennsylvania, Maryland, DC, Virginia and North Carolina</a:t>
            </a:r>
          </a:p>
          <a:p>
            <a:r>
              <a:rPr lang="en-US" sz="2800" b="1" dirty="0">
                <a:solidFill>
                  <a:prstClr val="white"/>
                </a:solidFill>
              </a:rPr>
              <a:t>-59 Physicians</a:t>
            </a:r>
            <a:endParaRPr lang="en-US" dirty="0">
              <a:solidFill>
                <a:prstClr val="white"/>
              </a:solidFill>
            </a:endParaRPr>
          </a:p>
        </p:txBody>
      </p:sp>
    </p:spTree>
    <p:extLst>
      <p:ext uri="{BB962C8B-B14F-4D97-AF65-F5344CB8AC3E}">
        <p14:creationId xmlns:p14="http://schemas.microsoft.com/office/powerpoint/2010/main" val="337176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0" y="533400"/>
            <a:ext cx="7772400" cy="5486400"/>
          </a:xfrm>
        </p:spPr>
        <p:txBody>
          <a:bodyPr/>
          <a:lstStyle/>
          <a:p>
            <a:pPr eaLnBrk="1" hangingPunct="1"/>
            <a:r>
              <a:rPr lang="en-US" sz="3600" dirty="0"/>
              <a:t> </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799" y="5631196"/>
            <a:ext cx="3886201" cy="121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304800" y="1066800"/>
            <a:ext cx="8686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6000" dirty="0"/>
              <a:t>Goal: We should be trying to spend the vast majority of our time </a:t>
            </a:r>
            <a:r>
              <a:rPr lang="en-US" sz="6000" b="1" u="sng" dirty="0"/>
              <a:t>interacting</a:t>
            </a:r>
            <a:r>
              <a:rPr lang="en-US" sz="6000" dirty="0"/>
              <a:t> with patients</a:t>
            </a:r>
          </a:p>
          <a:p>
            <a:pPr eaLnBrk="1" hangingPunct="1"/>
            <a:r>
              <a:rPr lang="en-US" sz="6000" dirty="0"/>
              <a:t>FACT - Interaction ≠ EHR</a:t>
            </a:r>
          </a:p>
        </p:txBody>
      </p:sp>
    </p:spTree>
    <p:extLst>
      <p:ext uri="{BB962C8B-B14F-4D97-AF65-F5344CB8AC3E}">
        <p14:creationId xmlns:p14="http://schemas.microsoft.com/office/powerpoint/2010/main" val="223759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57200" y="228600"/>
            <a:ext cx="8001000" cy="5486400"/>
          </a:xfrm>
        </p:spPr>
        <p:txBody>
          <a:bodyPr/>
          <a:lstStyle/>
          <a:p>
            <a:pPr algn="l" eaLnBrk="1" hangingPunct="1"/>
            <a:r>
              <a:rPr lang="en-US" sz="2200" dirty="0">
                <a:latin typeface="Arial" pitchFamily="34" charset="0"/>
              </a:rPr>
              <a:t>ISSUE: Try to do a lot of charting in the room, </a:t>
            </a:r>
            <a:r>
              <a:rPr lang="en-US" sz="2200" b="1" u="sng" dirty="0">
                <a:latin typeface="Arial" pitchFamily="34" charset="0"/>
              </a:rPr>
              <a:t>struggling to keep eye </a:t>
            </a:r>
            <a:r>
              <a:rPr lang="en-US" sz="2200" dirty="0">
                <a:latin typeface="Arial" pitchFamily="34" charset="0"/>
              </a:rPr>
              <a:t>contact so my patient's don't feel ignored by the computer. Only way to  maintain eye to eye contact </a:t>
            </a:r>
            <a:r>
              <a:rPr lang="en-US" sz="2200" b="1" u="sng" dirty="0">
                <a:latin typeface="Arial" pitchFamily="34" charset="0"/>
              </a:rPr>
              <a:t>requires the physician to fulfill all EHR requirements that night</a:t>
            </a:r>
            <a:r>
              <a:rPr lang="en-US" sz="2200" dirty="0">
                <a:latin typeface="Arial" pitchFamily="34" charset="0"/>
              </a:rPr>
              <a:t>. </a:t>
            </a:r>
            <a:br>
              <a:rPr lang="en-US" sz="2200" dirty="0">
                <a:latin typeface="Arial" pitchFamily="34" charset="0"/>
              </a:rPr>
            </a:br>
            <a:br>
              <a:rPr lang="en-US" sz="2200" dirty="0">
                <a:latin typeface="Arial" pitchFamily="34" charset="0"/>
              </a:rPr>
            </a:br>
            <a:r>
              <a:rPr lang="en-US" sz="2200" dirty="0">
                <a:latin typeface="Arial" pitchFamily="34" charset="0"/>
              </a:rPr>
              <a:t>Current Solution:  all EHR components must be completed to close out a note, physicians are not happy.</a:t>
            </a:r>
            <a:br>
              <a:rPr lang="en-US" sz="2200" dirty="0">
                <a:latin typeface="Arial" pitchFamily="34" charset="0"/>
              </a:rPr>
            </a:br>
            <a:br>
              <a:rPr lang="en-US" sz="2200" dirty="0">
                <a:latin typeface="Arial" pitchFamily="34" charset="0"/>
              </a:rPr>
            </a:br>
            <a:r>
              <a:rPr lang="en-US" sz="2200" dirty="0">
                <a:latin typeface="Arial" pitchFamily="34" charset="0"/>
              </a:rPr>
              <a:t>Future Solution:  allow wearable device that records each session digitally, no more charting except changes and </a:t>
            </a:r>
            <a:r>
              <a:rPr lang="en-US" sz="2200" dirty="0" err="1">
                <a:latin typeface="Arial" pitchFamily="34" charset="0"/>
              </a:rPr>
              <a:t>eRx</a:t>
            </a:r>
            <a:r>
              <a:rPr lang="en-US" sz="2200" dirty="0">
                <a:latin typeface="Arial" pitchFamily="34" charset="0"/>
              </a:rPr>
              <a:t>.</a:t>
            </a:r>
            <a:endParaRPr lang="en-US" sz="22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798" y="5631196"/>
            <a:ext cx="3886201" cy="121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69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57200" y="228600"/>
            <a:ext cx="8001000" cy="5486400"/>
          </a:xfrm>
        </p:spPr>
        <p:txBody>
          <a:bodyPr/>
          <a:lstStyle/>
          <a:p>
            <a:pPr algn="l" eaLnBrk="1" hangingPunct="1"/>
            <a:r>
              <a:rPr lang="en-US" sz="2200" dirty="0">
                <a:latin typeface="Arial" pitchFamily="34" charset="0"/>
              </a:rPr>
              <a:t>ISSUE: I </a:t>
            </a:r>
            <a:r>
              <a:rPr lang="en-US" sz="2200" b="1" u="sng" dirty="0">
                <a:latin typeface="Arial" pitchFamily="34" charset="0"/>
              </a:rPr>
              <a:t>stay at work until 6 o'clock </a:t>
            </a:r>
            <a:r>
              <a:rPr lang="en-US" sz="2200" dirty="0">
                <a:latin typeface="Arial" pitchFamily="34" charset="0"/>
              </a:rPr>
              <a:t>every evening </a:t>
            </a:r>
            <a:r>
              <a:rPr lang="en-US" sz="2200" b="1" u="sng" dirty="0">
                <a:latin typeface="Arial" pitchFamily="34" charset="0"/>
              </a:rPr>
              <a:t>PLUS</a:t>
            </a:r>
            <a:r>
              <a:rPr lang="en-US" sz="2200" dirty="0">
                <a:latin typeface="Arial" pitchFamily="34" charset="0"/>
              </a:rPr>
              <a:t> usually have to either try to conclude in </a:t>
            </a:r>
            <a:r>
              <a:rPr lang="en-US" sz="2200" b="1" u="sng" dirty="0">
                <a:latin typeface="Arial" pitchFamily="34" charset="0"/>
              </a:rPr>
              <a:t>the evening or more commonly wake up quite early to finish</a:t>
            </a:r>
            <a:r>
              <a:rPr lang="en-US" sz="2200" dirty="0">
                <a:latin typeface="Arial" pitchFamily="34" charset="0"/>
              </a:rPr>
              <a:t>. </a:t>
            </a:r>
            <a:br>
              <a:rPr lang="en-US" sz="2200" dirty="0">
                <a:latin typeface="Arial" pitchFamily="34" charset="0"/>
              </a:rPr>
            </a:br>
            <a:br>
              <a:rPr lang="en-US" sz="2200" dirty="0">
                <a:latin typeface="Arial" pitchFamily="34" charset="0"/>
              </a:rPr>
            </a:br>
            <a:r>
              <a:rPr lang="en-US" sz="2200" dirty="0">
                <a:latin typeface="Arial" pitchFamily="34" charset="0"/>
              </a:rPr>
              <a:t>Current Solution: No choice too many mandates to be completed.</a:t>
            </a:r>
            <a:br>
              <a:rPr lang="en-US" sz="2200" dirty="0">
                <a:latin typeface="Arial" pitchFamily="34" charset="0"/>
              </a:rPr>
            </a:br>
            <a:br>
              <a:rPr lang="en-US" sz="2200" dirty="0">
                <a:latin typeface="Arial" pitchFamily="34" charset="0"/>
              </a:rPr>
            </a:br>
            <a:r>
              <a:rPr lang="en-US" sz="2200" dirty="0">
                <a:latin typeface="Arial" pitchFamily="34" charset="0"/>
              </a:rPr>
              <a:t>Future Solution:  allow wearable device that records each session digitally, better quality of life for physicians not staying at the office doing charting or having to spend evenings and weekends charting.</a:t>
            </a:r>
            <a:endParaRPr lang="en-US" sz="22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798" y="5631196"/>
            <a:ext cx="3886201" cy="121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38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57200" y="228600"/>
            <a:ext cx="8001000" cy="5486400"/>
          </a:xfrm>
        </p:spPr>
        <p:txBody>
          <a:bodyPr/>
          <a:lstStyle/>
          <a:p>
            <a:pPr algn="l" eaLnBrk="1" hangingPunct="1"/>
            <a:r>
              <a:rPr lang="en-US" sz="2200" dirty="0">
                <a:latin typeface="Arial" pitchFamily="34" charset="0"/>
              </a:rPr>
              <a:t>ISSUE: See an average of 28-30 patients daily so </a:t>
            </a:r>
            <a:r>
              <a:rPr lang="en-US" sz="2200" b="1" u="sng" dirty="0">
                <a:latin typeface="Arial" pitchFamily="34" charset="0"/>
              </a:rPr>
              <a:t>it is impossible to keep up</a:t>
            </a:r>
            <a:r>
              <a:rPr lang="en-US" sz="2200" dirty="0">
                <a:latin typeface="Arial" pitchFamily="34" charset="0"/>
              </a:rPr>
              <a:t>. EHR has </a:t>
            </a:r>
            <a:r>
              <a:rPr lang="en-US" sz="2200" b="1" u="sng" dirty="0">
                <a:latin typeface="Arial" pitchFamily="34" charset="0"/>
              </a:rPr>
              <a:t>reduced the number of patients</a:t>
            </a:r>
            <a:r>
              <a:rPr lang="en-US" sz="2200" dirty="0">
                <a:latin typeface="Arial" pitchFamily="34" charset="0"/>
              </a:rPr>
              <a:t> that was able to see prior to EHR. The clicking on items just for MIPS or Medicare/insurance documentation adds time as well. EHR and the new generation of medicine </a:t>
            </a:r>
            <a:r>
              <a:rPr lang="en-US" sz="2200" b="1" u="sng" dirty="0">
                <a:latin typeface="Arial" pitchFamily="34" charset="0"/>
              </a:rPr>
              <a:t>has reduced my free time to 2 hours daily for meals, exercise and relaxation</a:t>
            </a:r>
            <a:r>
              <a:rPr lang="en-US" sz="2200" dirty="0">
                <a:latin typeface="Arial" pitchFamily="34" charset="0"/>
              </a:rPr>
              <a:t>. Thank God I am at the sunset of my career.</a:t>
            </a:r>
            <a:br>
              <a:rPr lang="en-US" sz="2200" dirty="0">
                <a:latin typeface="Arial" pitchFamily="34" charset="0"/>
              </a:rPr>
            </a:br>
            <a:br>
              <a:rPr lang="en-US" sz="2200" dirty="0">
                <a:latin typeface="Arial" pitchFamily="34" charset="0"/>
              </a:rPr>
            </a:br>
            <a:r>
              <a:rPr lang="en-US" sz="2200" dirty="0">
                <a:latin typeface="Arial" pitchFamily="34" charset="0"/>
              </a:rPr>
              <a:t>Current Solution: No choice too many mandates to be completed.</a:t>
            </a:r>
            <a:br>
              <a:rPr lang="en-US" sz="2200" dirty="0">
                <a:latin typeface="Arial" pitchFamily="34" charset="0"/>
              </a:rPr>
            </a:br>
            <a:br>
              <a:rPr lang="en-US" sz="2200" dirty="0">
                <a:latin typeface="Arial" pitchFamily="34" charset="0"/>
              </a:rPr>
            </a:br>
            <a:r>
              <a:rPr lang="en-US" sz="2200" dirty="0">
                <a:latin typeface="Arial" pitchFamily="34" charset="0"/>
              </a:rPr>
              <a:t>Future Solution:  allow wearable device that records each session digitally, better quality of life for physicians not staying at the office doing charting or having to spend evenings and weekends charting.</a:t>
            </a:r>
            <a:br>
              <a:rPr lang="en-US" sz="2200" dirty="0">
                <a:latin typeface="Arial" pitchFamily="34" charset="0"/>
              </a:rPr>
            </a:br>
            <a:endParaRPr lang="en-US" sz="22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798" y="5631196"/>
            <a:ext cx="3886201" cy="121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014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57200" y="144796"/>
            <a:ext cx="8458200" cy="5486400"/>
          </a:xfrm>
        </p:spPr>
        <p:txBody>
          <a:bodyPr/>
          <a:lstStyle/>
          <a:p>
            <a:pPr algn="l" eaLnBrk="1" hangingPunct="1"/>
            <a:br>
              <a:rPr lang="en-US" sz="2200" dirty="0">
                <a:latin typeface="Arial" pitchFamily="34" charset="0"/>
              </a:rPr>
            </a:br>
            <a:r>
              <a:rPr lang="en-US" sz="2200" dirty="0">
                <a:latin typeface="Arial" pitchFamily="34" charset="0"/>
              </a:rPr>
              <a:t>ISSUE: </a:t>
            </a:r>
            <a:r>
              <a:rPr lang="en-US" sz="2200" b="1" u="sng" dirty="0">
                <a:latin typeface="Arial" pitchFamily="34" charset="0"/>
              </a:rPr>
              <a:t>EHR demands must be curbed </a:t>
            </a:r>
            <a:r>
              <a:rPr lang="en-US" sz="2200" dirty="0">
                <a:latin typeface="Arial" pitchFamily="34" charset="0"/>
              </a:rPr>
              <a:t>at some point OR future </a:t>
            </a:r>
            <a:r>
              <a:rPr lang="en-US" sz="2200" b="1" u="sng" dirty="0">
                <a:latin typeface="Arial" pitchFamily="34" charset="0"/>
              </a:rPr>
              <a:t>burn out % for all physicians will climb further lessening patient access to high quality medical care. </a:t>
            </a:r>
            <a:br>
              <a:rPr lang="en-US" sz="2200" b="1" u="sng" dirty="0">
                <a:latin typeface="Arial" pitchFamily="34" charset="0"/>
              </a:rPr>
            </a:br>
            <a:br>
              <a:rPr lang="en-US" sz="2200" b="1" u="sng" dirty="0">
                <a:latin typeface="Arial" pitchFamily="34" charset="0"/>
              </a:rPr>
            </a:br>
            <a:r>
              <a:rPr lang="en-US" sz="2200" dirty="0">
                <a:latin typeface="Arial" pitchFamily="34" charset="0"/>
              </a:rPr>
              <a:t>ISSUE: EHR has had in </a:t>
            </a:r>
            <a:r>
              <a:rPr lang="en-US" sz="2200" b="1" u="sng" dirty="0">
                <a:latin typeface="Arial" pitchFamily="34" charset="0"/>
              </a:rPr>
              <a:t>immense impact on my life personally</a:t>
            </a:r>
            <a:r>
              <a:rPr lang="en-US" sz="2200" dirty="0">
                <a:latin typeface="Arial" pitchFamily="34" charset="0"/>
              </a:rPr>
              <a:t>.</a:t>
            </a:r>
            <a:br>
              <a:rPr lang="en-US" sz="2200" dirty="0">
                <a:latin typeface="Arial" pitchFamily="34" charset="0"/>
              </a:rPr>
            </a:br>
            <a:br>
              <a:rPr lang="en-US" sz="2200" dirty="0">
                <a:latin typeface="Arial" pitchFamily="34" charset="0"/>
              </a:rPr>
            </a:br>
            <a:r>
              <a:rPr lang="en-US" sz="2200" dirty="0">
                <a:latin typeface="Arial" pitchFamily="34" charset="0"/>
              </a:rPr>
              <a:t>Current Solution: No choice too many mandates to be completed. It is effecting physicians lives!</a:t>
            </a:r>
            <a:br>
              <a:rPr lang="en-US" sz="2200" dirty="0">
                <a:latin typeface="Arial" pitchFamily="34" charset="0"/>
              </a:rPr>
            </a:br>
            <a:br>
              <a:rPr lang="en-US" sz="2200" dirty="0">
                <a:latin typeface="Arial" pitchFamily="34" charset="0"/>
              </a:rPr>
            </a:br>
            <a:r>
              <a:rPr lang="en-US" sz="2200" dirty="0">
                <a:latin typeface="Arial" pitchFamily="34" charset="0"/>
              </a:rPr>
              <a:t>Future Solution: Prior to EHR, physicians were more efficient dictating notes, had better patient eye to eye contact just documenting findings and advice took a lot less time if we can allow wearable devices that records each session digitally = better quality of life for physicians not staying at the office doing charting or having to spend evenings and weekends charting. It is feared we will never put that genie back in the bottle!</a:t>
            </a:r>
            <a:br>
              <a:rPr lang="en-US" sz="2200" dirty="0">
                <a:latin typeface="Arial" pitchFamily="34" charset="0"/>
              </a:rPr>
            </a:br>
            <a:br>
              <a:rPr lang="en-US" sz="1600" dirty="0">
                <a:latin typeface="Arial" pitchFamily="34" charset="0"/>
              </a:rPr>
            </a:br>
            <a:endParaRPr lang="en-US" sz="1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798" y="5631196"/>
            <a:ext cx="3886201" cy="121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5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57200" y="381000"/>
            <a:ext cx="8382000" cy="5486400"/>
          </a:xfrm>
        </p:spPr>
        <p:txBody>
          <a:bodyPr/>
          <a:lstStyle/>
          <a:p>
            <a:pPr algn="l" eaLnBrk="1" hangingPunct="1"/>
            <a:r>
              <a:rPr lang="en-US" sz="2400" dirty="0">
                <a:latin typeface="Arial" pitchFamily="34" charset="0"/>
              </a:rPr>
              <a:t>ISSUE: The most functional physician "with EHR" interactions with our patients are those where the physician used his computer only to reference prior labs during the face to face encounter OR those where the physician employed a scribe. </a:t>
            </a:r>
            <a:br>
              <a:rPr lang="en-US" sz="2400" dirty="0">
                <a:latin typeface="Arial" pitchFamily="34" charset="0"/>
              </a:rPr>
            </a:br>
            <a:br>
              <a:rPr lang="en-US" sz="2400" dirty="0">
                <a:latin typeface="Arial" pitchFamily="34" charset="0"/>
              </a:rPr>
            </a:br>
            <a:r>
              <a:rPr lang="en-US" sz="2400" dirty="0">
                <a:latin typeface="Arial" pitchFamily="34" charset="0"/>
              </a:rPr>
              <a:t>Possible Solution: </a:t>
            </a:r>
            <a:r>
              <a:rPr lang="en-US" sz="2400" b="1" u="sng" dirty="0">
                <a:latin typeface="Arial" pitchFamily="34" charset="0"/>
              </a:rPr>
              <a:t>Most physicians cannot afford a scribe. The clinical relevance of necessary data to help insurance companies and government analyze patient demographics and disease require “extra staff” and “physician time” It is now the time that CMS and Private insurance industry become mandated to reimburse for this option as data collection has created financial issues practicing medicine.</a:t>
            </a:r>
            <a:br>
              <a:rPr lang="en-US" sz="2400" dirty="0">
                <a:latin typeface="Arial" pitchFamily="34" charset="0"/>
              </a:rPr>
            </a:br>
            <a:br>
              <a:rPr lang="en-US" sz="1600" dirty="0">
                <a:latin typeface="Arial" pitchFamily="34" charset="0"/>
              </a:rPr>
            </a:br>
            <a:endParaRPr lang="en-US" sz="1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798" y="5631196"/>
            <a:ext cx="3886201" cy="121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5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5486400"/>
          </a:xfrm>
        </p:spPr>
        <p:txBody>
          <a:bodyPr/>
          <a:lstStyle/>
          <a:p>
            <a:pPr algn="l" eaLnBrk="1" hangingPunct="1"/>
            <a:r>
              <a:rPr lang="en-US" sz="2200" dirty="0">
                <a:latin typeface="Arial" pitchFamily="34" charset="0"/>
              </a:rPr>
              <a:t>ISSUE: Our specialty requires review of multiple systems at each visit. </a:t>
            </a:r>
            <a:r>
              <a:rPr lang="en-US" sz="2200" b="1" u="sng" dirty="0">
                <a:latin typeface="Arial" pitchFamily="34" charset="0"/>
              </a:rPr>
              <a:t>Failing to document pertinent positive and negative findings during the face to face time is inevitable</a:t>
            </a:r>
            <a:r>
              <a:rPr lang="en-US" sz="2200" dirty="0">
                <a:latin typeface="Arial" pitchFamily="34" charset="0"/>
              </a:rPr>
              <a:t> and you need to sketch of </a:t>
            </a:r>
            <a:r>
              <a:rPr lang="en-US" sz="2200" b="1" u="sng" dirty="0">
                <a:latin typeface="Arial" pitchFamily="34" charset="0"/>
              </a:rPr>
              <a:t>a plan while in the room </a:t>
            </a:r>
            <a:r>
              <a:rPr lang="en-US" sz="2200" dirty="0">
                <a:latin typeface="Arial" pitchFamily="34" charset="0"/>
              </a:rPr>
              <a:t>invites not remembering what to write in the chart when you return to it later in the day. </a:t>
            </a:r>
            <a:r>
              <a:rPr lang="en-US" sz="2200" b="1" u="sng" dirty="0">
                <a:latin typeface="Arial" pitchFamily="34" charset="0"/>
              </a:rPr>
              <a:t>This creates less than accurate charting.</a:t>
            </a:r>
            <a:br>
              <a:rPr lang="en-US" sz="2200" b="1" u="sng" dirty="0">
                <a:latin typeface="Arial" pitchFamily="34" charset="0"/>
              </a:rPr>
            </a:br>
            <a:br>
              <a:rPr lang="en-US" sz="2200" dirty="0">
                <a:latin typeface="Arial" pitchFamily="34" charset="0"/>
              </a:rPr>
            </a:br>
            <a:r>
              <a:rPr lang="en-US" sz="2200" dirty="0">
                <a:latin typeface="Arial" pitchFamily="34" charset="0"/>
              </a:rPr>
              <a:t>Current Solution: No choice too many mandates to be completed.</a:t>
            </a:r>
            <a:br>
              <a:rPr lang="en-US" sz="2200" dirty="0">
                <a:latin typeface="Arial" pitchFamily="34" charset="0"/>
              </a:rPr>
            </a:br>
            <a:br>
              <a:rPr lang="en-US" sz="2200" dirty="0">
                <a:latin typeface="Arial" pitchFamily="34" charset="0"/>
              </a:rPr>
            </a:br>
            <a:r>
              <a:rPr lang="en-US" sz="2200" dirty="0">
                <a:latin typeface="Arial" pitchFamily="34" charset="0"/>
              </a:rPr>
              <a:t>Future Solution:  allow wearable device that records each session digitally, provides not missing any aspects of the charting.</a:t>
            </a:r>
            <a:endParaRPr lang="en-US" sz="1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798" y="5631196"/>
            <a:ext cx="3886201" cy="121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3099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6660</TotalTime>
  <Words>638</Words>
  <Application>Microsoft Office PowerPoint</Application>
  <PresentationFormat>On-screen Show (4:3)</PresentationFormat>
  <Paragraphs>47</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Lucida Grande</vt:lpstr>
      <vt:lpstr>1_Office Theme</vt:lpstr>
      <vt:lpstr>PowerPoint Presentation</vt:lpstr>
      <vt:lpstr>PowerPoint Presentation</vt:lpstr>
      <vt:lpstr> </vt:lpstr>
      <vt:lpstr>ISSUE: Try to do a lot of charting in the room, struggling to keep eye contact so my patient's don't feel ignored by the computer. Only way to  maintain eye to eye contact requires the physician to fulfill all EHR requirements that night.   Current Solution:  all EHR components must be completed to close out a note, physicians are not happy.  Future Solution:  allow wearable device that records each session digitally, no more charting except changes and eRx.</vt:lpstr>
      <vt:lpstr>ISSUE: I stay at work until 6 o'clock every evening PLUS usually have to either try to conclude in the evening or more commonly wake up quite early to finish.   Current Solution: No choice too many mandates to be completed.  Future Solution:  allow wearable device that records each session digitally, better quality of life for physicians not staying at the office doing charting or having to spend evenings and weekends charting.</vt:lpstr>
      <vt:lpstr>ISSUE: See an average of 28-30 patients daily so it is impossible to keep up. EHR has reduced the number of patients that was able to see prior to EHR. The clicking on items just for MIPS or Medicare/insurance documentation adds time as well. EHR and the new generation of medicine has reduced my free time to 2 hours daily for meals, exercise and relaxation. Thank God I am at the sunset of my career.  Current Solution: No choice too many mandates to be completed.  Future Solution:  allow wearable device that records each session digitally, better quality of life for physicians not staying at the office doing charting or having to spend evenings and weekends charting. </vt:lpstr>
      <vt:lpstr> ISSUE: EHR demands must be curbed at some point OR future burn out % for all physicians will climb further lessening patient access to high quality medical care.   ISSUE: EHR has had in immense impact on my life personally.  Current Solution: No choice too many mandates to be completed. It is effecting physicians lives!  Future Solution: Prior to EHR, physicians were more efficient dictating notes, had better patient eye to eye contact just documenting findings and advice took a lot less time if we can allow wearable devices that records each session digitally = better quality of life for physicians not staying at the office doing charting or having to spend evenings and weekends charting. It is feared we will never put that genie back in the bottle!  </vt:lpstr>
      <vt:lpstr>ISSUE: The most functional physician "with EHR" interactions with our patients are those where the physician used his computer only to reference prior labs during the face to face encounter OR those where the physician employed a scribe.   Possible Solution: Most physicians cannot afford a scribe. The clinical relevance of necessary data to help insurance companies and government analyze patient demographics and disease require “extra staff” and “physician time” It is now the time that CMS and Private insurance industry become mandated to reimburse for this option as data collection has created financial issues practicing medicine.  </vt:lpstr>
      <vt:lpstr>ISSUE: Our specialty requires review of multiple systems at each visit. Failing to document pertinent positive and negative findings during the face to face time is inevitable and you need to sketch of a plan while in the room invites not remembering what to write in the chart when you return to it later in the day. This creates less than accurate charting.  Current Solution: No choice too many mandates to be completed.  Future Solution:  allow wearable device that records each session digitally, provides not missing any aspects of the charting.</vt:lpstr>
      <vt:lpstr>ISSUE: Interacting with the computer while trying to engage  the patient, steer the conversation toward identifying the pathology and designing a treatment plan becomes a balancing act.   Current Solution: No choice too many mandates to be completed.  Future Solution:  allow wearable device that records each session digitally, better quality of life for physicians not staying at the office doing charting or having to spend evenings and weekends charting. Recording real time the session and interactions with patient. </vt:lpstr>
      <vt:lpstr>Layered on top of working on a computer in front of the patient is an awareness that we are failing to make a personal connection with the patient . In turn it has a negative consequence for the provider. Many patients now either feel compelled or are invited to offer their opinions about the visit in a social media environment. Performance measures are being collected which allow patients to rate their physician visit.  Current Solution: No choice too many mandates to be completed.  Future Solution:  allow wearable device that records each session digitally, better quality of life for physicians yields better interaction which in turn yields best possible ratings in social media.    </vt:lpstr>
      <vt:lpstr> ISSUE: As one of the attendings I trained under said, "we haven't changed what we have always been doing, we just click more boxes and populate more information so the notes look like were doing more."  its not the worst part of the job, but it detracts away from what we love doing, and burdens free time more!  Current Solution: No choice too many mandates to be completed.  Future Solution:  allow wearable device that records each session digitally, better quality of life for physicians yields better interaction which will not detract from practicing medicine.       </vt:lpstr>
      <vt:lpstr>Fast Facts:  1) Providing medicine has become a combination of practicing the “healing arts” and mastering the “performing arts”.   2) We spend significant more money supporting IT than ever especially as our group continues to grow.   3) Security has become a major issue and there is no fullproof iron clad secure system no matter how fantastic the security world is. Cuurently it throws all the risk to the physicians, this is plainly unfair!   4) BEST PART OF EHR:  IT HAS GIVEN US A VALUABLE TOOL-Electronic RX is incredible and time saving and patient care pertinent. </vt:lpstr>
      <vt:lpstr>Fast Facts:  5) That all systems can't communicate is intolerable and defeats the whole purpose of communication between doctors/entities electronically. We need to move data that is straightforward bidirectionally.  6) The most efficient system ever used was dictation/transcription with an ideal system would involve computer generated (ie: Dragon) dictation (to keep cost of trans down) with bullet prompts for the required data points in a SOAP format.    </vt:lpstr>
      <vt:lpstr>FASMA’s Group solution: Best solution is stop traditional note taking, switch to office based video office visits  A) It eliminates the doctor having to chart notes as the entire interaction being recorded.  B) It  is precise and leaves no doors open as to what treatment(s) were done after examining the patient. C) An option is a wearable device that records each session digitally, better quality of life for physicians yields better interaction which will not detract from practicing medicine.      </vt:lpstr>
      <vt:lpstr>Contact Information email: dfreedman@footandankle-usa.com contact: (301) 598-0130 address: 3801 International Drive Suite 204 Silver Spring, MD 20906</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J. Freedman, DPM, FASPS</dc:creator>
  <cp:lastModifiedBy>David Freedman</cp:lastModifiedBy>
  <cp:revision>187</cp:revision>
  <dcterms:created xsi:type="dcterms:W3CDTF">2012-09-30T23:27:04Z</dcterms:created>
  <dcterms:modified xsi:type="dcterms:W3CDTF">2018-09-27T19:59:24Z</dcterms:modified>
  <cp:contentStatus/>
</cp:coreProperties>
</file>