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handoutMasterIdLst>
    <p:handoutMasterId r:id="rId76"/>
  </p:handoutMasterIdLst>
  <p:sldIdLst>
    <p:sldId id="836" r:id="rId2"/>
    <p:sldId id="906" r:id="rId3"/>
    <p:sldId id="904" r:id="rId4"/>
    <p:sldId id="872" r:id="rId5"/>
    <p:sldId id="905" r:id="rId6"/>
    <p:sldId id="901" r:id="rId7"/>
    <p:sldId id="811" r:id="rId8"/>
    <p:sldId id="862" r:id="rId9"/>
    <p:sldId id="858" r:id="rId10"/>
    <p:sldId id="859" r:id="rId11"/>
    <p:sldId id="840" r:id="rId12"/>
    <p:sldId id="839" r:id="rId13"/>
    <p:sldId id="841" r:id="rId14"/>
    <p:sldId id="842" r:id="rId15"/>
    <p:sldId id="860" r:id="rId16"/>
    <p:sldId id="852" r:id="rId17"/>
    <p:sldId id="837" r:id="rId18"/>
    <p:sldId id="871" r:id="rId19"/>
    <p:sldId id="903" r:id="rId20"/>
    <p:sldId id="854" r:id="rId21"/>
    <p:sldId id="863" r:id="rId22"/>
    <p:sldId id="873" r:id="rId23"/>
    <p:sldId id="874" r:id="rId24"/>
    <p:sldId id="875" r:id="rId25"/>
    <p:sldId id="855" r:id="rId26"/>
    <p:sldId id="843" r:id="rId27"/>
    <p:sldId id="853" r:id="rId28"/>
    <p:sldId id="847" r:id="rId29"/>
    <p:sldId id="844" r:id="rId30"/>
    <p:sldId id="848" r:id="rId31"/>
    <p:sldId id="861" r:id="rId32"/>
    <p:sldId id="845" r:id="rId33"/>
    <p:sldId id="849" r:id="rId34"/>
    <p:sldId id="857" r:id="rId35"/>
    <p:sldId id="846" r:id="rId36"/>
    <p:sldId id="851" r:id="rId37"/>
    <p:sldId id="850" r:id="rId38"/>
    <p:sldId id="804" r:id="rId39"/>
    <p:sldId id="856" r:id="rId40"/>
    <p:sldId id="835" r:id="rId41"/>
    <p:sldId id="834" r:id="rId42"/>
    <p:sldId id="864" r:id="rId43"/>
    <p:sldId id="900" r:id="rId44"/>
    <p:sldId id="865" r:id="rId45"/>
    <p:sldId id="866" r:id="rId46"/>
    <p:sldId id="867" r:id="rId47"/>
    <p:sldId id="868" r:id="rId48"/>
    <p:sldId id="869" r:id="rId49"/>
    <p:sldId id="870" r:id="rId50"/>
    <p:sldId id="876" r:id="rId51"/>
    <p:sldId id="877" r:id="rId52"/>
    <p:sldId id="878" r:id="rId53"/>
    <p:sldId id="879" r:id="rId54"/>
    <p:sldId id="880" r:id="rId55"/>
    <p:sldId id="881" r:id="rId56"/>
    <p:sldId id="882" r:id="rId57"/>
    <p:sldId id="883" r:id="rId58"/>
    <p:sldId id="884" r:id="rId59"/>
    <p:sldId id="885" r:id="rId60"/>
    <p:sldId id="886" r:id="rId61"/>
    <p:sldId id="887" r:id="rId62"/>
    <p:sldId id="888" r:id="rId63"/>
    <p:sldId id="889" r:id="rId64"/>
    <p:sldId id="890" r:id="rId65"/>
    <p:sldId id="891" r:id="rId66"/>
    <p:sldId id="892" r:id="rId67"/>
    <p:sldId id="893" r:id="rId68"/>
    <p:sldId id="894" r:id="rId69"/>
    <p:sldId id="895" r:id="rId70"/>
    <p:sldId id="896" r:id="rId71"/>
    <p:sldId id="897" r:id="rId72"/>
    <p:sldId id="898" r:id="rId73"/>
    <p:sldId id="899" r:id="rId74"/>
  </p:sldIdLst>
  <p:sldSz cx="9144000" cy="6858000" type="screen4x3"/>
  <p:notesSz cx="7010400" cy="9296400"/>
  <p:defaultTextStyle>
    <a:defPPr>
      <a:defRPr lang="en-CA"/>
    </a:defPPr>
    <a:lvl1pPr algn="l" rtl="0" fontAlgn="base">
      <a:spcBef>
        <a:spcPct val="0"/>
      </a:spcBef>
      <a:spcAft>
        <a:spcPct val="0"/>
      </a:spcAft>
      <a:defRPr b="1" kern="1200">
        <a:solidFill>
          <a:schemeClr val="bg1"/>
        </a:solidFill>
        <a:latin typeface="Arial" pitchFamily="34" charset="0"/>
        <a:ea typeface="+mn-ea"/>
        <a:cs typeface="+mn-cs"/>
      </a:defRPr>
    </a:lvl1pPr>
    <a:lvl2pPr marL="457200" algn="l" rtl="0" fontAlgn="base">
      <a:spcBef>
        <a:spcPct val="0"/>
      </a:spcBef>
      <a:spcAft>
        <a:spcPct val="0"/>
      </a:spcAft>
      <a:defRPr b="1" kern="1200">
        <a:solidFill>
          <a:schemeClr val="bg1"/>
        </a:solidFill>
        <a:latin typeface="Arial" pitchFamily="34" charset="0"/>
        <a:ea typeface="+mn-ea"/>
        <a:cs typeface="+mn-cs"/>
      </a:defRPr>
    </a:lvl2pPr>
    <a:lvl3pPr marL="914400" algn="l" rtl="0" fontAlgn="base">
      <a:spcBef>
        <a:spcPct val="0"/>
      </a:spcBef>
      <a:spcAft>
        <a:spcPct val="0"/>
      </a:spcAft>
      <a:defRPr b="1" kern="1200">
        <a:solidFill>
          <a:schemeClr val="bg1"/>
        </a:solidFill>
        <a:latin typeface="Arial" pitchFamily="34" charset="0"/>
        <a:ea typeface="+mn-ea"/>
        <a:cs typeface="+mn-cs"/>
      </a:defRPr>
    </a:lvl3pPr>
    <a:lvl4pPr marL="1371600" algn="l" rtl="0" fontAlgn="base">
      <a:spcBef>
        <a:spcPct val="0"/>
      </a:spcBef>
      <a:spcAft>
        <a:spcPct val="0"/>
      </a:spcAft>
      <a:defRPr b="1" kern="1200">
        <a:solidFill>
          <a:schemeClr val="bg1"/>
        </a:solidFill>
        <a:latin typeface="Arial" pitchFamily="34" charset="0"/>
        <a:ea typeface="+mn-ea"/>
        <a:cs typeface="+mn-cs"/>
      </a:defRPr>
    </a:lvl4pPr>
    <a:lvl5pPr marL="1828800" algn="l" rtl="0" fontAlgn="base">
      <a:spcBef>
        <a:spcPct val="0"/>
      </a:spcBef>
      <a:spcAft>
        <a:spcPct val="0"/>
      </a:spcAft>
      <a:defRPr b="1" kern="1200">
        <a:solidFill>
          <a:schemeClr val="bg1"/>
        </a:solidFill>
        <a:latin typeface="Arial" pitchFamily="34" charset="0"/>
        <a:ea typeface="+mn-ea"/>
        <a:cs typeface="+mn-cs"/>
      </a:defRPr>
    </a:lvl5pPr>
    <a:lvl6pPr marL="2286000" algn="l" defTabSz="914400" rtl="0" eaLnBrk="1" latinLnBrk="0" hangingPunct="1">
      <a:defRPr b="1" kern="1200">
        <a:solidFill>
          <a:schemeClr val="bg1"/>
        </a:solidFill>
        <a:latin typeface="Arial" pitchFamily="34" charset="0"/>
        <a:ea typeface="+mn-ea"/>
        <a:cs typeface="+mn-cs"/>
      </a:defRPr>
    </a:lvl6pPr>
    <a:lvl7pPr marL="2743200" algn="l" defTabSz="914400" rtl="0" eaLnBrk="1" latinLnBrk="0" hangingPunct="1">
      <a:defRPr b="1" kern="1200">
        <a:solidFill>
          <a:schemeClr val="bg1"/>
        </a:solidFill>
        <a:latin typeface="Arial" pitchFamily="34" charset="0"/>
        <a:ea typeface="+mn-ea"/>
        <a:cs typeface="+mn-cs"/>
      </a:defRPr>
    </a:lvl7pPr>
    <a:lvl8pPr marL="3200400" algn="l" defTabSz="914400" rtl="0" eaLnBrk="1" latinLnBrk="0" hangingPunct="1">
      <a:defRPr b="1" kern="1200">
        <a:solidFill>
          <a:schemeClr val="bg1"/>
        </a:solidFill>
        <a:latin typeface="Arial" pitchFamily="34" charset="0"/>
        <a:ea typeface="+mn-ea"/>
        <a:cs typeface="+mn-cs"/>
      </a:defRPr>
    </a:lvl8pPr>
    <a:lvl9pPr marL="3657600" algn="l" defTabSz="914400" rtl="0" eaLnBrk="1" latinLnBrk="0" hangingPunct="1">
      <a:defRPr b="1" kern="1200">
        <a:solidFill>
          <a:schemeClr val="bg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29"/>
    <a:srgbClr val="FFFFCC"/>
    <a:srgbClr val="7AC4F2"/>
    <a:srgbClr val="0066FF"/>
    <a:srgbClr val="ACB6AB"/>
    <a:srgbClr val="CACEC2"/>
    <a:srgbClr val="FFCC99"/>
    <a:srgbClr val="00FF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37" autoAdjust="0"/>
    <p:restoredTop sz="97404" autoAdjust="0"/>
  </p:normalViewPr>
  <p:slideViewPr>
    <p:cSldViewPr>
      <p:cViewPr varScale="1">
        <p:scale>
          <a:sx n="123" d="100"/>
          <a:sy n="123" d="100"/>
        </p:scale>
        <p:origin x="-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5724"/>
    </p:cViewPr>
  </p:sorterViewPr>
  <p:notesViewPr>
    <p:cSldViewPr>
      <p:cViewPr varScale="1">
        <p:scale>
          <a:sx n="79" d="100"/>
          <a:sy n="79" d="100"/>
        </p:scale>
        <p:origin x="-2004" y="-84"/>
      </p:cViewPr>
      <p:guideLst>
        <p:guide orient="horz" pos="2928"/>
        <p:guide pos="2208"/>
      </p:guideLst>
    </p:cSldViewPr>
  </p:notesViewPr>
  <p:gridSpacing cx="73737788" cy="7373778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US"/>
          </a:p>
        </p:txBody>
      </p:sp>
      <p:sp>
        <p:nvSpPr>
          <p:cNvPr id="16896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US"/>
          </a:p>
        </p:txBody>
      </p:sp>
      <p:sp>
        <p:nvSpPr>
          <p:cNvPr id="16896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r>
              <a:rPr lang="en-US"/>
              <a:t>Presented by Francis Lau</a:t>
            </a:r>
          </a:p>
        </p:txBody>
      </p:sp>
      <p:sp>
        <p:nvSpPr>
          <p:cNvPr id="16896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E7BDF1F3-2CB9-460D-8703-67B1658AB9E0}" type="slidenum">
              <a:rPr lang="en-US"/>
              <a:pPr>
                <a:defRPr/>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b="0">
                <a:solidFill>
                  <a:schemeClr val="tx1"/>
                </a:solidFill>
                <a:latin typeface="Arial" charset="0"/>
              </a:defRPr>
            </a:lvl1pPr>
          </a:lstStyle>
          <a:p>
            <a:pPr>
              <a:defRPr/>
            </a:pPr>
            <a:endParaRPr lang="en-CA"/>
          </a:p>
        </p:txBody>
      </p:sp>
      <p:sp>
        <p:nvSpPr>
          <p:cNvPr id="61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b="0">
                <a:solidFill>
                  <a:schemeClr val="tx1"/>
                </a:solidFill>
                <a:latin typeface="Arial" charset="0"/>
              </a:defRPr>
            </a:lvl1pPr>
          </a:lstStyle>
          <a:p>
            <a:pPr>
              <a:defRPr/>
            </a:pPr>
            <a:endParaRPr lang="en-CA"/>
          </a:p>
        </p:txBody>
      </p:sp>
      <p:sp>
        <p:nvSpPr>
          <p:cNvPr id="788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61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b="0">
                <a:solidFill>
                  <a:schemeClr val="tx1"/>
                </a:solidFill>
                <a:latin typeface="Arial" charset="0"/>
              </a:defRPr>
            </a:lvl1pPr>
          </a:lstStyle>
          <a:p>
            <a:pPr>
              <a:defRPr/>
            </a:pPr>
            <a:r>
              <a:rPr lang="en-CA"/>
              <a:t>Presented by Francis Lau</a:t>
            </a:r>
          </a:p>
        </p:txBody>
      </p:sp>
      <p:sp>
        <p:nvSpPr>
          <p:cNvPr id="61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b="0">
                <a:solidFill>
                  <a:schemeClr val="tx1"/>
                </a:solidFill>
                <a:latin typeface="Arial" charset="0"/>
              </a:defRPr>
            </a:lvl1pPr>
          </a:lstStyle>
          <a:p>
            <a:pPr>
              <a:defRPr/>
            </a:pPr>
            <a:fld id="{1AFCCEFA-0BCC-4C92-BA87-2A07EB338380}" type="slidenum">
              <a:rPr lang="en-CA"/>
              <a:pPr>
                <a:defRPr/>
              </a:pPr>
              <a:t>‹N°›</a:t>
            </a:fld>
            <a:endParaRPr lang="en-CA"/>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latin typeface="Arial" charset="0"/>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50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29413" y="968375"/>
            <a:ext cx="2090737" cy="5481638"/>
          </a:xfrm>
        </p:spPr>
        <p:txBody>
          <a:bodyPr vert="eaVert"/>
          <a:lstStyle/>
          <a:p>
            <a:r>
              <a:rPr lang="fr-FR" smtClean="0"/>
              <a:t>Cliquez pour modifier le style du titre</a:t>
            </a:r>
            <a:endParaRPr lang="en-CA"/>
          </a:p>
        </p:txBody>
      </p:sp>
      <p:sp>
        <p:nvSpPr>
          <p:cNvPr id="3" name="Espace réservé du texte vertical 2"/>
          <p:cNvSpPr>
            <a:spLocks noGrp="1"/>
          </p:cNvSpPr>
          <p:nvPr>
            <p:ph type="body" orient="vert" idx="1"/>
          </p:nvPr>
        </p:nvSpPr>
        <p:spPr>
          <a:xfrm>
            <a:off x="455613" y="968375"/>
            <a:ext cx="6121400" cy="54816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5613" y="968375"/>
            <a:ext cx="7769225" cy="457200"/>
          </a:xfrm>
        </p:spPr>
        <p:txBody>
          <a:bodyPr/>
          <a:lstStyle/>
          <a:p>
            <a:r>
              <a:rPr lang="fr-FR" smtClean="0"/>
              <a:t>Cliquez pour modifier le style du titre</a:t>
            </a:r>
            <a:endParaRPr lang="en-CA"/>
          </a:p>
        </p:txBody>
      </p:sp>
      <p:sp>
        <p:nvSpPr>
          <p:cNvPr id="3" name="Espace réservé du tableau 2"/>
          <p:cNvSpPr>
            <a:spLocks noGrp="1"/>
          </p:cNvSpPr>
          <p:nvPr>
            <p:ph type="tbl" idx="1"/>
          </p:nvPr>
        </p:nvSpPr>
        <p:spPr>
          <a:xfrm>
            <a:off x="455613" y="1568450"/>
            <a:ext cx="8364537" cy="4881563"/>
          </a:xfrm>
        </p:spPr>
        <p:txBody>
          <a:bodyPr/>
          <a:lstStyle/>
          <a:p>
            <a:pPr lvl="0"/>
            <a:endParaRPr lang="en-CA"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bwMode="auto">
          <a:xfrm>
            <a:off x="0" y="6453188"/>
            <a:ext cx="9144000" cy="40481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CA" dirty="0">
              <a:latin typeface="Arial" charset="0"/>
            </a:endParaRPr>
          </a:p>
        </p:txBody>
      </p:sp>
      <p:sp>
        <p:nvSpPr>
          <p:cNvPr id="37891" name="Rectangle 3"/>
          <p:cNvSpPr>
            <a:spLocks noGrp="1" noChangeArrowheads="1"/>
          </p:cNvSpPr>
          <p:nvPr>
            <p:ph type="ctrTitle"/>
          </p:nvPr>
        </p:nvSpPr>
        <p:spPr>
          <a:xfrm>
            <a:off x="457199" y="1743303"/>
            <a:ext cx="7355251" cy="2102983"/>
          </a:xfrm>
        </p:spPr>
        <p:txBody>
          <a:bodyPr/>
          <a:lstStyle>
            <a:lvl1pPr>
              <a:defRPr sz="3200" b="1">
                <a:solidFill>
                  <a:schemeClr val="accent2"/>
                </a:solidFill>
              </a:defRPr>
            </a:lvl1pPr>
          </a:lstStyle>
          <a:p>
            <a:r>
              <a:rPr lang="en-CA" dirty="0"/>
              <a:t>Click to edit Master title style</a:t>
            </a:r>
          </a:p>
        </p:txBody>
      </p:sp>
      <p:sp>
        <p:nvSpPr>
          <p:cNvPr id="9" name="Espace réservé du contenu 8"/>
          <p:cNvSpPr>
            <a:spLocks noGrp="1"/>
          </p:cNvSpPr>
          <p:nvPr>
            <p:ph sz="quarter" idx="11"/>
          </p:nvPr>
        </p:nvSpPr>
        <p:spPr>
          <a:xfrm>
            <a:off x="479425" y="4281488"/>
            <a:ext cx="5094288" cy="1466850"/>
          </a:xfrm>
        </p:spPr>
        <p:txBody>
          <a:bodyPr/>
          <a:lstStyle>
            <a:lvl1pPr marL="0" indent="0">
              <a:buNone/>
              <a:defRPr sz="2000"/>
            </a:lvl1pPr>
          </a:lstStyle>
          <a:p>
            <a:pPr lvl="0"/>
            <a:r>
              <a:rPr lang="fr-FR" dirty="0" smtClean="0"/>
              <a:t>Cliquez pour modifier les styles du texte du masque</a:t>
            </a:r>
            <a:endParaRPr lang="en-CA" dirty="0"/>
          </a:p>
        </p:txBody>
      </p:sp>
      <p:sp>
        <p:nvSpPr>
          <p:cNvPr id="11" name="Espace réservé du contenu 10"/>
          <p:cNvSpPr>
            <a:spLocks noGrp="1"/>
          </p:cNvSpPr>
          <p:nvPr>
            <p:ph sz="quarter" idx="12"/>
          </p:nvPr>
        </p:nvSpPr>
        <p:spPr>
          <a:xfrm>
            <a:off x="2051650" y="6470041"/>
            <a:ext cx="5040806" cy="360363"/>
          </a:xfrm>
        </p:spPr>
        <p:txBody>
          <a:bodyPr anchor="ctr"/>
          <a:lstStyle>
            <a:lvl1pPr algn="ctr">
              <a:buNone/>
              <a:defRPr sz="1200">
                <a:solidFill>
                  <a:srgbClr val="FFFFCC"/>
                </a:solidFill>
              </a:defRPr>
            </a:lvl1pPr>
          </a:lstStyle>
          <a:p>
            <a:pPr lvl="0"/>
            <a:r>
              <a:rPr lang="fr-FR" dirty="0" smtClean="0"/>
              <a:t>Cliquez pour modifier les styles du texte du masque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latin typeface="Arial" charset="0"/>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27480" y="3507125"/>
            <a:ext cx="7772400" cy="1146045"/>
          </a:xfrm>
        </p:spPr>
        <p:txBody>
          <a:bodyPr anchor="b"/>
          <a:lstStyle>
            <a:lvl1pPr algn="l">
              <a:defRPr sz="2800" b="1" cap="all">
                <a:solidFill>
                  <a:schemeClr val="accent2"/>
                </a:solidFill>
              </a:defRPr>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827480" y="4725180"/>
            <a:ext cx="7772400" cy="1500187"/>
          </a:xfrm>
        </p:spPr>
        <p:txBody>
          <a:bodyPr/>
          <a:lstStyle>
            <a:lvl1pPr marL="179388" indent="-179388">
              <a:buClr>
                <a:schemeClr val="accent2"/>
              </a:buClr>
              <a:buFont typeface="Arial" pitchFamily="34" charset="0"/>
              <a:buChar char="•"/>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dirty="0" smtClean="0"/>
              <a:t>Cliquez pour modifier les styles du texte du masque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Rectangle 4"/>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latin typeface="Arial" charset="0"/>
            </a:endParaRPr>
          </a:p>
        </p:txBody>
      </p:sp>
      <p:sp>
        <p:nvSpPr>
          <p:cNvPr id="2" name="Titre 1"/>
          <p:cNvSpPr>
            <a:spLocks noGrp="1"/>
          </p:cNvSpPr>
          <p:nvPr>
            <p:ph type="title"/>
          </p:nvPr>
        </p:nvSpPr>
        <p:spPr/>
        <p:txBody>
          <a:bodyPr/>
          <a:lstStyle>
            <a:lvl1pPr>
              <a:defRPr sz="2800" b="1">
                <a:solidFill>
                  <a:schemeClr val="accent2"/>
                </a:solidFill>
              </a:defRPr>
            </a:lvl1pPr>
          </a:lstStyle>
          <a:p>
            <a:r>
              <a:rPr lang="fr-FR" smtClean="0"/>
              <a:t>Cliquez pour modifier le style du titre</a:t>
            </a:r>
            <a:endParaRPr lang="en-CA"/>
          </a:p>
        </p:txBody>
      </p:sp>
      <p:sp>
        <p:nvSpPr>
          <p:cNvPr id="3" name="Espace réservé du contenu 2"/>
          <p:cNvSpPr>
            <a:spLocks noGrp="1"/>
          </p:cNvSpPr>
          <p:nvPr>
            <p:ph sz="half" idx="1"/>
          </p:nvPr>
        </p:nvSpPr>
        <p:spPr>
          <a:xfrm>
            <a:off x="455613" y="1190172"/>
            <a:ext cx="4105275"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4" name="Espace réservé du contenu 3"/>
          <p:cNvSpPr>
            <a:spLocks noGrp="1"/>
          </p:cNvSpPr>
          <p:nvPr>
            <p:ph sz="half" idx="2"/>
          </p:nvPr>
        </p:nvSpPr>
        <p:spPr>
          <a:xfrm>
            <a:off x="4713288" y="1190172"/>
            <a:ext cx="4106862"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Rectangle 6"/>
          <p:cNvSpPr/>
          <p:nvPr userDrawn="1"/>
        </p:nvSpPr>
        <p:spPr bwMode="auto">
          <a:xfrm>
            <a:off x="434975" y="962025"/>
            <a:ext cx="8709025" cy="53975"/>
          </a:xfrm>
          <a:prstGeom prst="rect">
            <a:avLst/>
          </a:prstGeom>
          <a:solidFill>
            <a:schemeClr val="tx2">
              <a:lumMod val="40000"/>
              <a:lumOff val="60000"/>
            </a:schemeClr>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latin typeface="Arial" charset="0"/>
            </a:endParaRPr>
          </a:p>
        </p:txBody>
      </p:sp>
      <p:sp>
        <p:nvSpPr>
          <p:cNvPr id="2" name="Titre 1"/>
          <p:cNvSpPr>
            <a:spLocks noGrp="1"/>
          </p:cNvSpPr>
          <p:nvPr>
            <p:ph type="title"/>
          </p:nvPr>
        </p:nvSpPr>
        <p:spPr>
          <a:xfrm>
            <a:off x="539440" y="260560"/>
            <a:ext cx="8229600" cy="581705"/>
          </a:xfrm>
        </p:spPr>
        <p:txBody>
          <a:bodyPr/>
          <a:lstStyle>
            <a:lvl1pPr>
              <a:defRPr sz="2800" b="1"/>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457200" y="1340710"/>
            <a:ext cx="4040188"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57200" y="2174874"/>
            <a:ext cx="4040188"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5" name="Espace réservé du texte 4"/>
          <p:cNvSpPr>
            <a:spLocks noGrp="1"/>
          </p:cNvSpPr>
          <p:nvPr>
            <p:ph type="body" sz="quarter" idx="3"/>
          </p:nvPr>
        </p:nvSpPr>
        <p:spPr>
          <a:xfrm>
            <a:off x="4645025" y="1340710"/>
            <a:ext cx="4041775"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6" name="Espace réservé du contenu 5"/>
          <p:cNvSpPr>
            <a:spLocks noGrp="1"/>
          </p:cNvSpPr>
          <p:nvPr>
            <p:ph sz="quarter" idx="4"/>
          </p:nvPr>
        </p:nvSpPr>
        <p:spPr>
          <a:xfrm>
            <a:off x="4645025" y="2174874"/>
            <a:ext cx="4041775"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2"/>
          <p:cNvSpPr/>
          <p:nvPr userDrawn="1"/>
        </p:nvSpPr>
        <p:spPr bwMode="auto">
          <a:xfrm>
            <a:off x="446088"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latin typeface="Arial" charset="0"/>
            </a:endParaRPr>
          </a:p>
        </p:txBody>
      </p:sp>
      <p:sp>
        <p:nvSpPr>
          <p:cNvPr id="2" name="Titre 1"/>
          <p:cNvSpPr>
            <a:spLocks noGrp="1"/>
          </p:cNvSpPr>
          <p:nvPr>
            <p:ph type="title"/>
          </p:nvPr>
        </p:nvSpPr>
        <p:spPr>
          <a:xfrm>
            <a:off x="446222" y="116540"/>
            <a:ext cx="7769225" cy="745240"/>
          </a:xfrm>
        </p:spPr>
        <p:txBody>
          <a:bodyPr/>
          <a:lstStyle>
            <a:lvl1pPr>
              <a:defRPr sz="2800" b="1">
                <a:solidFill>
                  <a:schemeClr val="accent2"/>
                </a:solidFill>
              </a:defRPr>
            </a:lvl1pPr>
          </a:lstStyle>
          <a:p>
            <a:r>
              <a:rPr lang="fr-FR" dirty="0" smtClean="0"/>
              <a:t>Cliquez pour modifier le style du titre</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latin typeface="Arial" charset="0"/>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387350"/>
            <a:ext cx="7769225" cy="457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5613" y="1089025"/>
            <a:ext cx="8364537" cy="53609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smtClean="0"/>
          </a:p>
        </p:txBody>
      </p:sp>
      <p:sp>
        <p:nvSpPr>
          <p:cNvPr id="1044" name="Text Box 20"/>
          <p:cNvSpPr txBox="1">
            <a:spLocks noChangeArrowheads="1"/>
          </p:cNvSpPr>
          <p:nvPr userDrawn="1"/>
        </p:nvSpPr>
        <p:spPr bwMode="auto">
          <a:xfrm>
            <a:off x="8067675" y="6572250"/>
            <a:ext cx="998538" cy="274638"/>
          </a:xfrm>
          <a:prstGeom prst="rect">
            <a:avLst/>
          </a:prstGeom>
          <a:noFill/>
          <a:ln w="9525" algn="ctr">
            <a:noFill/>
            <a:miter lim="800000"/>
            <a:headEnd/>
            <a:tailEnd/>
          </a:ln>
          <a:effectLst/>
        </p:spPr>
        <p:txBody>
          <a:bodyPr anchor="b">
            <a:spAutoFit/>
          </a:bodyPr>
          <a:lstStyle/>
          <a:p>
            <a:pPr algn="r">
              <a:defRPr/>
            </a:pPr>
            <a:r>
              <a:rPr lang="en-US" sz="1200" b="0">
                <a:solidFill>
                  <a:srgbClr val="292929"/>
                </a:solidFill>
                <a:latin typeface="Arial" charset="0"/>
              </a:rPr>
              <a:t>Page </a:t>
            </a:r>
            <a:fld id="{F1EB1A1C-ABF0-461D-8C2E-EA24FCF1732C}" type="slidenum">
              <a:rPr lang="en-US" sz="1200" b="0">
                <a:solidFill>
                  <a:srgbClr val="292929"/>
                </a:solidFill>
                <a:latin typeface="Arial" charset="0"/>
              </a:rPr>
              <a:pPr algn="r">
                <a:defRPr/>
              </a:pPr>
              <a:t>‹N°›</a:t>
            </a:fld>
            <a:endParaRPr lang="en-CA" sz="1200">
              <a:solidFill>
                <a:srgbClr val="292929"/>
              </a:solidFill>
              <a:latin typeface="Arial" charset="0"/>
            </a:endParaRPr>
          </a:p>
        </p:txBody>
      </p:sp>
    </p:spTree>
  </p:cSld>
  <p:clrMap bg1="lt1" tx1="dk1" bg2="lt2" tx2="dk2" accent1="accent1" accent2="accent2" accent3="accent3" accent4="accent4" accent5="accent5" accent6="accent6" hlink="hlink" folHlink="folHlink"/>
  <p:sldLayoutIdLst>
    <p:sldLayoutId id="2147484053" r:id="rId1"/>
    <p:sldLayoutId id="2147484054" r:id="rId2"/>
    <p:sldLayoutId id="2147484055" r:id="rId3"/>
    <p:sldLayoutId id="2147484046" r:id="rId4"/>
    <p:sldLayoutId id="2147484056" r:id="rId5"/>
    <p:sldLayoutId id="2147484057" r:id="rId6"/>
    <p:sldLayoutId id="2147484058" r:id="rId7"/>
    <p:sldLayoutId id="2147484059" r:id="rId8"/>
    <p:sldLayoutId id="2147484047" r:id="rId9"/>
    <p:sldLayoutId id="2147484048" r:id="rId10"/>
    <p:sldLayoutId id="2147484049" r:id="rId11"/>
    <p:sldLayoutId id="2147484050" r:id="rId12"/>
    <p:sldLayoutId id="2147484051" r:id="rId13"/>
    <p:sldLayoutId id="2147484052" r:id="rId14"/>
  </p:sldLayoutIdLst>
  <p:txStyles>
    <p:titleStyle>
      <a:lvl1pPr algn="l" rtl="0" eaLnBrk="0" fontAlgn="base" hangingPunct="0">
        <a:spcBef>
          <a:spcPct val="0"/>
        </a:spcBef>
        <a:spcAft>
          <a:spcPct val="0"/>
        </a:spcAft>
        <a:defRPr sz="2900">
          <a:solidFill>
            <a:srgbClr val="00528B"/>
          </a:solidFill>
          <a:latin typeface="+mj-lt"/>
          <a:ea typeface="+mj-ea"/>
          <a:cs typeface="+mj-cs"/>
        </a:defRPr>
      </a:lvl1pPr>
      <a:lvl2pPr algn="l" rtl="0" eaLnBrk="0" fontAlgn="base" hangingPunct="0">
        <a:spcBef>
          <a:spcPct val="0"/>
        </a:spcBef>
        <a:spcAft>
          <a:spcPct val="0"/>
        </a:spcAft>
        <a:defRPr sz="2900">
          <a:solidFill>
            <a:srgbClr val="00528B"/>
          </a:solidFill>
          <a:latin typeface="Verdana" pitchFamily="34" charset="0"/>
        </a:defRPr>
      </a:lvl2pPr>
      <a:lvl3pPr algn="l" rtl="0" eaLnBrk="0" fontAlgn="base" hangingPunct="0">
        <a:spcBef>
          <a:spcPct val="0"/>
        </a:spcBef>
        <a:spcAft>
          <a:spcPct val="0"/>
        </a:spcAft>
        <a:defRPr sz="2900">
          <a:solidFill>
            <a:srgbClr val="00528B"/>
          </a:solidFill>
          <a:latin typeface="Verdana" pitchFamily="34" charset="0"/>
        </a:defRPr>
      </a:lvl3pPr>
      <a:lvl4pPr algn="l" rtl="0" eaLnBrk="0" fontAlgn="base" hangingPunct="0">
        <a:spcBef>
          <a:spcPct val="0"/>
        </a:spcBef>
        <a:spcAft>
          <a:spcPct val="0"/>
        </a:spcAft>
        <a:defRPr sz="2900">
          <a:solidFill>
            <a:srgbClr val="00528B"/>
          </a:solidFill>
          <a:latin typeface="Verdana" pitchFamily="34" charset="0"/>
        </a:defRPr>
      </a:lvl4pPr>
      <a:lvl5pPr algn="l" rtl="0" eaLnBrk="0" fontAlgn="base" hangingPunct="0">
        <a:spcBef>
          <a:spcPct val="0"/>
        </a:spcBef>
        <a:spcAft>
          <a:spcPct val="0"/>
        </a:spcAft>
        <a:defRPr sz="2900">
          <a:solidFill>
            <a:srgbClr val="00528B"/>
          </a:solidFill>
          <a:latin typeface="Verdana" pitchFamily="34" charset="0"/>
        </a:defRPr>
      </a:lvl5pPr>
      <a:lvl6pPr marL="457200" algn="l" rtl="0" fontAlgn="base">
        <a:spcBef>
          <a:spcPct val="0"/>
        </a:spcBef>
        <a:spcAft>
          <a:spcPct val="0"/>
        </a:spcAft>
        <a:defRPr sz="2900">
          <a:solidFill>
            <a:schemeClr val="tx2"/>
          </a:solidFill>
          <a:latin typeface="Verdana" pitchFamily="34" charset="0"/>
        </a:defRPr>
      </a:lvl6pPr>
      <a:lvl7pPr marL="914400" algn="l" rtl="0" fontAlgn="base">
        <a:spcBef>
          <a:spcPct val="0"/>
        </a:spcBef>
        <a:spcAft>
          <a:spcPct val="0"/>
        </a:spcAft>
        <a:defRPr sz="2900">
          <a:solidFill>
            <a:schemeClr val="tx2"/>
          </a:solidFill>
          <a:latin typeface="Verdana" pitchFamily="34" charset="0"/>
        </a:defRPr>
      </a:lvl7pPr>
      <a:lvl8pPr marL="1371600" algn="l" rtl="0" fontAlgn="base">
        <a:spcBef>
          <a:spcPct val="0"/>
        </a:spcBef>
        <a:spcAft>
          <a:spcPct val="0"/>
        </a:spcAft>
        <a:defRPr sz="2900">
          <a:solidFill>
            <a:schemeClr val="tx2"/>
          </a:solidFill>
          <a:latin typeface="Verdana" pitchFamily="34" charset="0"/>
        </a:defRPr>
      </a:lvl8pPr>
      <a:lvl9pPr marL="1828800" algn="l" rtl="0" fontAlgn="base">
        <a:spcBef>
          <a:spcPct val="0"/>
        </a:spcBef>
        <a:spcAft>
          <a:spcPct val="0"/>
        </a:spcAft>
        <a:defRPr sz="2900">
          <a:solidFill>
            <a:schemeClr val="tx2"/>
          </a:solidFill>
          <a:latin typeface="Verdana" pitchFamily="34" charset="0"/>
        </a:defRPr>
      </a:lvl9pPr>
    </p:titleStyle>
    <p:bodyStyle>
      <a:lvl1pPr marL="231775" indent="-231775" algn="l" rtl="0" eaLnBrk="0" fontAlgn="base" hangingPunct="0">
        <a:spcBef>
          <a:spcPct val="20000"/>
        </a:spcBef>
        <a:spcAft>
          <a:spcPct val="0"/>
        </a:spcAft>
        <a:buChar char="•"/>
        <a:defRPr sz="2400">
          <a:solidFill>
            <a:srgbClr val="292929"/>
          </a:solidFill>
          <a:latin typeface="+mn-lt"/>
          <a:ea typeface="+mn-ea"/>
          <a:cs typeface="+mn-cs"/>
        </a:defRPr>
      </a:lvl1pPr>
      <a:lvl2pPr marL="623888" indent="-277813" algn="l" rtl="0" eaLnBrk="0" fontAlgn="base" hangingPunct="0">
        <a:spcBef>
          <a:spcPct val="20000"/>
        </a:spcBef>
        <a:spcAft>
          <a:spcPct val="0"/>
        </a:spcAft>
        <a:buChar char="•"/>
        <a:defRPr sz="2000">
          <a:solidFill>
            <a:srgbClr val="292929"/>
          </a:solidFill>
          <a:latin typeface="+mn-lt"/>
        </a:defRPr>
      </a:lvl2pPr>
      <a:lvl3pPr marL="965200" indent="-227013" algn="l" rtl="0" eaLnBrk="0" fontAlgn="base" hangingPunct="0">
        <a:spcBef>
          <a:spcPct val="20000"/>
        </a:spcBef>
        <a:spcAft>
          <a:spcPct val="0"/>
        </a:spcAft>
        <a:buFont typeface="Verdana" pitchFamily="34" charset="0"/>
        <a:buChar char="−"/>
        <a:defRPr>
          <a:solidFill>
            <a:srgbClr val="292929"/>
          </a:solidFill>
          <a:latin typeface="+mn-lt"/>
        </a:defRPr>
      </a:lvl3pPr>
      <a:lvl4pPr marL="1320800" indent="-241300" algn="l" rtl="0" eaLnBrk="0" fontAlgn="base" hangingPunct="0">
        <a:spcBef>
          <a:spcPct val="20000"/>
        </a:spcBef>
        <a:spcAft>
          <a:spcPct val="0"/>
        </a:spcAft>
        <a:buChar char="•"/>
        <a:defRPr sz="1600">
          <a:solidFill>
            <a:srgbClr val="292929"/>
          </a:solidFill>
          <a:latin typeface="+mn-lt"/>
        </a:defRPr>
      </a:lvl4pPr>
      <a:lvl5pPr marL="1712913" indent="-219075" algn="l" rtl="0" eaLnBrk="0" fontAlgn="base" hangingPunct="0">
        <a:spcBef>
          <a:spcPct val="20000"/>
        </a:spcBef>
        <a:spcAft>
          <a:spcPct val="0"/>
        </a:spcAft>
        <a:buFont typeface="Verdana" pitchFamily="34" charset="0"/>
        <a:buChar char="-"/>
        <a:defRPr sz="1600">
          <a:solidFill>
            <a:srgbClr val="292929"/>
          </a:solidFill>
          <a:latin typeface="+mn-lt"/>
        </a:defRPr>
      </a:lvl5pPr>
      <a:lvl6pPr marL="2170113" indent="-219075" algn="l" rtl="0" fontAlgn="base">
        <a:spcBef>
          <a:spcPct val="20000"/>
        </a:spcBef>
        <a:spcAft>
          <a:spcPct val="0"/>
        </a:spcAft>
        <a:buFont typeface="Verdana" pitchFamily="34" charset="0"/>
        <a:buChar char="-"/>
        <a:defRPr sz="1900">
          <a:solidFill>
            <a:srgbClr val="292929"/>
          </a:solidFill>
          <a:latin typeface="+mn-lt"/>
        </a:defRPr>
      </a:lvl6pPr>
      <a:lvl7pPr marL="2627313" indent="-219075" algn="l" rtl="0" fontAlgn="base">
        <a:spcBef>
          <a:spcPct val="20000"/>
        </a:spcBef>
        <a:spcAft>
          <a:spcPct val="0"/>
        </a:spcAft>
        <a:buFont typeface="Verdana" pitchFamily="34" charset="0"/>
        <a:buChar char="-"/>
        <a:defRPr sz="1900">
          <a:solidFill>
            <a:srgbClr val="292929"/>
          </a:solidFill>
          <a:latin typeface="+mn-lt"/>
        </a:defRPr>
      </a:lvl7pPr>
      <a:lvl8pPr marL="3084513" indent="-219075" algn="l" rtl="0" fontAlgn="base">
        <a:spcBef>
          <a:spcPct val="20000"/>
        </a:spcBef>
        <a:spcAft>
          <a:spcPct val="0"/>
        </a:spcAft>
        <a:buFont typeface="Verdana" pitchFamily="34" charset="0"/>
        <a:buChar char="-"/>
        <a:defRPr sz="1900">
          <a:solidFill>
            <a:srgbClr val="292929"/>
          </a:solidFill>
          <a:latin typeface="+mn-lt"/>
        </a:defRPr>
      </a:lvl8pPr>
      <a:lvl9pPr marL="3541713" indent="-219075" algn="l" rtl="0" fontAlgn="base">
        <a:spcBef>
          <a:spcPct val="20000"/>
        </a:spcBef>
        <a:spcAft>
          <a:spcPct val="0"/>
        </a:spcAft>
        <a:buFont typeface="Verdana" pitchFamily="34" charset="0"/>
        <a:buChar char="-"/>
        <a:defRPr sz="1900">
          <a:solidFill>
            <a:srgbClr val="29292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mailto:Danny.Probst@imail.org" TargetMode="Externa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mailto:Danny.Probst@imail.org" TargetMode="Externa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hyperlink" Target="#_Annex_A._Driver'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mailto:Danny.Probst@imail.org" TargetMode="Externa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ctrTitle"/>
          </p:nvPr>
        </p:nvSpPr>
        <p:spPr>
          <a:xfrm>
            <a:off x="755470" y="3284980"/>
            <a:ext cx="7356475" cy="1152160"/>
          </a:xfrm>
        </p:spPr>
        <p:txBody>
          <a:bodyPr/>
          <a:lstStyle/>
          <a:p>
            <a:r>
              <a:rPr lang="en-CA" sz="2800" dirty="0" smtClean="0"/>
              <a:t>Care Plan (CP) Team Meeting Notes</a:t>
            </a:r>
            <a:br>
              <a:rPr lang="en-CA" sz="2800" dirty="0" smtClean="0"/>
            </a:br>
            <a:r>
              <a:rPr lang="en-CA" sz="1800" dirty="0" smtClean="0"/>
              <a:t>(As updated during meetings)</a:t>
            </a:r>
            <a:endParaRPr lang="en-CA" sz="2800" dirty="0" smtClean="0"/>
          </a:p>
        </p:txBody>
      </p:sp>
      <p:sp>
        <p:nvSpPr>
          <p:cNvPr id="9219" name="Espace réservé du contenu 2"/>
          <p:cNvSpPr>
            <a:spLocks noGrp="1"/>
          </p:cNvSpPr>
          <p:nvPr>
            <p:ph sz="quarter" idx="11"/>
          </p:nvPr>
        </p:nvSpPr>
        <p:spPr>
          <a:xfrm>
            <a:off x="766763" y="4713548"/>
            <a:ext cx="7693025" cy="1667862"/>
          </a:xfrm>
        </p:spPr>
        <p:txBody>
          <a:bodyPr/>
          <a:lstStyle/>
          <a:p>
            <a:r>
              <a:rPr lang="en-CA" sz="1600" dirty="0" smtClean="0"/>
              <a:t>André Boudreau </a:t>
            </a:r>
            <a:r>
              <a:rPr lang="en-CA" sz="1050" dirty="0" smtClean="0"/>
              <a:t>(a.boudreau@boroan.ca)</a:t>
            </a:r>
            <a:endParaRPr lang="en-CA" sz="1600" dirty="0" smtClean="0"/>
          </a:p>
          <a:p>
            <a:r>
              <a:rPr lang="en-CA" sz="1600" dirty="0" smtClean="0"/>
              <a:t>Laura Heermann Langford </a:t>
            </a:r>
            <a:r>
              <a:rPr lang="en-CA" sz="1050" dirty="0" smtClean="0"/>
              <a:t>(Laura.Heermann@imail.org)</a:t>
            </a:r>
            <a:endParaRPr lang="en-CA" sz="1600" dirty="0" smtClean="0"/>
          </a:p>
          <a:p>
            <a:endParaRPr lang="en-CA" sz="1100" dirty="0" smtClean="0"/>
          </a:p>
          <a:p>
            <a:r>
              <a:rPr lang="en-CA" sz="1100" dirty="0" smtClean="0"/>
              <a:t>2011-03-02 (No. 4)</a:t>
            </a:r>
          </a:p>
          <a:p>
            <a:r>
              <a:rPr lang="en-CA" sz="1100" dirty="0" smtClean="0"/>
              <a:t>2011-02-23 (No. 3)</a:t>
            </a:r>
          </a:p>
          <a:p>
            <a:r>
              <a:rPr lang="en-CA" sz="1100" dirty="0" smtClean="0"/>
              <a:t>2011-02-16 (No. 2)</a:t>
            </a:r>
          </a:p>
          <a:p>
            <a:r>
              <a:rPr lang="en-CA" sz="1100" dirty="0" smtClean="0"/>
              <a:t>2011-02-09 (No. 1)</a:t>
            </a:r>
          </a:p>
        </p:txBody>
      </p:sp>
      <p:sp>
        <p:nvSpPr>
          <p:cNvPr id="9220" name="Espace réservé du contenu 3"/>
          <p:cNvSpPr>
            <a:spLocks noGrp="1"/>
          </p:cNvSpPr>
          <p:nvPr>
            <p:ph sz="quarter" idx="12"/>
          </p:nvPr>
        </p:nvSpPr>
        <p:spPr>
          <a:xfrm>
            <a:off x="2051050" y="6470650"/>
            <a:ext cx="5041900" cy="360363"/>
          </a:xfrm>
        </p:spPr>
        <p:txBody>
          <a:bodyPr/>
          <a:lstStyle/>
          <a:p>
            <a:r>
              <a:rPr lang="en-CA" smtClean="0"/>
              <a:t>HL7 Patient Care Work group</a:t>
            </a:r>
          </a:p>
        </p:txBody>
      </p:sp>
      <p:pic>
        <p:nvPicPr>
          <p:cNvPr id="9221" name="Image 4" descr="HL7_International_Logo_small.jpg"/>
          <p:cNvPicPr>
            <a:picLocks noChangeAspect="1"/>
          </p:cNvPicPr>
          <p:nvPr/>
        </p:nvPicPr>
        <p:blipFill>
          <a:blip r:embed="rId2" cstate="print"/>
          <a:srcRect/>
          <a:stretch>
            <a:fillRect/>
          </a:stretch>
        </p:blipFill>
        <p:spPr bwMode="auto">
          <a:xfrm>
            <a:off x="723900" y="458788"/>
            <a:ext cx="647700" cy="665162"/>
          </a:xfrm>
          <a:prstGeom prst="rect">
            <a:avLst/>
          </a:prstGeom>
          <a:noFill/>
          <a:ln w="9525">
            <a:noFill/>
            <a:miter lim="800000"/>
            <a:headEnd/>
            <a:tailEnd/>
          </a:ln>
        </p:spPr>
      </p:pic>
      <p:sp>
        <p:nvSpPr>
          <p:cNvPr id="9222" name="ZoneTexte 5"/>
          <p:cNvSpPr txBox="1">
            <a:spLocks noChangeArrowheads="1"/>
          </p:cNvSpPr>
          <p:nvPr/>
        </p:nvSpPr>
        <p:spPr bwMode="auto">
          <a:xfrm>
            <a:off x="683460" y="1484730"/>
            <a:ext cx="4179349" cy="646331"/>
          </a:xfrm>
          <a:prstGeom prst="rect">
            <a:avLst/>
          </a:prstGeom>
          <a:noFill/>
          <a:ln w="9525">
            <a:noFill/>
            <a:miter lim="800000"/>
            <a:headEnd/>
            <a:tailEnd/>
          </a:ln>
        </p:spPr>
        <p:txBody>
          <a:bodyPr wrap="none">
            <a:spAutoFit/>
          </a:bodyPr>
          <a:lstStyle/>
          <a:p>
            <a:r>
              <a:rPr lang="en-CA" sz="1200" b="0" dirty="0">
                <a:solidFill>
                  <a:schemeClr val="tx1"/>
                </a:solidFill>
              </a:rPr>
              <a:t>NOTES:</a:t>
            </a:r>
          </a:p>
          <a:p>
            <a:r>
              <a:rPr lang="en-CA" sz="1200" b="0" u="sng" dirty="0">
                <a:solidFill>
                  <a:schemeClr val="tx1"/>
                </a:solidFill>
              </a:rPr>
              <a:t>Action items can be found on slide</a:t>
            </a:r>
            <a:r>
              <a:rPr lang="en-CA" sz="1200" b="0" u="sng" dirty="0">
                <a:solidFill>
                  <a:srgbClr val="FF0000"/>
                </a:solidFill>
              </a:rPr>
              <a:t> </a:t>
            </a:r>
            <a:r>
              <a:rPr lang="en-CA" sz="1200" b="0" u="sng" dirty="0" smtClean="0">
                <a:solidFill>
                  <a:srgbClr val="FF0000"/>
                </a:solidFill>
              </a:rPr>
              <a:t>39</a:t>
            </a:r>
            <a:endParaRPr lang="en-CA" sz="1200" b="0" u="sng" dirty="0">
              <a:solidFill>
                <a:srgbClr val="FF0000"/>
              </a:solidFill>
            </a:endParaRPr>
          </a:p>
          <a:p>
            <a:r>
              <a:rPr lang="en-CA" sz="1200" b="0" dirty="0">
                <a:solidFill>
                  <a:schemeClr val="tx1"/>
                </a:solidFill>
              </a:rPr>
              <a:t>Agenda Items for </a:t>
            </a:r>
            <a:r>
              <a:rPr lang="en-CA" sz="1200" b="0" dirty="0" smtClean="0">
                <a:solidFill>
                  <a:schemeClr val="tx1"/>
                </a:solidFill>
              </a:rPr>
              <a:t>March 9</a:t>
            </a:r>
            <a:r>
              <a:rPr lang="en-CA" sz="1200" b="0" baseline="30000" dirty="0" smtClean="0">
                <a:solidFill>
                  <a:schemeClr val="tx1"/>
                </a:solidFill>
              </a:rPr>
              <a:t>th</a:t>
            </a:r>
            <a:r>
              <a:rPr lang="en-CA" sz="1200" b="0" dirty="0" smtClean="0">
                <a:solidFill>
                  <a:schemeClr val="tx1"/>
                </a:solidFill>
              </a:rPr>
              <a:t> meeting </a:t>
            </a:r>
            <a:r>
              <a:rPr lang="en-CA" sz="1200" b="0" dirty="0">
                <a:solidFill>
                  <a:schemeClr val="tx1"/>
                </a:solidFill>
              </a:rPr>
              <a:t>are on the next page</a:t>
            </a:r>
          </a:p>
        </p:txBody>
      </p:sp>
      <p:sp>
        <p:nvSpPr>
          <p:cNvPr id="7" name="ZoneTexte 6"/>
          <p:cNvSpPr txBox="1"/>
          <p:nvPr/>
        </p:nvSpPr>
        <p:spPr>
          <a:xfrm>
            <a:off x="683460" y="2276840"/>
            <a:ext cx="7056437" cy="936130"/>
          </a:xfrm>
          <a:prstGeom prst="rect">
            <a:avLst/>
          </a:prstGeom>
          <a:solidFill>
            <a:schemeClr val="accent1">
              <a:lumMod val="20000"/>
              <a:lumOff val="80000"/>
            </a:schemeClr>
          </a:solidFill>
        </p:spPr>
        <p:txBody>
          <a:bodyPr anchor="ctr"/>
          <a:lstStyle/>
          <a:p>
            <a:pPr>
              <a:defRPr/>
            </a:pPr>
            <a:r>
              <a:rPr lang="en-CA" sz="1400" dirty="0">
                <a:solidFill>
                  <a:schemeClr val="tx1"/>
                </a:solidFill>
              </a:rPr>
              <a:t>Key changes in the </a:t>
            </a:r>
            <a:r>
              <a:rPr lang="en-CA" sz="1400" dirty="0" smtClean="0">
                <a:solidFill>
                  <a:schemeClr val="tx1"/>
                </a:solidFill>
              </a:rPr>
              <a:t>document (</a:t>
            </a:r>
            <a:r>
              <a:rPr lang="en-CA" sz="1400" u="sng" dirty="0" smtClean="0">
                <a:solidFill>
                  <a:srgbClr val="FF0000"/>
                </a:solidFill>
              </a:rPr>
              <a:t>2011-03-02</a:t>
            </a:r>
            <a:r>
              <a:rPr lang="en-CA" sz="1400" dirty="0" smtClean="0">
                <a:solidFill>
                  <a:schemeClr val="tx1"/>
                </a:solidFill>
              </a:rPr>
              <a:t>):</a:t>
            </a:r>
            <a:endParaRPr lang="en-CA" sz="1400" dirty="0">
              <a:solidFill>
                <a:schemeClr val="tx1"/>
              </a:solidFill>
            </a:endParaRPr>
          </a:p>
          <a:p>
            <a:pPr>
              <a:defRPr/>
            </a:pPr>
            <a:r>
              <a:rPr lang="en-CA" sz="1200" b="0" dirty="0">
                <a:solidFill>
                  <a:schemeClr val="tx1"/>
                </a:solidFill>
              </a:rPr>
              <a:t>P. 2: agenda for next </a:t>
            </a:r>
            <a:r>
              <a:rPr lang="en-CA" sz="1200" b="0" dirty="0" smtClean="0">
                <a:solidFill>
                  <a:schemeClr val="tx1"/>
                </a:solidFill>
              </a:rPr>
              <a:t>meeting (March 9th)</a:t>
            </a:r>
          </a:p>
          <a:p>
            <a:pPr>
              <a:defRPr/>
            </a:pPr>
            <a:r>
              <a:rPr lang="en-CA" sz="1200" b="0" dirty="0" smtClean="0">
                <a:solidFill>
                  <a:schemeClr val="tx1"/>
                </a:solidFill>
              </a:rPr>
              <a:t>P. 3: agenda and what was accomplished on March 2nd</a:t>
            </a:r>
          </a:p>
          <a:p>
            <a:pPr>
              <a:defRPr/>
            </a:pPr>
            <a:r>
              <a:rPr lang="en-CA" sz="1200" b="0" dirty="0" smtClean="0">
                <a:solidFill>
                  <a:schemeClr val="tx1"/>
                </a:solidFill>
              </a:rPr>
              <a:t>New slides and major updates: Pp. </a:t>
            </a:r>
            <a:endParaRPr lang="en-CA" sz="1200" b="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455613" y="120650"/>
            <a:ext cx="8359775" cy="723900"/>
          </a:xfrm>
        </p:spPr>
        <p:txBody>
          <a:bodyPr/>
          <a:lstStyle/>
          <a:p>
            <a:r>
              <a:rPr lang="en-CA" smtClean="0"/>
              <a:t>Participants- Profile notes - 2</a:t>
            </a:r>
          </a:p>
        </p:txBody>
      </p:sp>
      <p:graphicFrame>
        <p:nvGraphicFramePr>
          <p:cNvPr id="7" name="Tableau 6"/>
          <p:cNvGraphicFramePr>
            <a:graphicFrameLocks noGrp="1"/>
          </p:cNvGraphicFramePr>
          <p:nvPr/>
        </p:nvGraphicFramePr>
        <p:xfrm>
          <a:off x="250825" y="1104900"/>
          <a:ext cx="8641199" cy="4639437"/>
        </p:xfrm>
        <a:graphic>
          <a:graphicData uri="http://schemas.openxmlformats.org/drawingml/2006/table">
            <a:tbl>
              <a:tblPr firstRow="1" bandRow="1">
                <a:tableStyleId>{5C22544A-7EE6-4342-B048-85BDC9FD1C3A}</a:tableStyleId>
              </a:tblPr>
              <a:tblGrid>
                <a:gridCol w="1728239"/>
                <a:gridCol w="504070"/>
                <a:gridCol w="1800250"/>
                <a:gridCol w="4608640"/>
              </a:tblGrid>
              <a:tr h="312954">
                <a:tc>
                  <a:txBody>
                    <a:bodyPr/>
                    <a:lstStyle/>
                    <a:p>
                      <a:pPr algn="ctr"/>
                      <a:r>
                        <a:rPr lang="en-CA" sz="1200" dirty="0" smtClean="0">
                          <a:solidFill>
                            <a:schemeClr val="accent4">
                              <a:lumMod val="50000"/>
                            </a:schemeClr>
                          </a:solidFill>
                        </a:rPr>
                        <a:t>Name</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800" b="0" dirty="0" smtClean="0">
                          <a:solidFill>
                            <a:schemeClr val="accent4">
                              <a:lumMod val="50000"/>
                            </a:schemeClr>
                          </a:solidFill>
                        </a:rPr>
                        <a:t>Country</a:t>
                      </a:r>
                      <a:endParaRPr lang="en-CA" sz="800" b="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200" dirty="0" smtClean="0">
                          <a:solidFill>
                            <a:schemeClr val="accent4">
                              <a:lumMod val="50000"/>
                            </a:schemeClr>
                          </a:solidFill>
                        </a:rPr>
                        <a:t>Organization</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200" dirty="0" smtClean="0">
                          <a:solidFill>
                            <a:schemeClr val="accent4">
                              <a:lumMod val="50000"/>
                            </a:schemeClr>
                          </a:solidFill>
                        </a:rPr>
                        <a:t>Notes</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26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Charlie Bishop</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tx1"/>
                          </a:solidFill>
                        </a:rPr>
                        <a:t>UK</a:t>
                      </a:r>
                      <a:endParaRPr lang="en-CA" sz="11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err="1" smtClean="0">
                          <a:solidFill>
                            <a:schemeClr val="tx1"/>
                          </a:solidFill>
                        </a:rPr>
                        <a:t>iSOFT</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Product Manager - Information &amp; Integration ; HL7 Patient care WG</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Rosemary Kennedy</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tx1"/>
                          </a:solidFill>
                        </a:rPr>
                        <a:t>US</a:t>
                      </a:r>
                      <a:endParaRPr lang="en-CA" sz="11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latin typeface="+mn-lt"/>
                          <a:ea typeface="+mn-ea"/>
                          <a:cs typeface="+mn-cs"/>
                        </a:rPr>
                        <a:t>Thomas Jefferson University School of Nursing </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RN; Informatics; </a:t>
                      </a:r>
                      <a:r>
                        <a:rPr lang="en-US" sz="1000" kern="1200" dirty="0" smtClean="0">
                          <a:solidFill>
                            <a:schemeClr val="tx1"/>
                          </a:solidFill>
                          <a:latin typeface="+mn-lt"/>
                          <a:ea typeface="+mn-ea"/>
                          <a:cs typeface="+mn-cs"/>
                        </a:rPr>
                        <a:t>Associate Professor; HL7 EHR WG; HL7 Patient care WG; terminology engine for Plan of care;</a:t>
                      </a:r>
                      <a:endParaRPr lang="fr-CA" sz="1000" kern="1200" dirty="0" smtClean="0">
                        <a:solidFill>
                          <a:schemeClr val="tx1"/>
                        </a:solidFill>
                        <a:latin typeface="+mn-lt"/>
                        <a:ea typeface="+mn-ea"/>
                        <a:cs typeface="+mn-cs"/>
                      </a:endParaRPr>
                    </a:p>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Jay Lyle</a:t>
                      </a:r>
                      <a:endParaRPr lang="en-CA" sz="1100" kern="1200" dirty="0" smtClean="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tx1"/>
                          </a:solidFill>
                          <a:latin typeface="+mn-lt"/>
                          <a:ea typeface="+mn-ea"/>
                          <a:cs typeface="+mn-cs"/>
                        </a:rPr>
                        <a:t>US</a:t>
                      </a:r>
                      <a:endParaRPr lang="en-CA" sz="11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JP Systems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err="1" smtClean="0">
                          <a:solidFill>
                            <a:schemeClr val="tx1"/>
                          </a:solidFill>
                          <a:latin typeface="+mn-lt"/>
                          <a:ea typeface="+mn-ea"/>
                          <a:cs typeface="+mn-cs"/>
                        </a:rPr>
                        <a:t>Informatics</a:t>
                      </a:r>
                      <a:r>
                        <a:rPr lang="fr-CA" sz="1000" kern="1200" dirty="0" smtClean="0">
                          <a:solidFill>
                            <a:schemeClr val="tx1"/>
                          </a:solidFill>
                          <a:latin typeface="+mn-lt"/>
                          <a:ea typeface="+mn-ea"/>
                          <a:cs typeface="+mn-cs"/>
                        </a:rPr>
                        <a:t> Consultant; Business Consultant &amp; Sr. Project Manager </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Margaret </a:t>
                      </a:r>
                      <a:r>
                        <a:rPr lang="en-CA" sz="1100" kern="1200" dirty="0" err="1" smtClean="0">
                          <a:solidFill>
                            <a:schemeClr val="dk1"/>
                          </a:solidFill>
                          <a:latin typeface="+mn-lt"/>
                          <a:ea typeface="+mn-ea"/>
                          <a:cs typeface="+mn-cs"/>
                        </a:rPr>
                        <a:t>Dittloff</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tx1"/>
                          </a:solidFill>
                          <a:latin typeface="+mn-lt"/>
                          <a:ea typeface="+mn-ea"/>
                          <a:cs typeface="+mn-cs"/>
                        </a:rPr>
                        <a:t>US</a:t>
                      </a:r>
                      <a:endParaRPr lang="en-CA" sz="11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The CBORD Group, Inc.</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fr-CA" sz="1000" kern="1200" dirty="0" smtClean="0">
                          <a:solidFill>
                            <a:schemeClr val="tx1"/>
                          </a:solidFill>
                          <a:latin typeface="+mn-lt"/>
                          <a:ea typeface="+mn-ea"/>
                          <a:cs typeface="+mn-cs"/>
                        </a:rPr>
                        <a:t>RD (</a:t>
                      </a:r>
                      <a:r>
                        <a:rPr lang="fr-CA" sz="1000" kern="1200" dirty="0" err="1" smtClean="0">
                          <a:solidFill>
                            <a:schemeClr val="tx1"/>
                          </a:solidFill>
                          <a:latin typeface="+mn-lt"/>
                          <a:ea typeface="+mn-ea"/>
                          <a:cs typeface="+mn-cs"/>
                        </a:rPr>
                        <a:t>Registered</a:t>
                      </a:r>
                      <a:r>
                        <a:rPr lang="fr-CA" sz="1000" kern="1200" dirty="0" smtClean="0">
                          <a:solidFill>
                            <a:schemeClr val="tx1"/>
                          </a:solidFill>
                          <a:latin typeface="+mn-lt"/>
                          <a:ea typeface="+mn-ea"/>
                          <a:cs typeface="+mn-cs"/>
                        </a:rPr>
                        <a:t> </a:t>
                      </a:r>
                      <a:r>
                        <a:rPr lang="fr-CA" sz="1000" kern="1200" dirty="0" err="1" smtClean="0">
                          <a:solidFill>
                            <a:schemeClr val="tx1"/>
                          </a:solidFill>
                          <a:latin typeface="+mn-lt"/>
                          <a:ea typeface="+mn-ea"/>
                          <a:cs typeface="+mn-cs"/>
                        </a:rPr>
                        <a:t>Dietitian</a:t>
                      </a:r>
                      <a:r>
                        <a:rPr lang="fr-CA" sz="1000" kern="1200" dirty="0" smtClean="0">
                          <a:solidFill>
                            <a:schemeClr val="tx1"/>
                          </a:solidFill>
                          <a:latin typeface="+mn-lt"/>
                          <a:ea typeface="+mn-ea"/>
                          <a:cs typeface="+mn-cs"/>
                        </a:rPr>
                        <a:t>); Product Manager, Nutrition Service Suite; </a:t>
                      </a:r>
                      <a:r>
                        <a:rPr lang="en-US" sz="1000" kern="1200" dirty="0" smtClean="0">
                          <a:solidFill>
                            <a:schemeClr val="tx1"/>
                          </a:solidFill>
                          <a:latin typeface="+mn-lt"/>
                          <a:ea typeface="+mn-ea"/>
                          <a:cs typeface="+mn-cs"/>
                        </a:rPr>
                        <a:t>HL7  DAM project for diet/nutrition orders; American Dietetic Association</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Walter Suarez</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tx1"/>
                          </a:solidFill>
                          <a:latin typeface="+mn-lt"/>
                          <a:ea typeface="+mn-ea"/>
                          <a:cs typeface="+mn-cs"/>
                        </a:rPr>
                        <a:t>US</a:t>
                      </a:r>
                      <a:endParaRPr lang="en-CA" sz="11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Kaiser Permanente </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US" sz="1000" kern="1200" dirty="0" smtClean="0">
                          <a:solidFill>
                            <a:schemeClr val="tx1"/>
                          </a:solidFill>
                          <a:latin typeface="+mn-lt"/>
                          <a:ea typeface="+mn-ea"/>
                          <a:cs typeface="+mn-cs"/>
                        </a:rPr>
                        <a:t>MD, MPH; Director of Health IT Strategy;</a:t>
                      </a:r>
                      <a:r>
                        <a:rPr lang="en-US" sz="1000" kern="1200" baseline="0" dirty="0" smtClean="0">
                          <a:solidFill>
                            <a:schemeClr val="tx1"/>
                          </a:solidFill>
                          <a:latin typeface="+mn-lt"/>
                          <a:ea typeface="+mn-ea"/>
                          <a:cs typeface="+mn-cs"/>
                        </a:rPr>
                        <a:t> national priority for transition of care; WEDI- Workgroup for Electronic Data Interchange</a:t>
                      </a:r>
                      <a:endParaRPr lang="en-CA" sz="1000" kern="1200" baseline="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Peter </a:t>
                      </a:r>
                      <a:r>
                        <a:rPr lang="en-CA" sz="1100" kern="1200" dirty="0" err="1" smtClean="0">
                          <a:solidFill>
                            <a:schemeClr val="dk1"/>
                          </a:solidFill>
                          <a:latin typeface="+mn-lt"/>
                          <a:ea typeface="+mn-ea"/>
                          <a:cs typeface="+mn-cs"/>
                        </a:rPr>
                        <a:t>Hendler</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tx1"/>
                          </a:solidFill>
                          <a:latin typeface="+mn-lt"/>
                          <a:ea typeface="+mn-ea"/>
                          <a:cs typeface="+mn-cs"/>
                        </a:rPr>
                        <a:t>US</a:t>
                      </a:r>
                      <a:endParaRPr lang="en-CA" sz="11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Kaiser Permanente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MD; informatics; lead in KP convergent terminology;</a:t>
                      </a:r>
                      <a:r>
                        <a:rPr lang="en-CA" sz="1000" kern="1200" baseline="0" dirty="0" smtClean="0">
                          <a:solidFill>
                            <a:schemeClr val="tx1"/>
                          </a:solidFill>
                          <a:latin typeface="+mn-lt"/>
                          <a:ea typeface="+mn-ea"/>
                          <a:cs typeface="+mn-cs"/>
                        </a:rPr>
                        <a:t> SNOMED CT</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Ray Simkus</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tx1"/>
                          </a:solidFill>
                          <a:latin typeface="+mn-lt"/>
                          <a:ea typeface="+mn-ea"/>
                          <a:cs typeface="+mn-cs"/>
                        </a:rPr>
                        <a:t>CA</a:t>
                      </a:r>
                      <a:endParaRPr lang="en-CA" sz="11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err="1" smtClean="0">
                          <a:solidFill>
                            <a:schemeClr val="tx1"/>
                          </a:solidFill>
                          <a:latin typeface="+mn-lt"/>
                          <a:ea typeface="+mn-ea"/>
                          <a:cs typeface="+mn-cs"/>
                        </a:rPr>
                        <a:t>Brookswood</a:t>
                      </a:r>
                      <a:r>
                        <a:rPr lang="en-CA" sz="1000" kern="1200" dirty="0" smtClean="0">
                          <a:solidFill>
                            <a:schemeClr val="tx1"/>
                          </a:solidFill>
                          <a:latin typeface="+mn-lt"/>
                          <a:ea typeface="+mn-ea"/>
                          <a:cs typeface="+mn-cs"/>
                        </a:rPr>
                        <a:t> Family Practice </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MD; Family medicine; EMR user; active </a:t>
                      </a:r>
                      <a:r>
                        <a:rPr lang="en-CA" sz="1000" kern="1200" dirty="0" err="1" smtClean="0">
                          <a:solidFill>
                            <a:schemeClr val="tx1"/>
                          </a:solidFill>
                          <a:latin typeface="+mn-lt"/>
                          <a:ea typeface="+mn-ea"/>
                          <a:cs typeface="+mn-cs"/>
                        </a:rPr>
                        <a:t>meber</a:t>
                      </a:r>
                      <a:r>
                        <a:rPr lang="en-CA" sz="1000" kern="1200" dirty="0" smtClean="0">
                          <a:solidFill>
                            <a:schemeClr val="tx1"/>
                          </a:solidFill>
                          <a:latin typeface="+mn-lt"/>
                          <a:ea typeface="+mn-ea"/>
                          <a:cs typeface="+mn-cs"/>
                        </a:rPr>
                        <a:t> various standards WG in Canada; on IHTSDO Contents Committee</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Audrey Dickerson</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latin typeface="+mn-lt"/>
                          <a:ea typeface="+mn-ea"/>
                          <a:cs typeface="+mn-cs"/>
                        </a:rPr>
                        <a:t>HIMSS</a:t>
                      </a:r>
                      <a:endParaRPr lang="fr-CA" sz="10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latin typeface="+mn-lt"/>
                          <a:ea typeface="+mn-ea"/>
                          <a:cs typeface="+mn-cs"/>
                        </a:rPr>
                        <a:t>RN, MS; Standards Initiatives at HIMSS; ISO/TC 215 Health Informatics, Secretary; US TAG for ISO/TC 215 Health Informatics, Administrator; Co-Chair of Nursing Sub-committee to IHE-Patient Care Coordination Domain.</a:t>
                      </a:r>
                      <a:endParaRPr lang="fr-CA" sz="10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69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Ian McNicoll</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tx1"/>
                          </a:solidFill>
                          <a:latin typeface="+mn-lt"/>
                          <a:ea typeface="+mn-ea"/>
                          <a:cs typeface="+mn-cs"/>
                        </a:rPr>
                        <a:t>UK</a:t>
                      </a:r>
                      <a:endParaRPr lang="en-CA" sz="11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Ocean Informatics </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Health </a:t>
                      </a:r>
                      <a:r>
                        <a:rPr lang="fr-CA" sz="1000" kern="1200" dirty="0" err="1" smtClean="0">
                          <a:solidFill>
                            <a:schemeClr val="tx1"/>
                          </a:solidFill>
                          <a:latin typeface="+mn-lt"/>
                          <a:ea typeface="+mn-ea"/>
                          <a:cs typeface="+mn-cs"/>
                        </a:rPr>
                        <a:t>informatics</a:t>
                      </a:r>
                      <a:r>
                        <a:rPr lang="fr-CA" sz="1000" kern="1200" dirty="0" smtClean="0">
                          <a:solidFill>
                            <a:schemeClr val="tx1"/>
                          </a:solidFill>
                          <a:latin typeface="+mn-lt"/>
                          <a:ea typeface="+mn-ea"/>
                          <a:cs typeface="+mn-cs"/>
                        </a:rPr>
                        <a:t> </a:t>
                      </a:r>
                      <a:r>
                        <a:rPr lang="fr-CA" sz="1000" kern="1200" dirty="0" err="1" smtClean="0">
                          <a:solidFill>
                            <a:schemeClr val="tx1"/>
                          </a:solidFill>
                          <a:latin typeface="+mn-lt"/>
                          <a:ea typeface="+mn-ea"/>
                          <a:cs typeface="+mn-cs"/>
                        </a:rPr>
                        <a:t>specialist</a:t>
                      </a:r>
                      <a:r>
                        <a:rPr lang="fr-CA" sz="1000" kern="1200" dirty="0" smtClean="0">
                          <a:solidFill>
                            <a:schemeClr val="tx1"/>
                          </a:solidFill>
                          <a:latin typeface="+mn-lt"/>
                          <a:ea typeface="+mn-ea"/>
                          <a:cs typeface="+mn-cs"/>
                        </a:rPr>
                        <a:t>; </a:t>
                      </a:r>
                      <a:r>
                        <a:rPr lang="fr-CA" sz="1000" kern="1200" dirty="0" err="1" smtClean="0">
                          <a:solidFill>
                            <a:schemeClr val="tx1"/>
                          </a:solidFill>
                          <a:latin typeface="+mn-lt"/>
                          <a:ea typeface="+mn-ea"/>
                          <a:cs typeface="+mn-cs"/>
                        </a:rPr>
                        <a:t>Formal</a:t>
                      </a:r>
                      <a:r>
                        <a:rPr lang="fr-CA" sz="1000" kern="1200" dirty="0" smtClean="0">
                          <a:solidFill>
                            <a:schemeClr val="tx1"/>
                          </a:solidFill>
                          <a:latin typeface="+mn-lt"/>
                          <a:ea typeface="+mn-ea"/>
                          <a:cs typeface="+mn-cs"/>
                        </a:rPr>
                        <a:t> </a:t>
                      </a:r>
                      <a:r>
                        <a:rPr lang="fr-CA" sz="1000" kern="1200" dirty="0" err="1" smtClean="0">
                          <a:solidFill>
                            <a:schemeClr val="tx1"/>
                          </a:solidFill>
                          <a:latin typeface="+mn-lt"/>
                          <a:ea typeface="+mn-ea"/>
                          <a:cs typeface="+mn-cs"/>
                        </a:rPr>
                        <a:t>general</a:t>
                      </a:r>
                      <a:r>
                        <a:rPr lang="fr-CA" sz="1000" kern="1200" dirty="0" smtClean="0">
                          <a:solidFill>
                            <a:schemeClr val="tx1"/>
                          </a:solidFill>
                          <a:latin typeface="+mn-lt"/>
                          <a:ea typeface="+mn-ea"/>
                          <a:cs typeface="+mn-cs"/>
                        </a:rPr>
                        <a:t> </a:t>
                      </a:r>
                      <a:r>
                        <a:rPr lang="fr-CA" sz="1000" kern="1200" dirty="0" err="1" smtClean="0">
                          <a:solidFill>
                            <a:schemeClr val="tx1"/>
                          </a:solidFill>
                          <a:latin typeface="+mn-lt"/>
                          <a:ea typeface="+mn-ea"/>
                          <a:cs typeface="+mn-cs"/>
                        </a:rPr>
                        <a:t>medical</a:t>
                      </a:r>
                      <a:r>
                        <a:rPr lang="fr-CA" sz="1000" kern="1200" dirty="0" smtClean="0">
                          <a:solidFill>
                            <a:schemeClr val="tx1"/>
                          </a:solidFill>
                          <a:latin typeface="+mn-lt"/>
                          <a:ea typeface="+mn-ea"/>
                          <a:cs typeface="+mn-cs"/>
                        </a:rPr>
                        <a:t> </a:t>
                      </a:r>
                      <a:r>
                        <a:rPr lang="fr-CA" sz="1000" kern="1200" dirty="0" err="1" smtClean="0">
                          <a:solidFill>
                            <a:schemeClr val="tx1"/>
                          </a:solidFill>
                          <a:latin typeface="+mn-lt"/>
                          <a:ea typeface="+mn-ea"/>
                          <a:cs typeface="+mn-cs"/>
                        </a:rPr>
                        <a:t>practitioner</a:t>
                      </a:r>
                      <a:r>
                        <a:rPr lang="fr-CA" sz="1000" kern="1200" dirty="0" smtClean="0">
                          <a:solidFill>
                            <a:schemeClr val="tx1"/>
                          </a:solidFill>
                          <a:latin typeface="+mn-lt"/>
                          <a:ea typeface="+mn-ea"/>
                          <a:cs typeface="+mn-cs"/>
                        </a:rPr>
                        <a:t>;</a:t>
                      </a:r>
                    </a:p>
                    <a:p>
                      <a:r>
                        <a:rPr lang="en-CA" sz="1000" kern="1200" dirty="0" err="1" smtClean="0">
                          <a:solidFill>
                            <a:schemeClr val="tx1"/>
                          </a:solidFill>
                          <a:latin typeface="+mn-lt"/>
                          <a:ea typeface="+mn-ea"/>
                          <a:cs typeface="+mn-cs"/>
                        </a:rPr>
                        <a:t>OpenEHR</a:t>
                      </a:r>
                      <a:r>
                        <a:rPr lang="en-CA" sz="1000" kern="1200" dirty="0" smtClean="0">
                          <a:solidFill>
                            <a:schemeClr val="tx1"/>
                          </a:solidFill>
                          <a:latin typeface="+mn-lt"/>
                          <a:ea typeface="+mn-ea"/>
                          <a:cs typeface="+mn-cs"/>
                        </a:rPr>
                        <a:t>;</a:t>
                      </a:r>
                      <a:r>
                        <a:rPr lang="en-CA" sz="1000" kern="1200" baseline="0" dirty="0" smtClean="0">
                          <a:solidFill>
                            <a:schemeClr val="tx1"/>
                          </a:solidFill>
                          <a:latin typeface="+mn-lt"/>
                          <a:ea typeface="+mn-ea"/>
                          <a:cs typeface="+mn-cs"/>
                        </a:rPr>
                        <a:t> Slovakia </a:t>
                      </a:r>
                      <a:r>
                        <a:rPr lang="en-CA" sz="1000" kern="1200" dirty="0" err="1" smtClean="0">
                          <a:solidFill>
                            <a:schemeClr val="tx1"/>
                          </a:solidFill>
                          <a:latin typeface="+mn-lt"/>
                          <a:ea typeface="+mn-ea"/>
                          <a:cs typeface="+mn-cs"/>
                        </a:rPr>
                        <a:t>Pediatrics</a:t>
                      </a:r>
                      <a:r>
                        <a:rPr lang="en-CA" sz="1000" kern="1200" dirty="0" smtClean="0">
                          <a:solidFill>
                            <a:schemeClr val="tx1"/>
                          </a:solidFill>
                          <a:latin typeface="+mn-lt"/>
                          <a:ea typeface="+mn-ea"/>
                          <a:cs typeface="+mn-cs"/>
                        </a:rPr>
                        <a:t> EMR; Sweden</a:t>
                      </a:r>
                      <a:r>
                        <a:rPr lang="en-CA" sz="1000" kern="1200" baseline="0" dirty="0" smtClean="0">
                          <a:solidFill>
                            <a:schemeClr val="tx1"/>
                          </a:solidFill>
                          <a:latin typeface="+mn-lt"/>
                          <a:ea typeface="+mn-ea"/>
                          <a:cs typeface="+mn-cs"/>
                        </a:rPr>
                        <a:t> distributed care approach</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69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smtClean="0">
                          <a:solidFill>
                            <a:schemeClr val="dk1"/>
                          </a:solidFill>
                          <a:latin typeface="+mn-lt"/>
                          <a:ea typeface="+mn-ea"/>
                          <a:cs typeface="+mn-cs"/>
                        </a:rPr>
                        <a:t>Danny </a:t>
                      </a:r>
                      <a:r>
                        <a:rPr lang="en-US" sz="1100" kern="1200" baseline="0" dirty="0" err="1" smtClean="0">
                          <a:solidFill>
                            <a:schemeClr val="dk1"/>
                          </a:solidFill>
                          <a:latin typeface="+mn-lt"/>
                          <a:ea typeface="+mn-ea"/>
                          <a:cs typeface="+mn-cs"/>
                        </a:rPr>
                        <a:t>Probst</a:t>
                      </a:r>
                      <a:endParaRPr lang="fr-CA" sz="1100" kern="1200" baseline="0" dirty="0" smtClean="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baseline="0" dirty="0" smtClean="0">
                          <a:solidFill>
                            <a:schemeClr val="dk1"/>
                          </a:solidFill>
                          <a:latin typeface="+mn-lt"/>
                          <a:ea typeface="+mn-ea"/>
                          <a:cs typeface="+mn-cs"/>
                        </a:rPr>
                        <a:t>US</a:t>
                      </a:r>
                      <a:endParaRPr lang="en-CA" sz="1100" kern="1200" baseline="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US" sz="1100" kern="1200" baseline="0" dirty="0" smtClean="0">
                          <a:solidFill>
                            <a:schemeClr val="dk1"/>
                          </a:solidFill>
                          <a:latin typeface="+mn-lt"/>
                          <a:ea typeface="+mn-ea"/>
                          <a:cs typeface="+mn-cs"/>
                        </a:rPr>
                        <a:t>University of Utah </a:t>
                      </a:r>
                      <a:endParaRPr lang="en-CA" sz="1100" kern="1200" baseline="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US" sz="1100" kern="1200" baseline="0" dirty="0" smtClean="0">
                          <a:solidFill>
                            <a:schemeClr val="dk1"/>
                          </a:solidFill>
                          <a:latin typeface="+mn-lt"/>
                          <a:ea typeface="+mn-ea"/>
                          <a:cs typeface="+mn-cs"/>
                        </a:rPr>
                        <a:t>Nursing Informatics MS Student </a:t>
                      </a:r>
                      <a:endParaRPr lang="en-CA" sz="1100" kern="1200" baseline="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
        <p:nvSpPr>
          <p:cNvPr id="14401" name="ZoneTexte 3"/>
          <p:cNvSpPr txBox="1">
            <a:spLocks noChangeArrowheads="1"/>
          </p:cNvSpPr>
          <p:nvPr/>
        </p:nvSpPr>
        <p:spPr bwMode="auto">
          <a:xfrm>
            <a:off x="71643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2011-02-16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455613" y="120650"/>
            <a:ext cx="8359775" cy="723900"/>
          </a:xfrm>
        </p:spPr>
        <p:txBody>
          <a:bodyPr/>
          <a:lstStyle/>
          <a:p>
            <a:r>
              <a:rPr lang="en-CA" smtClean="0"/>
              <a:t>First Meeting(3-4) Objectives</a:t>
            </a:r>
          </a:p>
        </p:txBody>
      </p:sp>
      <p:sp>
        <p:nvSpPr>
          <p:cNvPr id="3" name="Espace réservé du contenu 2"/>
          <p:cNvSpPr>
            <a:spLocks noGrp="1"/>
          </p:cNvSpPr>
          <p:nvPr>
            <p:ph idx="1"/>
          </p:nvPr>
        </p:nvSpPr>
        <p:spPr>
          <a:xfrm>
            <a:off x="455613" y="1176338"/>
            <a:ext cx="8364537" cy="5273675"/>
          </a:xfrm>
        </p:spPr>
        <p:txBody>
          <a:bodyPr/>
          <a:lstStyle/>
          <a:p>
            <a:pPr>
              <a:defRPr/>
            </a:pPr>
            <a:r>
              <a:rPr lang="en-CA" dirty="0" smtClean="0"/>
              <a:t>Agree on where we are and where we want to go</a:t>
            </a:r>
          </a:p>
          <a:p>
            <a:pPr>
              <a:defRPr/>
            </a:pPr>
            <a:r>
              <a:rPr lang="en-CA" dirty="0" smtClean="0"/>
              <a:t>Agree on the approach to get there</a:t>
            </a:r>
          </a:p>
          <a:p>
            <a:pPr>
              <a:defRPr/>
            </a:pPr>
            <a:r>
              <a:rPr lang="en-CA" dirty="0" smtClean="0"/>
              <a:t>Identify what is available and what is missing</a:t>
            </a:r>
          </a:p>
          <a:p>
            <a:pPr>
              <a:defRPr/>
            </a:pPr>
            <a:r>
              <a:rPr lang="en-CA" dirty="0" smtClean="0"/>
              <a:t>Identify tasks and develop realistic work plan</a:t>
            </a:r>
          </a:p>
          <a:p>
            <a:pPr>
              <a:defRPr/>
            </a:pPr>
            <a:r>
              <a:rPr lang="en-CA" dirty="0" smtClean="0"/>
              <a:t>Agree on roles and mechanics</a:t>
            </a:r>
          </a:p>
          <a:p>
            <a:pPr>
              <a:defRPr/>
            </a:pPr>
            <a:endParaRPr lang="en-CA" dirty="0" smtClean="0"/>
          </a:p>
          <a:p>
            <a:pPr>
              <a:defRPr/>
            </a:pPr>
            <a:r>
              <a:rPr lang="en-CA" i="1" dirty="0" smtClean="0">
                <a:solidFill>
                  <a:srgbClr val="FF0000"/>
                </a:solidFill>
              </a:rPr>
              <a:t>Note: these objectives will be replaced by another set as a result of the above</a:t>
            </a:r>
          </a:p>
        </p:txBody>
      </p:sp>
      <p:sp>
        <p:nvSpPr>
          <p:cNvPr id="15364" name="ZoneTexte 3"/>
          <p:cNvSpPr txBox="1">
            <a:spLocks noChangeArrowheads="1"/>
          </p:cNvSpPr>
          <p:nvPr/>
        </p:nvSpPr>
        <p:spPr bwMode="auto">
          <a:xfrm>
            <a:off x="71643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2011-02-09</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455613" y="120650"/>
            <a:ext cx="8359775" cy="723900"/>
          </a:xfrm>
        </p:spPr>
        <p:txBody>
          <a:bodyPr/>
          <a:lstStyle/>
          <a:p>
            <a:r>
              <a:rPr lang="en-CA" smtClean="0"/>
              <a:t>Contents</a:t>
            </a:r>
          </a:p>
        </p:txBody>
      </p:sp>
      <p:sp>
        <p:nvSpPr>
          <p:cNvPr id="3" name="Espace réservé du contenu 2"/>
          <p:cNvSpPr>
            <a:spLocks noGrp="1"/>
          </p:cNvSpPr>
          <p:nvPr>
            <p:ph idx="1"/>
          </p:nvPr>
        </p:nvSpPr>
        <p:spPr>
          <a:xfrm>
            <a:off x="455613" y="1176338"/>
            <a:ext cx="8364537" cy="5273675"/>
          </a:xfrm>
        </p:spPr>
        <p:txBody>
          <a:bodyPr/>
          <a:lstStyle/>
          <a:p>
            <a:pPr>
              <a:defRPr/>
            </a:pPr>
            <a:r>
              <a:rPr lang="en-CA" dirty="0" smtClean="0"/>
              <a:t>Care plan status update</a:t>
            </a:r>
          </a:p>
          <a:p>
            <a:pPr>
              <a:defRPr/>
            </a:pPr>
            <a:r>
              <a:rPr lang="en-CA" dirty="0" smtClean="0"/>
              <a:t>Where we want to be</a:t>
            </a:r>
          </a:p>
          <a:p>
            <a:pPr>
              <a:defRPr/>
            </a:pPr>
            <a:r>
              <a:rPr lang="en-CA" dirty="0" smtClean="0"/>
              <a:t>Methodology: how to get there</a:t>
            </a:r>
          </a:p>
          <a:p>
            <a:pPr>
              <a:defRPr/>
            </a:pPr>
            <a:r>
              <a:rPr lang="en-CA" dirty="0" smtClean="0"/>
              <a:t>What has been done</a:t>
            </a:r>
          </a:p>
          <a:p>
            <a:pPr>
              <a:defRPr/>
            </a:pPr>
            <a:r>
              <a:rPr lang="en-CA" dirty="0" smtClean="0"/>
              <a:t>Gaps</a:t>
            </a:r>
          </a:p>
          <a:p>
            <a:pPr>
              <a:defRPr/>
            </a:pPr>
            <a:r>
              <a:rPr lang="en-CA" dirty="0" smtClean="0"/>
              <a:t>Team and roles</a:t>
            </a:r>
          </a:p>
          <a:p>
            <a:pPr>
              <a:defRPr/>
            </a:pPr>
            <a:r>
              <a:rPr lang="en-CA" dirty="0" smtClean="0"/>
              <a:t>Conclusion</a:t>
            </a:r>
          </a:p>
          <a:p>
            <a:pPr lvl="1">
              <a:defRPr/>
            </a:pPr>
            <a:r>
              <a:rPr lang="en-CA" dirty="0" smtClean="0"/>
              <a:t>Next steps</a:t>
            </a:r>
          </a:p>
          <a:p>
            <a:pPr lvl="1">
              <a:defRPr/>
            </a:pPr>
            <a:r>
              <a:rPr lang="en-CA" dirty="0" smtClean="0"/>
              <a:t>Next meetings</a:t>
            </a:r>
            <a:endParaRPr lang="en-CA" dirty="0"/>
          </a:p>
        </p:txBody>
      </p:sp>
      <p:sp>
        <p:nvSpPr>
          <p:cNvPr id="16388" name="ZoneTexte 3"/>
          <p:cNvSpPr txBox="1">
            <a:spLocks noChangeArrowheads="1"/>
          </p:cNvSpPr>
          <p:nvPr/>
        </p:nvSpPr>
        <p:spPr bwMode="auto">
          <a:xfrm>
            <a:off x="71643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2011-02-16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27088" y="3506788"/>
            <a:ext cx="7772400" cy="1146175"/>
          </a:xfrm>
        </p:spPr>
        <p:txBody>
          <a:bodyPr/>
          <a:lstStyle/>
          <a:p>
            <a:pPr>
              <a:defRPr/>
            </a:pPr>
            <a:r>
              <a:rPr lang="en-CA" dirty="0" smtClean="0"/>
              <a:t>Care Plan Status Update</a:t>
            </a:r>
            <a:endParaRPr lang="en-CA" dirty="0"/>
          </a:p>
        </p:txBody>
      </p:sp>
      <p:sp>
        <p:nvSpPr>
          <p:cNvPr id="17411" name="Espace réservé du texte 4"/>
          <p:cNvSpPr>
            <a:spLocks noGrp="1"/>
          </p:cNvSpPr>
          <p:nvPr>
            <p:ph type="body" idx="1"/>
          </p:nvPr>
        </p:nvSpPr>
        <p:spPr>
          <a:xfrm>
            <a:off x="827088" y="4724400"/>
            <a:ext cx="7772400" cy="1500188"/>
          </a:xfrm>
        </p:spPr>
        <p:txBody>
          <a:bodyPr/>
          <a:lstStyle/>
          <a:p>
            <a:pPr>
              <a:buFontTx/>
              <a:buChar char="•"/>
            </a:pPr>
            <a:endParaRPr lang="fr-FR" smtClean="0"/>
          </a:p>
        </p:txBody>
      </p:sp>
      <p:sp>
        <p:nvSpPr>
          <p:cNvPr id="17412" name="ZoneTexte 4"/>
          <p:cNvSpPr txBox="1">
            <a:spLocks noChangeArrowheads="1"/>
          </p:cNvSpPr>
          <p:nvPr/>
        </p:nvSpPr>
        <p:spPr bwMode="auto">
          <a:xfrm>
            <a:off x="71643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2011-02-09</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a:xfrm>
            <a:off x="455613" y="120650"/>
            <a:ext cx="8359775" cy="723900"/>
          </a:xfrm>
        </p:spPr>
        <p:txBody>
          <a:bodyPr/>
          <a:lstStyle/>
          <a:p>
            <a:r>
              <a:rPr lang="en-CA" smtClean="0"/>
              <a:t>Where we are</a:t>
            </a:r>
          </a:p>
        </p:txBody>
      </p:sp>
      <p:sp>
        <p:nvSpPr>
          <p:cNvPr id="3" name="Espace réservé du contenu 2"/>
          <p:cNvSpPr>
            <a:spLocks noGrp="1"/>
          </p:cNvSpPr>
          <p:nvPr>
            <p:ph idx="1"/>
          </p:nvPr>
        </p:nvSpPr>
        <p:spPr>
          <a:xfrm>
            <a:off x="455613" y="1176338"/>
            <a:ext cx="8364537" cy="5273675"/>
          </a:xfrm>
        </p:spPr>
        <p:txBody>
          <a:bodyPr/>
          <a:lstStyle/>
          <a:p>
            <a:pPr>
              <a:defRPr/>
            </a:pPr>
            <a:r>
              <a:rPr lang="en-CA" sz="2000" dirty="0" smtClean="0"/>
              <a:t>We have a Care Plan DSTU</a:t>
            </a:r>
          </a:p>
          <a:p>
            <a:pPr>
              <a:defRPr/>
            </a:pPr>
            <a:r>
              <a:rPr lang="en-CA" sz="2000" dirty="0" smtClean="0"/>
              <a:t>We have an approved March 2010 Project Scope Statement</a:t>
            </a:r>
          </a:p>
          <a:p>
            <a:pPr lvl="1">
              <a:defRPr/>
            </a:pPr>
            <a:r>
              <a:rPr lang="en-CA" sz="1800" dirty="0" smtClean="0"/>
              <a:t>Questions were raised and discussed regarding development processes, artefacts to be created and the types of ballots</a:t>
            </a:r>
          </a:p>
          <a:p>
            <a:pPr>
              <a:defRPr/>
            </a:pPr>
            <a:r>
              <a:rPr lang="en-CA" sz="2000" dirty="0" smtClean="0"/>
              <a:t>Use cases and storyboards have been collected</a:t>
            </a:r>
          </a:p>
          <a:p>
            <a:pPr lvl="1">
              <a:defRPr/>
            </a:pPr>
            <a:r>
              <a:rPr lang="en-CA" sz="1800" dirty="0" smtClean="0"/>
              <a:t>Some are on the wiki and HL7 PC WG page</a:t>
            </a:r>
          </a:p>
          <a:p>
            <a:pPr lvl="2">
              <a:defRPr/>
            </a:pPr>
            <a:r>
              <a:rPr lang="en-CA" sz="1600" dirty="0" smtClean="0">
                <a:solidFill>
                  <a:srgbClr val="FF0000"/>
                </a:solidFill>
              </a:rPr>
              <a:t>Danny </a:t>
            </a:r>
            <a:r>
              <a:rPr lang="en-CA" sz="1600" dirty="0" err="1" smtClean="0">
                <a:solidFill>
                  <a:srgbClr val="FF0000"/>
                </a:solidFill>
              </a:rPr>
              <a:t>Probst</a:t>
            </a:r>
            <a:r>
              <a:rPr lang="en-CA" sz="1600" dirty="0" smtClean="0">
                <a:solidFill>
                  <a:srgbClr val="FF0000"/>
                </a:solidFill>
              </a:rPr>
              <a:t> is working with Laura to complete this inventory</a:t>
            </a:r>
          </a:p>
          <a:p>
            <a:pPr lvl="1">
              <a:defRPr/>
            </a:pPr>
            <a:r>
              <a:rPr lang="en-CA" sz="1800" dirty="0" smtClean="0"/>
              <a:t>Not standardized, not reviewed</a:t>
            </a:r>
          </a:p>
          <a:p>
            <a:pPr lvl="1">
              <a:defRPr/>
            </a:pPr>
            <a:r>
              <a:rPr lang="en-CA" sz="1800" dirty="0" smtClean="0"/>
              <a:t>More would be available</a:t>
            </a:r>
          </a:p>
          <a:p>
            <a:pPr lvl="2">
              <a:defRPr/>
            </a:pPr>
            <a:r>
              <a:rPr lang="en-CA" sz="1600" dirty="0" smtClean="0"/>
              <a:t>Canada (Blueprint 2015) </a:t>
            </a:r>
          </a:p>
          <a:p>
            <a:pPr>
              <a:defRPr/>
            </a:pPr>
            <a:r>
              <a:rPr lang="en-CA" sz="2000" dirty="0" smtClean="0"/>
              <a:t>We have details on the methodology (see later)</a:t>
            </a:r>
          </a:p>
          <a:p>
            <a:pPr>
              <a:defRPr/>
            </a:pPr>
            <a:r>
              <a:rPr lang="en-CA" sz="2000" dirty="0" smtClean="0"/>
              <a:t>Ask William Goossen for more details (add on next page)</a:t>
            </a:r>
            <a:endParaRPr lang="en-CA" sz="2000" dirty="0"/>
          </a:p>
        </p:txBody>
      </p:sp>
      <p:sp>
        <p:nvSpPr>
          <p:cNvPr id="18436" name="ZoneTexte 3"/>
          <p:cNvSpPr txBox="1">
            <a:spLocks noChangeArrowheads="1"/>
          </p:cNvSpPr>
          <p:nvPr/>
        </p:nvSpPr>
        <p:spPr bwMode="auto">
          <a:xfrm>
            <a:off x="7091363" y="0"/>
            <a:ext cx="2001837"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2011-02-16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455613" y="120650"/>
            <a:ext cx="8359775" cy="723900"/>
          </a:xfrm>
        </p:spPr>
        <p:txBody>
          <a:bodyPr/>
          <a:lstStyle/>
          <a:p>
            <a:r>
              <a:rPr lang="en-CA" smtClean="0"/>
              <a:t>Where we are (William?)</a:t>
            </a:r>
          </a:p>
        </p:txBody>
      </p:sp>
      <p:sp>
        <p:nvSpPr>
          <p:cNvPr id="3" name="Espace réservé du contenu 2"/>
          <p:cNvSpPr>
            <a:spLocks noGrp="1"/>
          </p:cNvSpPr>
          <p:nvPr>
            <p:ph idx="1"/>
          </p:nvPr>
        </p:nvSpPr>
        <p:spPr>
          <a:xfrm>
            <a:off x="455613" y="1176338"/>
            <a:ext cx="8364537" cy="5273675"/>
          </a:xfrm>
        </p:spPr>
        <p:txBody>
          <a:bodyPr/>
          <a:lstStyle/>
          <a:p>
            <a:pPr>
              <a:defRPr/>
            </a:pPr>
            <a:endParaRPr lang="en-C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088" y="3506788"/>
            <a:ext cx="7772400" cy="1146175"/>
          </a:xfrm>
        </p:spPr>
        <p:txBody>
          <a:bodyPr/>
          <a:lstStyle/>
          <a:p>
            <a:pPr>
              <a:defRPr/>
            </a:pPr>
            <a:r>
              <a:rPr lang="en-CA" dirty="0" smtClean="0"/>
              <a:t>Where we want to be (target)</a:t>
            </a:r>
            <a:endParaRPr lang="en-CA" dirty="0"/>
          </a:p>
        </p:txBody>
      </p:sp>
      <p:sp>
        <p:nvSpPr>
          <p:cNvPr id="20483" name="Espace réservé du texte 2"/>
          <p:cNvSpPr>
            <a:spLocks noGrp="1"/>
          </p:cNvSpPr>
          <p:nvPr>
            <p:ph type="body" idx="1"/>
          </p:nvPr>
        </p:nvSpPr>
        <p:spPr>
          <a:xfrm>
            <a:off x="827088" y="4724400"/>
            <a:ext cx="7772400" cy="1500188"/>
          </a:xfrm>
        </p:spPr>
        <p:txBody>
          <a:bodyPr/>
          <a:lstStyle/>
          <a:p>
            <a:pPr>
              <a:buFontTx/>
              <a:buChar char="•"/>
            </a:pPr>
            <a:endParaRPr lang="fr-FR" smtClean="0"/>
          </a:p>
        </p:txBody>
      </p:sp>
      <p:sp>
        <p:nvSpPr>
          <p:cNvPr id="20484" name="ZoneTexte 3"/>
          <p:cNvSpPr txBox="1">
            <a:spLocks noChangeArrowheads="1"/>
          </p:cNvSpPr>
          <p:nvPr/>
        </p:nvSpPr>
        <p:spPr bwMode="auto">
          <a:xfrm>
            <a:off x="71643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2011-02-09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455613" y="120650"/>
            <a:ext cx="7716837" cy="723900"/>
          </a:xfrm>
        </p:spPr>
        <p:txBody>
          <a:bodyPr/>
          <a:lstStyle/>
          <a:p>
            <a:r>
              <a:rPr lang="en-CA" smtClean="0"/>
              <a:t>Objectives of this phase</a:t>
            </a:r>
          </a:p>
        </p:txBody>
      </p:sp>
      <p:sp>
        <p:nvSpPr>
          <p:cNvPr id="3" name="Espace réservé du contenu 2"/>
          <p:cNvSpPr>
            <a:spLocks noGrp="1"/>
          </p:cNvSpPr>
          <p:nvPr>
            <p:ph idx="1"/>
          </p:nvPr>
        </p:nvSpPr>
        <p:spPr>
          <a:xfrm>
            <a:off x="455613" y="1176338"/>
            <a:ext cx="8364537" cy="5273675"/>
          </a:xfrm>
        </p:spPr>
        <p:txBody>
          <a:bodyPr/>
          <a:lstStyle/>
          <a:p>
            <a:pPr>
              <a:defRPr/>
            </a:pPr>
            <a:r>
              <a:rPr lang="en-CA" sz="2000" dirty="0" smtClean="0"/>
              <a:t>Get more familiar with HL7 chain of deliverables (HDF)</a:t>
            </a:r>
          </a:p>
          <a:p>
            <a:pPr>
              <a:defRPr/>
            </a:pPr>
            <a:r>
              <a:rPr lang="en-CA" sz="2000" dirty="0" smtClean="0"/>
              <a:t>Consolidate and clarify business and clinical requirements</a:t>
            </a:r>
          </a:p>
          <a:p>
            <a:pPr lvl="1">
              <a:defRPr/>
            </a:pPr>
            <a:r>
              <a:rPr lang="en-CA" sz="1800" dirty="0" smtClean="0"/>
              <a:t>Under what circumstances is it necessary to communicate a care plan? </a:t>
            </a:r>
          </a:p>
          <a:p>
            <a:pPr lvl="1">
              <a:defRPr/>
            </a:pPr>
            <a:r>
              <a:rPr lang="en-CA" sz="1800" dirty="0" smtClean="0"/>
              <a:t>Include clinical guidelines</a:t>
            </a:r>
          </a:p>
          <a:p>
            <a:pPr lvl="1">
              <a:defRPr/>
            </a:pPr>
            <a:r>
              <a:rPr lang="en-CA" sz="1800" dirty="0" smtClean="0"/>
              <a:t>Distributed care planning as in Sweden: meta data needed</a:t>
            </a:r>
          </a:p>
          <a:p>
            <a:pPr lvl="1">
              <a:defRPr/>
            </a:pPr>
            <a:r>
              <a:rPr lang="en-CA" sz="1800" dirty="0" smtClean="0"/>
              <a:t>For what business purpose are organizations paying their employees to volunteer and develop this standard?</a:t>
            </a:r>
          </a:p>
          <a:p>
            <a:pPr>
              <a:defRPr/>
            </a:pPr>
            <a:r>
              <a:rPr lang="en-CA" sz="2000" dirty="0" smtClean="0"/>
              <a:t>Assemble use cases and analyze</a:t>
            </a:r>
          </a:p>
          <a:p>
            <a:pPr>
              <a:defRPr/>
            </a:pPr>
            <a:r>
              <a:rPr lang="en-CA" sz="2000" dirty="0" smtClean="0"/>
              <a:t>?Develop DAM</a:t>
            </a:r>
          </a:p>
          <a:p>
            <a:pPr>
              <a:defRPr/>
            </a:pPr>
            <a:r>
              <a:rPr lang="en-CA" sz="2000" dirty="0" smtClean="0"/>
              <a:t>Scope: decide whether the DAM scope should be restricted to the care plan or should reverse-engineer the entire Care Provision DIM</a:t>
            </a:r>
          </a:p>
          <a:p>
            <a:pPr>
              <a:defRPr/>
            </a:pPr>
            <a:r>
              <a:rPr lang="en-CA" sz="2000" dirty="0" smtClean="0">
                <a:solidFill>
                  <a:srgbClr val="C00000"/>
                </a:solidFill>
              </a:rPr>
              <a:t>Update objectives once we have a better handle on our methods</a:t>
            </a:r>
          </a:p>
        </p:txBody>
      </p:sp>
      <p:sp>
        <p:nvSpPr>
          <p:cNvPr id="21508" name="ZoneTexte 3"/>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2011-02-09</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455613" y="120650"/>
            <a:ext cx="8359775" cy="723900"/>
          </a:xfrm>
        </p:spPr>
        <p:txBody>
          <a:bodyPr/>
          <a:lstStyle/>
          <a:p>
            <a:r>
              <a:rPr lang="en-CA" smtClean="0"/>
              <a:t>What scope?</a:t>
            </a:r>
          </a:p>
        </p:txBody>
      </p:sp>
      <p:sp>
        <p:nvSpPr>
          <p:cNvPr id="3" name="Espace réservé du contenu 2"/>
          <p:cNvSpPr>
            <a:spLocks noGrp="1"/>
          </p:cNvSpPr>
          <p:nvPr>
            <p:ph idx="1"/>
          </p:nvPr>
        </p:nvSpPr>
        <p:spPr>
          <a:xfrm>
            <a:off x="455613" y="1176338"/>
            <a:ext cx="8364537" cy="5273675"/>
          </a:xfrm>
        </p:spPr>
        <p:txBody>
          <a:bodyPr/>
          <a:lstStyle/>
          <a:p>
            <a:pPr>
              <a:defRPr/>
            </a:pPr>
            <a:r>
              <a:rPr lang="en-CA" sz="1600" dirty="0" smtClean="0"/>
              <a:t>Identify the business / clinical situations that we want the Care Plan interoperability to address</a:t>
            </a:r>
          </a:p>
          <a:p>
            <a:pPr lvl="1">
              <a:defRPr/>
            </a:pPr>
            <a:r>
              <a:rPr lang="en-CA" sz="1400" dirty="0" smtClean="0"/>
              <a:t>Care plan </a:t>
            </a:r>
            <a:r>
              <a:rPr lang="en-CA" sz="1400" dirty="0" err="1" smtClean="0"/>
              <a:t>vs</a:t>
            </a:r>
            <a:r>
              <a:rPr lang="en-CA" sz="1400" dirty="0" smtClean="0"/>
              <a:t> all of patient care?</a:t>
            </a:r>
          </a:p>
          <a:p>
            <a:pPr>
              <a:defRPr/>
            </a:pPr>
            <a:r>
              <a:rPr lang="en-CA" sz="1600" dirty="0" smtClean="0"/>
              <a:t>2 choices:</a:t>
            </a:r>
          </a:p>
          <a:p>
            <a:pPr lvl="1">
              <a:defRPr/>
            </a:pPr>
            <a:r>
              <a:rPr lang="en-CA" sz="1400" dirty="0" smtClean="0"/>
              <a:t>A: Exchangeable care plan: a snapshot sent through messaging</a:t>
            </a:r>
          </a:p>
          <a:p>
            <a:pPr lvl="1">
              <a:defRPr/>
            </a:pPr>
            <a:r>
              <a:rPr lang="en-CA" sz="1400" dirty="0" smtClean="0"/>
              <a:t>B: Dynamic, organic updatable care plan: single instance, longitudinal evolution, grows into complex entity</a:t>
            </a:r>
          </a:p>
          <a:p>
            <a:pPr lvl="2">
              <a:defRPr/>
            </a:pPr>
            <a:r>
              <a:rPr lang="en-CA" sz="1200" dirty="0" smtClean="0"/>
              <a:t>Goals, trajectory, plan, activities already schedules</a:t>
            </a:r>
          </a:p>
          <a:p>
            <a:pPr lvl="1">
              <a:defRPr/>
            </a:pPr>
            <a:r>
              <a:rPr lang="en-CA" sz="1400" dirty="0" smtClean="0"/>
              <a:t>A will provide update to B</a:t>
            </a:r>
          </a:p>
          <a:p>
            <a:pPr lvl="1">
              <a:defRPr/>
            </a:pPr>
            <a:r>
              <a:rPr lang="en-CA" sz="1400" dirty="0" smtClean="0"/>
              <a:t>There are commonalities</a:t>
            </a:r>
          </a:p>
          <a:p>
            <a:pPr lvl="2">
              <a:defRPr/>
            </a:pPr>
            <a:r>
              <a:rPr lang="en-CA" sz="1200" dirty="0" smtClean="0"/>
              <a:t>Structure, concepts, </a:t>
            </a:r>
          </a:p>
          <a:p>
            <a:pPr lvl="2">
              <a:defRPr/>
            </a:pPr>
            <a:r>
              <a:rPr lang="en-CA" sz="1200" dirty="0" smtClean="0"/>
              <a:t>Need to understand B to have a good, useful A</a:t>
            </a:r>
          </a:p>
          <a:p>
            <a:pPr lvl="2">
              <a:defRPr/>
            </a:pPr>
            <a:r>
              <a:rPr lang="en-CA" sz="1200" dirty="0" smtClean="0"/>
              <a:t>Care is dynamic, with conditions and branch points</a:t>
            </a:r>
          </a:p>
          <a:p>
            <a:pPr lvl="1">
              <a:defRPr/>
            </a:pPr>
            <a:r>
              <a:rPr lang="en-CA" sz="1400" dirty="0" smtClean="0"/>
              <a:t>Decision: A is likely our scope</a:t>
            </a:r>
          </a:p>
          <a:p>
            <a:pPr lvl="2">
              <a:defRPr/>
            </a:pPr>
            <a:r>
              <a:rPr lang="en-CA" sz="1200" dirty="0" smtClean="0"/>
              <a:t>We need to have a workflow? We don’t want to standardize the workflow. We will use workflows to understand the needs for A</a:t>
            </a:r>
          </a:p>
          <a:p>
            <a:pPr lvl="2">
              <a:defRPr/>
            </a:pPr>
            <a:r>
              <a:rPr lang="en-CA" sz="1200" dirty="0" smtClean="0"/>
              <a:t>Let’s start with stories that cover A and B</a:t>
            </a:r>
          </a:p>
          <a:p>
            <a:pPr lvl="2">
              <a:defRPr/>
            </a:pPr>
            <a:r>
              <a:rPr lang="en-CA" sz="1200" dirty="0" smtClean="0"/>
              <a:t>Nursing has lot’s of terms for care plan: documentation heavy</a:t>
            </a:r>
          </a:p>
          <a:p>
            <a:pPr lvl="2">
              <a:defRPr/>
            </a:pPr>
            <a:r>
              <a:rPr lang="en-CA" sz="1200" dirty="0" smtClean="0"/>
              <a:t>There are workflows that exist already</a:t>
            </a:r>
          </a:p>
          <a:p>
            <a:pPr lvl="2">
              <a:defRPr/>
            </a:pPr>
            <a:r>
              <a:rPr lang="en-CA" sz="1200" dirty="0" smtClean="0"/>
              <a:t>Need to decide scope: use cases of requirements</a:t>
            </a:r>
            <a:endParaRPr lang="en-CA" sz="1200" dirty="0"/>
          </a:p>
        </p:txBody>
      </p:sp>
      <p:sp>
        <p:nvSpPr>
          <p:cNvPr id="4" name="ZoneTexte 3"/>
          <p:cNvSpPr txBox="1">
            <a:spLocks noChangeArrowheads="1"/>
          </p:cNvSpPr>
          <p:nvPr/>
        </p:nvSpPr>
        <p:spPr bwMode="auto">
          <a:xfrm>
            <a:off x="7215459" y="0"/>
            <a:ext cx="1928541" cy="276999"/>
          </a:xfrm>
          <a:prstGeom prst="rect">
            <a:avLst/>
          </a:prstGeom>
          <a:noFill/>
          <a:ln w="9525">
            <a:noFill/>
            <a:miter lim="800000"/>
            <a:headEnd/>
            <a:tailEnd/>
          </a:ln>
        </p:spPr>
        <p:txBody>
          <a:bodyPr wrap="none">
            <a:spAutoFit/>
          </a:bodyPr>
          <a:lstStyle/>
          <a:p>
            <a:pPr algn="r"/>
            <a:r>
              <a:rPr lang="en-CA" sz="1200" b="0" i="1" u="sng" dirty="0">
                <a:solidFill>
                  <a:srgbClr val="FF0000"/>
                </a:solidFill>
              </a:rPr>
              <a:t>Last updated: </a:t>
            </a:r>
            <a:r>
              <a:rPr lang="en-CA" sz="1200" b="0" i="1" u="sng" dirty="0" smtClean="0">
                <a:solidFill>
                  <a:srgbClr val="FF0000"/>
                </a:solidFill>
              </a:rPr>
              <a:t>2011-02-23</a:t>
            </a:r>
            <a:endParaRPr lang="en-CA" sz="1200" b="0" i="1" u="sng"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Range of stories for Care Plan</a:t>
            </a:r>
            <a:endParaRPr lang="en-CA" dirty="0"/>
          </a:p>
        </p:txBody>
      </p:sp>
      <p:sp>
        <p:nvSpPr>
          <p:cNvPr id="3" name="Espace réservé du contenu 2"/>
          <p:cNvSpPr>
            <a:spLocks noGrp="1"/>
          </p:cNvSpPr>
          <p:nvPr>
            <p:ph idx="1"/>
          </p:nvPr>
        </p:nvSpPr>
        <p:spPr/>
        <p:txBody>
          <a:bodyPr/>
          <a:lstStyle/>
          <a:p>
            <a:r>
              <a:rPr lang="en-CA" sz="2000" dirty="0" smtClean="0"/>
              <a:t>What scope?</a:t>
            </a:r>
          </a:p>
          <a:p>
            <a:r>
              <a:rPr lang="en-CA" sz="2000" dirty="0" smtClean="0"/>
              <a:t>Continuity of care (exchange of care plan between practitioners, organizations) </a:t>
            </a:r>
          </a:p>
          <a:p>
            <a:pPr lvl="1"/>
            <a:r>
              <a:rPr lang="en-CA" sz="1800" dirty="0" smtClean="0"/>
              <a:t>For chronic diseases</a:t>
            </a:r>
          </a:p>
          <a:p>
            <a:pPr lvl="1"/>
            <a:r>
              <a:rPr lang="en-CA" sz="1800" dirty="0" smtClean="0"/>
              <a:t>For complex acute care (multi organizations)</a:t>
            </a:r>
          </a:p>
          <a:p>
            <a:r>
              <a:rPr lang="en-CA" sz="2000" dirty="0" smtClean="0"/>
              <a:t>Information model</a:t>
            </a:r>
          </a:p>
          <a:p>
            <a:pPr lvl="1"/>
            <a:r>
              <a:rPr lang="en-CA" sz="1800" dirty="0" smtClean="0"/>
              <a:t>Goals, criteria, tasks, outcomes, planned activities</a:t>
            </a:r>
          </a:p>
          <a:p>
            <a:pPr lvl="1"/>
            <a:r>
              <a:rPr lang="en-CA" sz="1800" dirty="0" smtClean="0"/>
              <a:t>Same needs for various diseases, health problems</a:t>
            </a:r>
          </a:p>
          <a:p>
            <a:pPr lvl="1"/>
            <a:r>
              <a:rPr lang="en-CA" sz="1800" dirty="0" smtClean="0"/>
              <a:t>Nursing details</a:t>
            </a:r>
          </a:p>
          <a:p>
            <a:r>
              <a:rPr lang="en-CA" sz="2000" dirty="0" smtClean="0"/>
              <a:t>Need to restrict the number of diseases?</a:t>
            </a:r>
          </a:p>
          <a:p>
            <a:pPr lvl="1"/>
            <a:r>
              <a:rPr lang="en-CA" sz="1800" dirty="0" smtClean="0"/>
              <a:t>Take one disease and follow it through from one end to another</a:t>
            </a:r>
          </a:p>
          <a:p>
            <a:pPr lvl="1"/>
            <a:r>
              <a:rPr lang="en-CA" sz="1800" dirty="0" smtClean="0"/>
              <a:t>We need a few to ensure sufficient coverage of data in a care plan</a:t>
            </a:r>
          </a:p>
          <a:p>
            <a:pPr lvl="1"/>
            <a:r>
              <a:rPr lang="en-CA" sz="1800" dirty="0" smtClean="0"/>
              <a:t>Diabetes</a:t>
            </a:r>
          </a:p>
          <a:p>
            <a:pPr lvl="1"/>
            <a:r>
              <a:rPr lang="en-CA" sz="1800" dirty="0" smtClean="0"/>
              <a:t>Pneumonia</a:t>
            </a:r>
            <a:endParaRPr lang="en-CA" sz="1800" dirty="0"/>
          </a:p>
        </p:txBody>
      </p:sp>
      <p:sp>
        <p:nvSpPr>
          <p:cNvPr id="4" name="ZoneTexte 3"/>
          <p:cNvSpPr txBox="1">
            <a:spLocks noChangeArrowheads="1"/>
          </p:cNvSpPr>
          <p:nvPr/>
        </p:nvSpPr>
        <p:spPr bwMode="auto">
          <a:xfrm>
            <a:off x="7215459" y="0"/>
            <a:ext cx="1928541" cy="276999"/>
          </a:xfrm>
          <a:prstGeom prst="rect">
            <a:avLst/>
          </a:prstGeom>
          <a:noFill/>
          <a:ln w="9525">
            <a:noFill/>
            <a:miter lim="800000"/>
            <a:headEnd/>
            <a:tailEnd/>
          </a:ln>
        </p:spPr>
        <p:txBody>
          <a:bodyPr wrap="none">
            <a:spAutoFit/>
          </a:bodyPr>
          <a:lstStyle/>
          <a:p>
            <a:pPr algn="r"/>
            <a:r>
              <a:rPr lang="en-CA" sz="1200" b="0" i="1" u="sng" dirty="0">
                <a:solidFill>
                  <a:srgbClr val="FF0000"/>
                </a:solidFill>
              </a:rPr>
              <a:t>Last updated: </a:t>
            </a:r>
            <a:r>
              <a:rPr lang="en-CA" sz="1200" b="0" i="1" u="sng" dirty="0" smtClean="0">
                <a:solidFill>
                  <a:srgbClr val="FF0000"/>
                </a:solidFill>
              </a:rPr>
              <a:t>2011-02-23</a:t>
            </a:r>
            <a:endParaRPr lang="en-CA" sz="1200" b="0" i="1" u="sng"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Preliminary Agenda </a:t>
            </a:r>
            <a:r>
              <a:rPr lang="en-CA" dirty="0" smtClean="0"/>
              <a:t>for March 9th</a:t>
            </a:r>
            <a:endParaRPr lang="en-CA" dirty="0"/>
          </a:p>
        </p:txBody>
      </p:sp>
      <p:sp>
        <p:nvSpPr>
          <p:cNvPr id="3" name="Espace réservé du contenu 2"/>
          <p:cNvSpPr>
            <a:spLocks noGrp="1"/>
          </p:cNvSpPr>
          <p:nvPr>
            <p:ph idx="1"/>
          </p:nvPr>
        </p:nvSpPr>
        <p:spPr/>
        <p:txBody>
          <a:bodyPr/>
          <a:lstStyle/>
          <a:p>
            <a:r>
              <a:rPr lang="en-CA" dirty="0" smtClean="0"/>
              <a:t>Review a few more use cases</a:t>
            </a:r>
          </a:p>
          <a:p>
            <a:pPr lvl="1"/>
            <a:r>
              <a:rPr lang="en-CA" dirty="0" smtClean="0"/>
              <a:t>Laura to structure the material on hand</a:t>
            </a:r>
          </a:p>
          <a:p>
            <a:r>
              <a:rPr lang="en-CA" dirty="0" smtClean="0"/>
              <a:t>Try to define the target CP we want to focus on</a:t>
            </a:r>
          </a:p>
          <a:p>
            <a:pPr lvl="1"/>
            <a:r>
              <a:rPr lang="en-CA" dirty="0" smtClean="0"/>
              <a:t>Stephen will provide a summary </a:t>
            </a:r>
            <a:r>
              <a:rPr lang="en-CA" dirty="0" err="1" smtClean="0"/>
              <a:t>defn</a:t>
            </a:r>
            <a:r>
              <a:rPr lang="en-CA" dirty="0" smtClean="0"/>
              <a:t> of both types</a:t>
            </a:r>
          </a:p>
          <a:p>
            <a:r>
              <a:rPr lang="en-CA" dirty="0" smtClean="0"/>
              <a:t>Look </a:t>
            </a:r>
            <a:r>
              <a:rPr lang="en-CA" dirty="0" smtClean="0"/>
              <a:t>at the proposed matrix of </a:t>
            </a:r>
            <a:r>
              <a:rPr lang="en-CA" dirty="0" smtClean="0"/>
              <a:t>care plan (CP) </a:t>
            </a:r>
            <a:r>
              <a:rPr lang="en-CA" dirty="0" smtClean="0"/>
              <a:t>contents</a:t>
            </a:r>
          </a:p>
          <a:p>
            <a:pPr lvl="1"/>
            <a:r>
              <a:rPr lang="en-CA" dirty="0" smtClean="0"/>
              <a:t>See also </a:t>
            </a:r>
            <a:r>
              <a:rPr lang="en-CA" dirty="0" smtClean="0"/>
              <a:t>IHE </a:t>
            </a:r>
            <a:r>
              <a:rPr lang="en-CA" dirty="0" smtClean="0"/>
              <a:t> (PCCP) material</a:t>
            </a:r>
            <a:endParaRPr lang="en-CA"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a:xfrm>
            <a:off x="455613" y="120650"/>
            <a:ext cx="8359775" cy="723900"/>
          </a:xfrm>
        </p:spPr>
        <p:txBody>
          <a:bodyPr/>
          <a:lstStyle/>
          <a:p>
            <a:r>
              <a:rPr lang="en-CA" smtClean="0"/>
              <a:t>Notes from Jay Lile – 2011-02-03</a:t>
            </a:r>
          </a:p>
        </p:txBody>
      </p:sp>
      <p:sp>
        <p:nvSpPr>
          <p:cNvPr id="3" name="Espace réservé du contenu 2"/>
          <p:cNvSpPr>
            <a:spLocks noGrp="1"/>
          </p:cNvSpPr>
          <p:nvPr>
            <p:ph idx="1"/>
          </p:nvPr>
        </p:nvSpPr>
        <p:spPr>
          <a:xfrm>
            <a:off x="455613" y="1176338"/>
            <a:ext cx="8364537" cy="5273675"/>
          </a:xfrm>
        </p:spPr>
        <p:txBody>
          <a:bodyPr/>
          <a:lstStyle/>
          <a:p>
            <a:pPr marL="342900" indent="-342900">
              <a:buFont typeface="+mj-lt"/>
              <a:buAutoNum type="arabicPeriod"/>
              <a:defRPr/>
            </a:pPr>
            <a:r>
              <a:rPr lang="en-CA" sz="1400" dirty="0" smtClean="0"/>
              <a:t>INFORMATION: The DAM should inform a constrained model (DIM/DMIM/RMIM), which is then used as the basis for specifications (CDA, message, etc.). If we build a DAM, we'll presumably use it to update the Care Provision DIM. The updated DIM should be in the list of balloted deliverables. (This is much clearer in PSS 4d, but the sections should be in harmony.)</a:t>
            </a:r>
          </a:p>
          <a:p>
            <a:pPr marL="342900" indent="-342900">
              <a:buFont typeface="+mj-lt"/>
              <a:buAutoNum type="arabicPeriod"/>
              <a:defRPr/>
            </a:pPr>
            <a:r>
              <a:rPr lang="en-CA" sz="1400" dirty="0" smtClean="0"/>
              <a:t>SCOPE ISSUE: We will also need to determine whether the DAM scope should be restricted to the care plan or should reverse-engineer the entire Care Provision DIM. </a:t>
            </a:r>
          </a:p>
          <a:p>
            <a:pPr marL="342900" indent="-342900">
              <a:buFont typeface="+mj-lt"/>
              <a:buAutoNum type="arabicPeriod"/>
              <a:defRPr/>
            </a:pPr>
            <a:r>
              <a:rPr lang="en-CA" sz="1400" dirty="0" smtClean="0"/>
              <a:t>PSS (Project Scope Statement) UPDATE: The Scope section (4a) discusses semantic scope, but it does not lay out the scope of work. I'd suggest that the text currently in 2a be removed from 2a, expanded, and added to 4a. </a:t>
            </a:r>
          </a:p>
          <a:p>
            <a:pPr marL="342900" indent="-342900">
              <a:buFont typeface="+mj-lt"/>
              <a:buAutoNum type="arabicPeriod"/>
              <a:defRPr/>
            </a:pPr>
            <a:r>
              <a:rPr lang="en-CA" sz="1400" dirty="0" smtClean="0"/>
              <a:t>GUIDELINE: The term "DSTU" is being used to refer to deliverables. I find that confusing: DSTU is a status, not an </a:t>
            </a:r>
            <a:r>
              <a:rPr lang="en-CA" sz="1400" dirty="0" err="1" smtClean="0"/>
              <a:t>artifact</a:t>
            </a:r>
            <a:r>
              <a:rPr lang="en-CA" sz="1400" dirty="0" smtClean="0"/>
              <a:t>. It would be clearer to me if </a:t>
            </a:r>
            <a:r>
              <a:rPr lang="en-CA" sz="1400" dirty="0" err="1" smtClean="0"/>
              <a:t>artifacts</a:t>
            </a:r>
            <a:r>
              <a:rPr lang="en-CA" sz="1400" dirty="0" smtClean="0"/>
              <a:t> were referred to as messages, </a:t>
            </a:r>
            <a:r>
              <a:rPr lang="en-CA" sz="1400" dirty="0" err="1" smtClean="0"/>
              <a:t>cda</a:t>
            </a:r>
            <a:r>
              <a:rPr lang="en-CA" sz="1400" dirty="0" smtClean="0"/>
              <a:t> documents, </a:t>
            </a:r>
            <a:r>
              <a:rPr lang="en-CA" sz="1400" dirty="0" err="1" smtClean="0"/>
              <a:t>DAMs</a:t>
            </a:r>
            <a:r>
              <a:rPr lang="en-CA" sz="1400" dirty="0" smtClean="0"/>
              <a:t>, and </a:t>
            </a:r>
            <a:r>
              <a:rPr lang="en-CA" sz="1400" dirty="0" err="1" smtClean="0"/>
              <a:t>DIMs</a:t>
            </a:r>
            <a:r>
              <a:rPr lang="en-CA" sz="1400" dirty="0" smtClean="0"/>
              <a:t>, and ballot status were used to modify those </a:t>
            </a:r>
            <a:r>
              <a:rPr lang="en-CA" sz="1400" dirty="0" err="1" smtClean="0"/>
              <a:t>artifacts</a:t>
            </a:r>
            <a:r>
              <a:rPr lang="en-CA" sz="1400" dirty="0" smtClean="0"/>
              <a:t>. E.g., "the purpose of this project is to develop a Care Plan CDA document, with all necessary antecedent </a:t>
            </a:r>
            <a:r>
              <a:rPr lang="en-CA" sz="1400" dirty="0" err="1" smtClean="0"/>
              <a:t>artifacts</a:t>
            </a:r>
            <a:r>
              <a:rPr lang="en-CA" sz="1400" dirty="0" smtClean="0"/>
              <a:t> [list them], and to ballot this document as DSTU." </a:t>
            </a:r>
          </a:p>
          <a:p>
            <a:pPr marL="342900" indent="-342900">
              <a:buFont typeface="+mj-lt"/>
              <a:buAutoNum type="arabicPeriod"/>
              <a:defRPr/>
            </a:pPr>
            <a:r>
              <a:rPr lang="en-CA" sz="1400" dirty="0" smtClean="0"/>
              <a:t>DELIVERABLES: Modeling the information space will almost certainly be useful, but I'm still in the dark about the use cases.  Under what circumstances is it necessary to communicate a care plan? For what business purpose are organizations paying their employees to volunteer and develop this standard? </a:t>
            </a:r>
          </a:p>
          <a:p>
            <a:pPr marL="342900" indent="-342900">
              <a:buFont typeface="+mj-lt"/>
              <a:buAutoNum type="arabicPeriod"/>
              <a:defRPr/>
            </a:pPr>
            <a:r>
              <a:rPr lang="en-CA" sz="1400" dirty="0" smtClean="0"/>
              <a:t>PSS UPDATE: External collaboration (6) could use more detail. That would also make it less necessary to mention this slightly distracting information in previous sections.</a:t>
            </a:r>
            <a:endParaRPr lang="en-CA" sz="1400" dirty="0"/>
          </a:p>
        </p:txBody>
      </p:sp>
      <p:sp>
        <p:nvSpPr>
          <p:cNvPr id="23556" name="ZoneTexte 3"/>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2011-02-09</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a:xfrm>
            <a:off x="455613" y="120650"/>
            <a:ext cx="8359775" cy="723900"/>
          </a:xfrm>
        </p:spPr>
        <p:txBody>
          <a:bodyPr/>
          <a:lstStyle/>
          <a:p>
            <a:r>
              <a:rPr lang="en-CA" smtClean="0"/>
              <a:t>What is a DAM?</a:t>
            </a:r>
          </a:p>
        </p:txBody>
      </p:sp>
      <p:sp>
        <p:nvSpPr>
          <p:cNvPr id="3" name="Espace réservé du contenu 2"/>
          <p:cNvSpPr>
            <a:spLocks noGrp="1"/>
          </p:cNvSpPr>
          <p:nvPr>
            <p:ph idx="1"/>
          </p:nvPr>
        </p:nvSpPr>
        <p:spPr>
          <a:xfrm>
            <a:off x="455613" y="1176338"/>
            <a:ext cx="8364537" cy="5273675"/>
          </a:xfrm>
        </p:spPr>
        <p:txBody>
          <a:bodyPr/>
          <a:lstStyle/>
          <a:p>
            <a:pPr>
              <a:defRPr/>
            </a:pPr>
            <a:r>
              <a:rPr lang="en-CA" sz="1800" dirty="0" smtClean="0"/>
              <a:t>The rules around what constitutes a valid DAM, how to put boundaries around them, or even what the tools are slim to none.  What that means is you can largely do whatever you want - at least for now.  </a:t>
            </a:r>
            <a:endParaRPr lang="en-CA" sz="1800" dirty="0"/>
          </a:p>
        </p:txBody>
      </p:sp>
      <p:sp>
        <p:nvSpPr>
          <p:cNvPr id="24580" name="ZoneTexte 3"/>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p:cNvSpPr>
            <a:spLocks noGrp="1"/>
          </p:cNvSpPr>
          <p:nvPr>
            <p:ph type="title"/>
          </p:nvPr>
        </p:nvSpPr>
        <p:spPr>
          <a:xfrm>
            <a:off x="455613" y="120650"/>
            <a:ext cx="8359775" cy="723900"/>
          </a:xfrm>
        </p:spPr>
        <p:txBody>
          <a:bodyPr/>
          <a:lstStyle/>
          <a:p>
            <a:r>
              <a:rPr lang="en-CA" sz="2400" smtClean="0"/>
              <a:t>Lloyd Mackenzie: Observations on DAMs -1</a:t>
            </a:r>
          </a:p>
        </p:txBody>
      </p:sp>
      <p:sp>
        <p:nvSpPr>
          <p:cNvPr id="5" name="Espace réservé du contenu 4"/>
          <p:cNvSpPr>
            <a:spLocks noGrp="1"/>
          </p:cNvSpPr>
          <p:nvPr>
            <p:ph idx="1"/>
          </p:nvPr>
        </p:nvSpPr>
        <p:spPr>
          <a:xfrm>
            <a:off x="455613" y="1176338"/>
            <a:ext cx="8364537" cy="5273675"/>
          </a:xfrm>
        </p:spPr>
        <p:txBody>
          <a:bodyPr/>
          <a:lstStyle/>
          <a:p>
            <a:pPr>
              <a:defRPr/>
            </a:pPr>
            <a:r>
              <a:rPr lang="en-CA" sz="1800" dirty="0" smtClean="0"/>
              <a:t>Presently, a DAM is not something well defined in HL7. It is not a single artefact but a variable collection of artefacts: functional requirements, use cases, behavioural models, activity diagrams, interaction diagrams, etc.</a:t>
            </a:r>
          </a:p>
          <a:p>
            <a:pPr>
              <a:defRPr/>
            </a:pPr>
            <a:r>
              <a:rPr lang="en-CA" sz="1800" dirty="0" smtClean="0"/>
              <a:t>There are 3 levels of design: conceptual, logical and implementable. The DAM is at the conceptual level</a:t>
            </a:r>
          </a:p>
          <a:p>
            <a:pPr>
              <a:defRPr/>
            </a:pPr>
            <a:r>
              <a:rPr lang="en-CA" sz="1800" dirty="0" smtClean="0"/>
              <a:t>For the conceptual level:</a:t>
            </a:r>
          </a:p>
          <a:p>
            <a:pPr lvl="1">
              <a:defRPr/>
            </a:pPr>
            <a:r>
              <a:rPr lang="en-CA" sz="1600" dirty="0" smtClean="0"/>
              <a:t>Capturing requirements is key</a:t>
            </a:r>
          </a:p>
          <a:p>
            <a:pPr lvl="1">
              <a:defRPr/>
            </a:pPr>
            <a:r>
              <a:rPr lang="en-CA" sz="1600" dirty="0" smtClean="0"/>
              <a:t>Requirements must be intuitive to the user community and verifiable</a:t>
            </a:r>
          </a:p>
          <a:p>
            <a:pPr lvl="1">
              <a:defRPr/>
            </a:pPr>
            <a:r>
              <a:rPr lang="en-CA" sz="1600" dirty="0" smtClean="0"/>
              <a:t>This level is more detailed that the logical level</a:t>
            </a:r>
          </a:p>
          <a:p>
            <a:pPr lvl="1">
              <a:defRPr/>
            </a:pPr>
            <a:r>
              <a:rPr lang="en-CA" sz="1600" dirty="0" smtClean="0"/>
              <a:t>It must be well bounded because conceptual models tend to be large</a:t>
            </a:r>
          </a:p>
          <a:p>
            <a:pPr>
              <a:defRPr/>
            </a:pPr>
            <a:r>
              <a:rPr lang="en-CA" sz="1800" dirty="0" smtClean="0"/>
              <a:t>The conceptual information model</a:t>
            </a:r>
          </a:p>
          <a:p>
            <a:pPr lvl="1">
              <a:defRPr/>
            </a:pPr>
            <a:r>
              <a:rPr lang="en-CA" sz="1600" dirty="0" smtClean="0"/>
              <a:t>The challenge is arriving at a language and set of well defined concepts accepted by the broad community of stakeholders/ clinicians</a:t>
            </a:r>
          </a:p>
          <a:p>
            <a:pPr lvl="1">
              <a:defRPr/>
            </a:pPr>
            <a:r>
              <a:rPr lang="en-CA" sz="1600" dirty="0" smtClean="0"/>
              <a:t>Definitions are critical: include usage notes, examples and aliases</a:t>
            </a:r>
          </a:p>
          <a:p>
            <a:pPr lvl="1">
              <a:defRPr/>
            </a:pPr>
            <a:r>
              <a:rPr lang="en-CA" sz="1600" dirty="0" smtClean="0"/>
              <a:t>Note: ISO Continuity of care concepts (NWIP being balloted to merge the 2 parts) could be one key input to speed things up</a:t>
            </a:r>
          </a:p>
          <a:p>
            <a:pPr lvl="1">
              <a:defRPr/>
            </a:pPr>
            <a:r>
              <a:rPr lang="en-CA" sz="1600" dirty="0" smtClean="0"/>
              <a:t>The model must be mapped and validated against the RIM to ensure completeness</a:t>
            </a:r>
            <a:endParaRPr lang="en-CA" sz="1600" dirty="0"/>
          </a:p>
        </p:txBody>
      </p:sp>
      <p:sp>
        <p:nvSpPr>
          <p:cNvPr id="25604" name="ZoneTexte 5"/>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2011-02-16</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title"/>
          </p:nvPr>
        </p:nvSpPr>
        <p:spPr>
          <a:xfrm>
            <a:off x="455613" y="120650"/>
            <a:ext cx="8359775" cy="723900"/>
          </a:xfrm>
        </p:spPr>
        <p:txBody>
          <a:bodyPr/>
          <a:lstStyle/>
          <a:p>
            <a:r>
              <a:rPr lang="en-CA" sz="2400" smtClean="0"/>
              <a:t>Lloyd Mackenzie: Observations on DAMs -2</a:t>
            </a:r>
          </a:p>
        </p:txBody>
      </p:sp>
      <p:sp>
        <p:nvSpPr>
          <p:cNvPr id="5" name="Espace réservé du contenu 4"/>
          <p:cNvSpPr>
            <a:spLocks noGrp="1"/>
          </p:cNvSpPr>
          <p:nvPr>
            <p:ph idx="1"/>
          </p:nvPr>
        </p:nvSpPr>
        <p:spPr>
          <a:xfrm>
            <a:off x="455613" y="1176338"/>
            <a:ext cx="8364537" cy="5273675"/>
          </a:xfrm>
        </p:spPr>
        <p:txBody>
          <a:bodyPr/>
          <a:lstStyle/>
          <a:p>
            <a:pPr>
              <a:defRPr/>
            </a:pPr>
            <a:r>
              <a:rPr lang="en-CA" sz="1800" dirty="0" smtClean="0"/>
              <a:t>We need to decide which artefacts we will produce</a:t>
            </a:r>
          </a:p>
          <a:p>
            <a:pPr lvl="1">
              <a:defRPr/>
            </a:pPr>
            <a:r>
              <a:rPr lang="en-CA" sz="1600" dirty="0" smtClean="0"/>
              <a:t>HL7 does not have a formal set of tools nor predetermined publication format</a:t>
            </a:r>
          </a:p>
          <a:p>
            <a:pPr lvl="1">
              <a:defRPr/>
            </a:pPr>
            <a:r>
              <a:rPr lang="en-CA" sz="1600" dirty="0" smtClean="0"/>
              <a:t>We need to speak to the Publications WG early in the process to ensure that what is prepared can be handled for ballot</a:t>
            </a:r>
          </a:p>
          <a:p>
            <a:pPr>
              <a:defRPr/>
            </a:pPr>
            <a:r>
              <a:rPr lang="en-CA" sz="1800" dirty="0" smtClean="0"/>
              <a:t>For the models, 2 major options</a:t>
            </a:r>
          </a:p>
          <a:p>
            <a:pPr lvl="1">
              <a:defRPr/>
            </a:pPr>
            <a:r>
              <a:rPr lang="en-CA" sz="1600" dirty="0" smtClean="0"/>
              <a:t>Concept maps (e.g. mind maps): easy for clinicians to understand, less technical looking</a:t>
            </a:r>
          </a:p>
          <a:p>
            <a:pPr lvl="1">
              <a:defRPr/>
            </a:pPr>
            <a:r>
              <a:rPr lang="en-CA" sz="1600" dirty="0" smtClean="0"/>
              <a:t>UML diagram: they are more precise, with cardinalities; can be ‘scary’ for non technical folks; could come after the concept maps</a:t>
            </a:r>
          </a:p>
          <a:p>
            <a:pPr>
              <a:defRPr/>
            </a:pPr>
            <a:r>
              <a:rPr lang="en-CA" sz="1800" dirty="0" err="1" smtClean="0"/>
              <a:t>Datatype</a:t>
            </a:r>
            <a:r>
              <a:rPr lang="en-CA" sz="1800" dirty="0" smtClean="0"/>
              <a:t>: do we want to specify? If so, which ones? R2? They are very technical and could be added at a later point.</a:t>
            </a:r>
          </a:p>
          <a:p>
            <a:pPr>
              <a:defRPr/>
            </a:pPr>
            <a:r>
              <a:rPr lang="en-CA" sz="1800" dirty="0" smtClean="0"/>
              <a:t>Key: decide on core objective: capture requirements and validate with user community</a:t>
            </a:r>
          </a:p>
          <a:p>
            <a:pPr lvl="1">
              <a:defRPr/>
            </a:pPr>
            <a:r>
              <a:rPr lang="en-CA" sz="1600" dirty="0" smtClean="0"/>
              <a:t>Find ways to make this easier</a:t>
            </a:r>
          </a:p>
          <a:p>
            <a:pPr>
              <a:defRPr/>
            </a:pPr>
            <a:endParaRPr lang="en-CA" dirty="0"/>
          </a:p>
        </p:txBody>
      </p:sp>
      <p:sp>
        <p:nvSpPr>
          <p:cNvPr id="26628" name="ZoneTexte 3"/>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2011-02-16</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p:cNvSpPr>
            <a:spLocks noGrp="1"/>
          </p:cNvSpPr>
          <p:nvPr>
            <p:ph type="title"/>
          </p:nvPr>
        </p:nvSpPr>
        <p:spPr>
          <a:xfrm>
            <a:off x="455613" y="120650"/>
            <a:ext cx="8359775" cy="723900"/>
          </a:xfrm>
        </p:spPr>
        <p:txBody>
          <a:bodyPr/>
          <a:lstStyle/>
          <a:p>
            <a:r>
              <a:rPr lang="en-CA" smtClean="0"/>
              <a:t>Discussion with Lloyd</a:t>
            </a:r>
          </a:p>
        </p:txBody>
      </p:sp>
      <p:sp>
        <p:nvSpPr>
          <p:cNvPr id="3" name="Espace réservé du contenu 2"/>
          <p:cNvSpPr>
            <a:spLocks noGrp="1"/>
          </p:cNvSpPr>
          <p:nvPr>
            <p:ph idx="1"/>
          </p:nvPr>
        </p:nvSpPr>
        <p:spPr>
          <a:xfrm>
            <a:off x="455613" y="1176338"/>
            <a:ext cx="8364537" cy="5273675"/>
          </a:xfrm>
        </p:spPr>
        <p:txBody>
          <a:bodyPr/>
          <a:lstStyle/>
          <a:p>
            <a:pPr>
              <a:defRPr/>
            </a:pPr>
            <a:r>
              <a:rPr lang="en-CA" sz="1800" dirty="0" smtClean="0"/>
              <a:t>References to look at</a:t>
            </a:r>
          </a:p>
          <a:p>
            <a:pPr lvl="1">
              <a:defRPr/>
            </a:pPr>
            <a:r>
              <a:rPr lang="en-CA" sz="1600" dirty="0" smtClean="0"/>
              <a:t>Wiki on Conceptual Information model: this is not firm, has not been reviewed nor accepted</a:t>
            </a:r>
          </a:p>
          <a:p>
            <a:pPr lvl="2">
              <a:defRPr/>
            </a:pPr>
            <a:r>
              <a:rPr lang="en-CA" sz="1400" dirty="0" smtClean="0"/>
              <a:t>Link??</a:t>
            </a:r>
          </a:p>
          <a:p>
            <a:pPr lvl="1">
              <a:defRPr/>
            </a:pPr>
            <a:r>
              <a:rPr lang="en-CA" sz="1600" dirty="0" smtClean="0"/>
              <a:t>HDF</a:t>
            </a:r>
          </a:p>
          <a:p>
            <a:pPr lvl="1">
              <a:defRPr/>
            </a:pPr>
            <a:r>
              <a:rPr lang="en-CA" sz="1600" dirty="0" smtClean="0"/>
              <a:t>SAIF</a:t>
            </a:r>
          </a:p>
          <a:p>
            <a:pPr lvl="1">
              <a:defRPr/>
            </a:pPr>
            <a:r>
              <a:rPr lang="en-CA" sz="1600" dirty="0" smtClean="0"/>
              <a:t>Other sources</a:t>
            </a:r>
          </a:p>
          <a:p>
            <a:pPr lvl="1">
              <a:defRPr/>
            </a:pPr>
            <a:r>
              <a:rPr lang="en-CA" sz="1600" dirty="0" smtClean="0"/>
              <a:t>Our imagination</a:t>
            </a:r>
          </a:p>
          <a:p>
            <a:pPr>
              <a:defRPr/>
            </a:pPr>
            <a:r>
              <a:rPr lang="en-CA" sz="1800" dirty="0" smtClean="0"/>
              <a:t>We have to make our own choices to arrive at our objectives. HL7 has not resolved the techniques and tools</a:t>
            </a:r>
          </a:p>
          <a:p>
            <a:pPr marL="265113" lvl="1" indent="-265113">
              <a:buClr>
                <a:schemeClr val="tx2">
                  <a:lumMod val="75000"/>
                </a:schemeClr>
              </a:buClr>
              <a:buFontTx/>
              <a:buChar char="•"/>
              <a:defRPr/>
            </a:pPr>
            <a:r>
              <a:rPr lang="en-CA" sz="1800" dirty="0" smtClean="0"/>
              <a:t>Group decision: start with a concept map, get acceptance by clinician, then move to class diagrams/UML</a:t>
            </a:r>
          </a:p>
          <a:p>
            <a:pPr>
              <a:defRPr/>
            </a:pPr>
            <a:r>
              <a:rPr lang="en-CA" sz="1800" dirty="0" smtClean="0"/>
              <a:t>In Sydney, an updated presentation was given on DAM guidelines: Stephen will send- </a:t>
            </a:r>
            <a:r>
              <a:rPr lang="en-CA" sz="1800" dirty="0" smtClean="0">
                <a:solidFill>
                  <a:srgbClr val="FF0000"/>
                </a:solidFill>
              </a:rPr>
              <a:t>OK received. Post?</a:t>
            </a:r>
          </a:p>
          <a:p>
            <a:pPr>
              <a:defRPr/>
            </a:pPr>
            <a:r>
              <a:rPr lang="en-CA" sz="1800" dirty="0" smtClean="0"/>
              <a:t>There are free mind mapping tools available: Stephen will send info on one- </a:t>
            </a:r>
            <a:r>
              <a:rPr lang="en-CA" sz="1800" dirty="0" smtClean="0">
                <a:solidFill>
                  <a:srgbClr val="FF0000"/>
                </a:solidFill>
              </a:rPr>
              <a:t>OK link received</a:t>
            </a:r>
          </a:p>
          <a:p>
            <a:pPr>
              <a:defRPr/>
            </a:pPr>
            <a:r>
              <a:rPr lang="en-CA" sz="1800" dirty="0" smtClean="0"/>
              <a:t>The experience gained in this initiative should be communicated to HL7 to help clarify the methodology and the tools</a:t>
            </a:r>
            <a:endParaRPr lang="en-CA" sz="1800" dirty="0"/>
          </a:p>
        </p:txBody>
      </p:sp>
      <p:sp>
        <p:nvSpPr>
          <p:cNvPr id="27652" name="ZoneTexte 3"/>
          <p:cNvSpPr txBox="1">
            <a:spLocks noChangeArrowheads="1"/>
          </p:cNvSpPr>
          <p:nvPr/>
        </p:nvSpPr>
        <p:spPr bwMode="auto">
          <a:xfrm>
            <a:off x="7215459" y="0"/>
            <a:ext cx="1928541" cy="276999"/>
          </a:xfrm>
          <a:prstGeom prst="rect">
            <a:avLst/>
          </a:prstGeom>
          <a:noFill/>
          <a:ln w="9525">
            <a:noFill/>
            <a:miter lim="800000"/>
            <a:headEnd/>
            <a:tailEnd/>
          </a:ln>
        </p:spPr>
        <p:txBody>
          <a:bodyPr wrap="none">
            <a:spAutoFit/>
          </a:bodyPr>
          <a:lstStyle/>
          <a:p>
            <a:pPr algn="r"/>
            <a:r>
              <a:rPr lang="en-CA" sz="1200" b="0" i="1" u="sng" dirty="0">
                <a:solidFill>
                  <a:srgbClr val="FF0000"/>
                </a:solidFill>
              </a:rPr>
              <a:t>Last updated: </a:t>
            </a:r>
            <a:r>
              <a:rPr lang="en-CA" sz="1200" b="0" i="1" u="sng" dirty="0" smtClean="0">
                <a:solidFill>
                  <a:srgbClr val="FF0000"/>
                </a:solidFill>
              </a:rPr>
              <a:t>2011-02-23</a:t>
            </a:r>
            <a:endParaRPr lang="en-CA" sz="1200" b="0" i="1" u="sng"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re 1"/>
          <p:cNvSpPr>
            <a:spLocks noGrp="1"/>
          </p:cNvSpPr>
          <p:nvPr>
            <p:ph type="title"/>
          </p:nvPr>
        </p:nvSpPr>
        <p:spPr>
          <a:xfrm>
            <a:off x="455613" y="120650"/>
            <a:ext cx="7716837" cy="723900"/>
          </a:xfrm>
        </p:spPr>
        <p:txBody>
          <a:bodyPr/>
          <a:lstStyle/>
          <a:p>
            <a:r>
              <a:rPr lang="en-CA" sz="2400" smtClean="0"/>
              <a:t>Deliverables (to be updated after a few weeks of travel…)</a:t>
            </a:r>
          </a:p>
        </p:txBody>
      </p:sp>
      <p:sp>
        <p:nvSpPr>
          <p:cNvPr id="3" name="Espace réservé du contenu 2"/>
          <p:cNvSpPr>
            <a:spLocks noGrp="1"/>
          </p:cNvSpPr>
          <p:nvPr>
            <p:ph idx="1"/>
          </p:nvPr>
        </p:nvSpPr>
        <p:spPr>
          <a:xfrm>
            <a:off x="455613" y="1176338"/>
            <a:ext cx="8364537" cy="5273675"/>
          </a:xfrm>
        </p:spPr>
        <p:txBody>
          <a:bodyPr/>
          <a:lstStyle/>
          <a:p>
            <a:pPr>
              <a:defRPr/>
            </a:pPr>
            <a:r>
              <a:rPr lang="en-CA" sz="2000" dirty="0" smtClean="0"/>
              <a:t>NB: Care Plan </a:t>
            </a:r>
            <a:r>
              <a:rPr lang="en-CA" sz="2000" dirty="0" err="1" smtClean="0"/>
              <a:t>wiki</a:t>
            </a:r>
            <a:r>
              <a:rPr lang="en-CA" sz="2000" dirty="0" smtClean="0"/>
              <a:t> to be used for all documents</a:t>
            </a:r>
          </a:p>
          <a:p>
            <a:pPr lvl="1">
              <a:defRPr/>
            </a:pPr>
            <a:r>
              <a:rPr lang="en-CA" sz="1800" dirty="0" smtClean="0"/>
              <a:t>Laura and André to manage: </a:t>
            </a:r>
            <a:r>
              <a:rPr lang="en-CA" sz="1800" dirty="0" smtClean="0">
                <a:solidFill>
                  <a:srgbClr val="FF0000"/>
                </a:solidFill>
              </a:rPr>
              <a:t>YES</a:t>
            </a:r>
          </a:p>
          <a:p>
            <a:pPr>
              <a:defRPr/>
            </a:pPr>
            <a:r>
              <a:rPr lang="en-CA" sz="2000" dirty="0" smtClean="0"/>
              <a:t>See HDF Domain Analysis- </a:t>
            </a:r>
            <a:r>
              <a:rPr lang="en-CA" sz="2000" dirty="0" smtClean="0">
                <a:solidFill>
                  <a:srgbClr val="FF0000"/>
                </a:solidFill>
              </a:rPr>
              <a:t>see description in Appendix 1</a:t>
            </a:r>
          </a:p>
          <a:p>
            <a:pPr>
              <a:defRPr/>
            </a:pPr>
            <a:r>
              <a:rPr lang="en-CA" sz="2000" dirty="0" smtClean="0"/>
              <a:t>Project Scope Statement</a:t>
            </a:r>
          </a:p>
          <a:p>
            <a:pPr lvl="1">
              <a:defRPr/>
            </a:pPr>
            <a:r>
              <a:rPr lang="en-CA" sz="1800" dirty="0" smtClean="0"/>
              <a:t>Eventually…</a:t>
            </a:r>
          </a:p>
          <a:p>
            <a:pPr>
              <a:defRPr/>
            </a:pPr>
            <a:r>
              <a:rPr lang="fr-CA" sz="2000" dirty="0" smtClean="0"/>
              <a:t>DAM</a:t>
            </a:r>
          </a:p>
          <a:p>
            <a:pPr lvl="1">
              <a:defRPr/>
            </a:pPr>
            <a:r>
              <a:rPr lang="fr-CA" sz="1800" dirty="0" err="1" smtClean="0"/>
              <a:t>storyboard</a:t>
            </a:r>
            <a:r>
              <a:rPr lang="fr-CA" sz="1800" dirty="0" smtClean="0"/>
              <a:t>, use cases, structural </a:t>
            </a:r>
            <a:r>
              <a:rPr lang="fr-CA" sz="1800" dirty="0" err="1" smtClean="0"/>
              <a:t>models</a:t>
            </a:r>
            <a:r>
              <a:rPr lang="fr-CA" sz="1800" dirty="0" smtClean="0"/>
              <a:t>, </a:t>
            </a:r>
            <a:r>
              <a:rPr lang="fr-CA" sz="1800" dirty="0" err="1" smtClean="0"/>
              <a:t>dynamic</a:t>
            </a:r>
            <a:r>
              <a:rPr lang="fr-CA" sz="1800" dirty="0" smtClean="0"/>
              <a:t> </a:t>
            </a:r>
            <a:r>
              <a:rPr lang="fr-CA" sz="1800" dirty="0" err="1" smtClean="0"/>
              <a:t>models</a:t>
            </a:r>
            <a:endParaRPr lang="fr-CA" sz="1800" dirty="0" smtClean="0"/>
          </a:p>
          <a:p>
            <a:pPr lvl="1">
              <a:defRPr/>
            </a:pPr>
            <a:endParaRPr lang="fr-CA" sz="1800" dirty="0" smtClean="0"/>
          </a:p>
          <a:p>
            <a:pPr>
              <a:defRPr/>
            </a:pPr>
            <a:r>
              <a:rPr lang="fr-CA" sz="2000" dirty="0" smtClean="0"/>
              <a:t>Care Plan CDA?</a:t>
            </a:r>
          </a:p>
          <a:p>
            <a:pPr>
              <a:defRPr/>
            </a:pPr>
            <a:r>
              <a:rPr lang="fr-CA" sz="2000" dirty="0" smtClean="0"/>
              <a:t>Care Plan v3 message?</a:t>
            </a:r>
          </a:p>
          <a:p>
            <a:pPr>
              <a:defRPr/>
            </a:pPr>
            <a:endParaRPr lang="en-CA" sz="2000" dirty="0"/>
          </a:p>
        </p:txBody>
      </p:sp>
      <p:sp>
        <p:nvSpPr>
          <p:cNvPr id="28676" name="ZoneTexte 3"/>
          <p:cNvSpPr txBox="1">
            <a:spLocks noChangeArrowheads="1"/>
          </p:cNvSpPr>
          <p:nvPr/>
        </p:nvSpPr>
        <p:spPr bwMode="auto">
          <a:xfrm>
            <a:off x="7215459" y="0"/>
            <a:ext cx="1928541" cy="276999"/>
          </a:xfrm>
          <a:prstGeom prst="rect">
            <a:avLst/>
          </a:prstGeom>
          <a:noFill/>
          <a:ln w="9525">
            <a:noFill/>
            <a:miter lim="800000"/>
            <a:headEnd/>
            <a:tailEnd/>
          </a:ln>
        </p:spPr>
        <p:txBody>
          <a:bodyPr wrap="none">
            <a:spAutoFit/>
          </a:bodyPr>
          <a:lstStyle/>
          <a:p>
            <a:pPr algn="r"/>
            <a:r>
              <a:rPr lang="en-CA" sz="1200" b="0" i="1" u="sng" dirty="0">
                <a:solidFill>
                  <a:srgbClr val="FF0000"/>
                </a:solidFill>
              </a:rPr>
              <a:t>Last updated: </a:t>
            </a:r>
            <a:r>
              <a:rPr lang="en-CA" sz="1200" b="0" i="1" u="sng" dirty="0" smtClean="0">
                <a:solidFill>
                  <a:srgbClr val="FF0000"/>
                </a:solidFill>
              </a:rPr>
              <a:t>2011-02-23</a:t>
            </a:r>
            <a:endParaRPr lang="en-CA" sz="1200" b="0" i="1" u="sng"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088" y="3506788"/>
            <a:ext cx="7772400" cy="1146175"/>
          </a:xfrm>
        </p:spPr>
        <p:txBody>
          <a:bodyPr/>
          <a:lstStyle/>
          <a:p>
            <a:pPr>
              <a:defRPr/>
            </a:pPr>
            <a:r>
              <a:rPr lang="en-CA" dirty="0" smtClean="0"/>
              <a:t>Methodology: How to get there</a:t>
            </a:r>
            <a:endParaRPr lang="en-CA" dirty="0"/>
          </a:p>
        </p:txBody>
      </p:sp>
      <p:sp>
        <p:nvSpPr>
          <p:cNvPr id="29699" name="Espace réservé du texte 2"/>
          <p:cNvSpPr>
            <a:spLocks noGrp="1"/>
          </p:cNvSpPr>
          <p:nvPr>
            <p:ph type="body" idx="1"/>
          </p:nvPr>
        </p:nvSpPr>
        <p:spPr>
          <a:xfrm>
            <a:off x="827088" y="4724400"/>
            <a:ext cx="7772400" cy="1500188"/>
          </a:xfrm>
        </p:spPr>
        <p:txBody>
          <a:bodyPr/>
          <a:lstStyle/>
          <a:p>
            <a:pPr>
              <a:buFontTx/>
              <a:buChar char="•"/>
            </a:pPr>
            <a:endParaRPr lang="fr-FR" smtClean="0"/>
          </a:p>
        </p:txBody>
      </p:sp>
      <p:sp>
        <p:nvSpPr>
          <p:cNvPr id="29700" name="ZoneTexte 3"/>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2011-02-09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p:cNvSpPr>
            <a:spLocks noGrp="1"/>
          </p:cNvSpPr>
          <p:nvPr>
            <p:ph type="title"/>
          </p:nvPr>
        </p:nvSpPr>
        <p:spPr>
          <a:xfrm>
            <a:off x="455613" y="120650"/>
            <a:ext cx="8359775" cy="723900"/>
          </a:xfrm>
        </p:spPr>
        <p:txBody>
          <a:bodyPr/>
          <a:lstStyle/>
          <a:p>
            <a:r>
              <a:rPr lang="en-CA" smtClean="0"/>
              <a:t>Approach to Follow</a:t>
            </a:r>
          </a:p>
        </p:txBody>
      </p:sp>
      <p:sp>
        <p:nvSpPr>
          <p:cNvPr id="3" name="Espace réservé du contenu 2"/>
          <p:cNvSpPr>
            <a:spLocks noGrp="1"/>
          </p:cNvSpPr>
          <p:nvPr>
            <p:ph idx="1"/>
          </p:nvPr>
        </p:nvSpPr>
        <p:spPr>
          <a:xfrm>
            <a:off x="455613" y="1176338"/>
            <a:ext cx="8364537" cy="5273675"/>
          </a:xfrm>
        </p:spPr>
        <p:txBody>
          <a:bodyPr/>
          <a:lstStyle/>
          <a:p>
            <a:pPr>
              <a:defRPr/>
            </a:pPr>
            <a:r>
              <a:rPr lang="en-CA" dirty="0" smtClean="0"/>
              <a:t>We will follow the Domain Analysis Process (DAP) of the HL7 development Framework (HDF)</a:t>
            </a:r>
          </a:p>
          <a:p>
            <a:pPr lvl="1">
              <a:defRPr/>
            </a:pPr>
            <a:r>
              <a:rPr lang="en-CA" dirty="0" smtClean="0"/>
              <a:t>See overview diagram on the next page</a:t>
            </a:r>
          </a:p>
          <a:p>
            <a:pPr>
              <a:defRPr/>
            </a:pPr>
            <a:r>
              <a:rPr lang="en-CA" dirty="0" smtClean="0"/>
              <a:t>We need to familiarize ourselves with the approach</a:t>
            </a:r>
          </a:p>
          <a:p>
            <a:pPr lvl="1">
              <a:defRPr/>
            </a:pPr>
            <a:r>
              <a:rPr lang="en-CA" dirty="0" smtClean="0"/>
              <a:t>See Appendix 1 for a summary of the HDF DAP process and techniques</a:t>
            </a:r>
          </a:p>
          <a:p>
            <a:pPr lvl="1">
              <a:defRPr/>
            </a:pPr>
            <a:r>
              <a:rPr lang="en-US" dirty="0" smtClean="0"/>
              <a:t>CIC DAM Development Guide HL7 PC 20110104Draft.pptx</a:t>
            </a:r>
          </a:p>
          <a:p>
            <a:pPr lvl="1">
              <a:defRPr/>
            </a:pPr>
            <a:r>
              <a:rPr lang="en-US" dirty="0" smtClean="0"/>
              <a:t>Format for use cases, storyboards, activity diagrams and interaction diagrams - HL7Wiki.mht</a:t>
            </a:r>
          </a:p>
          <a:p>
            <a:pPr>
              <a:defRPr/>
            </a:pPr>
            <a:r>
              <a:rPr lang="en-US" dirty="0" smtClean="0"/>
              <a:t>Examples</a:t>
            </a:r>
          </a:p>
          <a:p>
            <a:pPr lvl="1">
              <a:defRPr/>
            </a:pPr>
            <a:r>
              <a:rPr lang="nl-NL" dirty="0" smtClean="0"/>
              <a:t>EMS Domain </a:t>
            </a:r>
            <a:r>
              <a:rPr lang="nl-NL" dirty="0" err="1" smtClean="0"/>
              <a:t>Analysis</a:t>
            </a:r>
            <a:r>
              <a:rPr lang="nl-NL" dirty="0" smtClean="0"/>
              <a:t> Model </a:t>
            </a:r>
            <a:r>
              <a:rPr lang="nl-NL" dirty="0" err="1" smtClean="0"/>
              <a:t>VOORBEELD.pdf</a:t>
            </a:r>
            <a:endParaRPr lang="en-CA" dirty="0"/>
          </a:p>
        </p:txBody>
      </p:sp>
      <p:sp>
        <p:nvSpPr>
          <p:cNvPr id="30724" name="ZoneTexte 3"/>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2011-02-16</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re 1"/>
          <p:cNvSpPr>
            <a:spLocks noGrp="1"/>
          </p:cNvSpPr>
          <p:nvPr>
            <p:ph type="title"/>
          </p:nvPr>
        </p:nvSpPr>
        <p:spPr>
          <a:xfrm>
            <a:off x="446088" y="115888"/>
            <a:ext cx="7769225" cy="746125"/>
          </a:xfrm>
        </p:spPr>
        <p:txBody>
          <a:bodyPr/>
          <a:lstStyle/>
          <a:p>
            <a:r>
              <a:rPr lang="en-CA" smtClean="0"/>
              <a:t>HDF- </a:t>
            </a:r>
            <a:r>
              <a:rPr lang="en-US" smtClean="0"/>
              <a:t>Domain Analysis Overview </a:t>
            </a:r>
            <a:endParaRPr lang="en-CA" smtClean="0"/>
          </a:p>
        </p:txBody>
      </p:sp>
      <p:pic>
        <p:nvPicPr>
          <p:cNvPr id="31747" name="Picture 2"/>
          <p:cNvPicPr>
            <a:picLocks noChangeAspect="1" noChangeArrowheads="1"/>
          </p:cNvPicPr>
          <p:nvPr/>
        </p:nvPicPr>
        <p:blipFill>
          <a:blip r:embed="rId2" cstate="print"/>
          <a:srcRect/>
          <a:stretch>
            <a:fillRect/>
          </a:stretch>
        </p:blipFill>
        <p:spPr bwMode="auto">
          <a:xfrm>
            <a:off x="2978150" y="1052513"/>
            <a:ext cx="5332413" cy="5722937"/>
          </a:xfrm>
          <a:prstGeom prst="rect">
            <a:avLst/>
          </a:prstGeom>
          <a:noFill/>
          <a:ln w="9525">
            <a:noFill/>
            <a:miter lim="800000"/>
            <a:headEnd/>
            <a:tailEnd/>
          </a:ln>
        </p:spPr>
      </p:pic>
      <p:sp>
        <p:nvSpPr>
          <p:cNvPr id="31748" name="ZoneTexte 4"/>
          <p:cNvSpPr txBox="1">
            <a:spLocks noChangeArrowheads="1"/>
          </p:cNvSpPr>
          <p:nvPr/>
        </p:nvSpPr>
        <p:spPr bwMode="auto">
          <a:xfrm>
            <a:off x="250825" y="2133600"/>
            <a:ext cx="2344738" cy="276225"/>
          </a:xfrm>
          <a:prstGeom prst="rect">
            <a:avLst/>
          </a:prstGeom>
          <a:noFill/>
          <a:ln w="9525">
            <a:noFill/>
            <a:miter lim="800000"/>
            <a:headEnd/>
            <a:tailEnd/>
          </a:ln>
        </p:spPr>
        <p:txBody>
          <a:bodyPr wrap="none">
            <a:spAutoFit/>
          </a:bodyPr>
          <a:lstStyle/>
          <a:p>
            <a:r>
              <a:rPr lang="en-CA" sz="1200" b="0" i="1" u="sng">
                <a:solidFill>
                  <a:srgbClr val="FF0000"/>
                </a:solidFill>
              </a:rPr>
              <a:t>Source: HDF_1.5.doc, page 37 </a:t>
            </a:r>
          </a:p>
        </p:txBody>
      </p:sp>
      <p:sp>
        <p:nvSpPr>
          <p:cNvPr id="31749" name="ZoneTexte 4"/>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2011-02-09</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088" y="3506788"/>
            <a:ext cx="7772400" cy="1146175"/>
          </a:xfrm>
        </p:spPr>
        <p:txBody>
          <a:bodyPr/>
          <a:lstStyle/>
          <a:p>
            <a:pPr>
              <a:defRPr/>
            </a:pPr>
            <a:r>
              <a:rPr lang="en-CA" dirty="0" smtClean="0"/>
              <a:t>What has been done</a:t>
            </a:r>
            <a:endParaRPr lang="en-CA" dirty="0"/>
          </a:p>
        </p:txBody>
      </p:sp>
      <p:sp>
        <p:nvSpPr>
          <p:cNvPr id="32771" name="Espace réservé du texte 2"/>
          <p:cNvSpPr>
            <a:spLocks noGrp="1"/>
          </p:cNvSpPr>
          <p:nvPr>
            <p:ph type="body" idx="1"/>
          </p:nvPr>
        </p:nvSpPr>
        <p:spPr>
          <a:xfrm>
            <a:off x="827088" y="4724400"/>
            <a:ext cx="7772400" cy="1500188"/>
          </a:xfrm>
        </p:spPr>
        <p:txBody>
          <a:bodyPr/>
          <a:lstStyle/>
          <a:p>
            <a:pPr>
              <a:buFontTx/>
              <a:buChar char="•"/>
            </a:pPr>
            <a:endParaRPr lang="fr-FR" smtClean="0"/>
          </a:p>
        </p:txBody>
      </p:sp>
      <p:sp>
        <p:nvSpPr>
          <p:cNvPr id="32772" name="ZoneTexte 3"/>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2011-02-09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sz="2400" dirty="0" smtClean="0"/>
              <a:t>Agenda items for March 2</a:t>
            </a:r>
            <a:r>
              <a:rPr lang="en-CA" sz="2400" baseline="30000" dirty="0" smtClean="0"/>
              <a:t>nd</a:t>
            </a:r>
            <a:r>
              <a:rPr lang="en-CA" sz="2400" dirty="0" smtClean="0"/>
              <a:t> (</a:t>
            </a:r>
            <a:r>
              <a:rPr lang="en-CA" sz="2400" dirty="0" smtClean="0">
                <a:solidFill>
                  <a:srgbClr val="FF0000"/>
                </a:solidFill>
              </a:rPr>
              <a:t>progress made</a:t>
            </a:r>
            <a:r>
              <a:rPr lang="en-CA" sz="2400" dirty="0" smtClean="0"/>
              <a:t>)</a:t>
            </a:r>
            <a:endParaRPr lang="en-CA" sz="2400" dirty="0"/>
          </a:p>
        </p:txBody>
      </p:sp>
      <p:sp>
        <p:nvSpPr>
          <p:cNvPr id="3" name="Espace réservé du contenu 2"/>
          <p:cNvSpPr>
            <a:spLocks noGrp="1"/>
          </p:cNvSpPr>
          <p:nvPr>
            <p:ph idx="1"/>
          </p:nvPr>
        </p:nvSpPr>
        <p:spPr/>
        <p:txBody>
          <a:bodyPr/>
          <a:lstStyle/>
          <a:p>
            <a:r>
              <a:rPr lang="en-CA" sz="2000" dirty="0" smtClean="0"/>
              <a:t>Review the finding of the inventory (Laura/</a:t>
            </a:r>
            <a:r>
              <a:rPr lang="en-CA" sz="2000" dirty="0" err="1" smtClean="0"/>
              <a:t>Dany</a:t>
            </a:r>
            <a:r>
              <a:rPr lang="en-CA" sz="2000" dirty="0" smtClean="0"/>
              <a:t>): </a:t>
            </a:r>
            <a:r>
              <a:rPr lang="en-CA" sz="2000" dirty="0" smtClean="0">
                <a:solidFill>
                  <a:srgbClr val="FF0000"/>
                </a:solidFill>
              </a:rPr>
              <a:t>done</a:t>
            </a:r>
          </a:p>
          <a:p>
            <a:r>
              <a:rPr lang="en-CA" sz="2000" dirty="0" smtClean="0"/>
              <a:t>Review some use cases and storyboard (e.g. diabetics, multiple diseases, colon cancer): </a:t>
            </a:r>
            <a:r>
              <a:rPr lang="en-CA" sz="2000" dirty="0" smtClean="0">
                <a:solidFill>
                  <a:srgbClr val="FF0000"/>
                </a:solidFill>
              </a:rPr>
              <a:t>good summary by Laura, detailed walk through of a IHE AU storyboard (diabetes and mental health) by Peter </a:t>
            </a:r>
            <a:r>
              <a:rPr lang="fr-CA" sz="2000" dirty="0" err="1" smtClean="0">
                <a:solidFill>
                  <a:srgbClr val="FF0000"/>
                </a:solidFill>
              </a:rPr>
              <a:t>MacIsaac</a:t>
            </a:r>
            <a:endParaRPr lang="en-CA" sz="2000" dirty="0" smtClean="0">
              <a:solidFill>
                <a:srgbClr val="FF0000"/>
              </a:solidFill>
            </a:endParaRPr>
          </a:p>
          <a:p>
            <a:pPr lvl="1"/>
            <a:r>
              <a:rPr lang="en-CA" sz="1800" dirty="0" smtClean="0">
                <a:solidFill>
                  <a:srgbClr val="FF0000"/>
                </a:solidFill>
              </a:rPr>
              <a:t>See also slides…</a:t>
            </a:r>
          </a:p>
          <a:p>
            <a:r>
              <a:rPr lang="en-CA" sz="2000" dirty="0" smtClean="0">
                <a:solidFill>
                  <a:srgbClr val="FF0000"/>
                </a:solidFill>
              </a:rPr>
              <a:t>Discussion on the types of CP: dynamic, global, episodic, interchanged: see slides…</a:t>
            </a:r>
          </a:p>
          <a:p>
            <a:r>
              <a:rPr lang="en-CA" sz="2000" dirty="0" smtClean="0"/>
              <a:t>Initiate matrix of information elements in care plan (André)</a:t>
            </a:r>
          </a:p>
          <a:p>
            <a:pPr lvl="1"/>
            <a:r>
              <a:rPr lang="en-CA" sz="1600" dirty="0" smtClean="0">
                <a:solidFill>
                  <a:srgbClr val="FF0000"/>
                </a:solidFill>
              </a:rPr>
              <a:t>Review and update with the group</a:t>
            </a:r>
          </a:p>
          <a:p>
            <a:r>
              <a:rPr lang="en-CA" sz="2000" dirty="0" smtClean="0"/>
              <a:t>OMG-BPMN</a:t>
            </a:r>
          </a:p>
          <a:p>
            <a:pPr lvl="1"/>
            <a:r>
              <a:rPr lang="en-CA" sz="1800" dirty="0" smtClean="0"/>
              <a:t>Get an example from Canada Blueprint 2015 </a:t>
            </a:r>
            <a:r>
              <a:rPr lang="en-CA" sz="1800" dirty="0" smtClean="0"/>
              <a:t>work: </a:t>
            </a:r>
            <a:r>
              <a:rPr lang="en-CA" sz="1800" dirty="0" smtClean="0">
                <a:solidFill>
                  <a:srgbClr val="FF0000"/>
                </a:solidFill>
              </a:rPr>
              <a:t>postponed</a:t>
            </a:r>
            <a:endParaRPr lang="en-CA" sz="1800"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re 1"/>
          <p:cNvSpPr>
            <a:spLocks noGrp="1"/>
          </p:cNvSpPr>
          <p:nvPr>
            <p:ph type="title"/>
          </p:nvPr>
        </p:nvSpPr>
        <p:spPr>
          <a:xfrm>
            <a:off x="455613" y="120650"/>
            <a:ext cx="8359775" cy="723900"/>
          </a:xfrm>
        </p:spPr>
        <p:txBody>
          <a:bodyPr/>
          <a:lstStyle/>
          <a:p>
            <a:r>
              <a:rPr lang="en-CA" smtClean="0"/>
              <a:t>What do we have</a:t>
            </a:r>
          </a:p>
        </p:txBody>
      </p:sp>
      <p:sp>
        <p:nvSpPr>
          <p:cNvPr id="3" name="Espace réservé du contenu 2"/>
          <p:cNvSpPr>
            <a:spLocks noGrp="1"/>
          </p:cNvSpPr>
          <p:nvPr>
            <p:ph idx="1"/>
          </p:nvPr>
        </p:nvSpPr>
        <p:spPr>
          <a:xfrm>
            <a:off x="455613" y="1176338"/>
            <a:ext cx="8364537" cy="5273675"/>
          </a:xfrm>
        </p:spPr>
        <p:txBody>
          <a:bodyPr/>
          <a:lstStyle/>
          <a:p>
            <a:pPr>
              <a:defRPr/>
            </a:pPr>
            <a:r>
              <a:rPr lang="en-CA" sz="2000" dirty="0" smtClean="0"/>
              <a:t>Approved PSS that needs revision when we are ready</a:t>
            </a:r>
          </a:p>
          <a:p>
            <a:pPr>
              <a:defRPr/>
            </a:pPr>
            <a:r>
              <a:rPr lang="en-CA" sz="2000" dirty="0" smtClean="0"/>
              <a:t>Use cases and storyboards (next page)</a:t>
            </a:r>
          </a:p>
          <a:p>
            <a:pPr>
              <a:defRPr/>
            </a:pPr>
            <a:r>
              <a:rPr lang="en-CA" sz="2000" dirty="0" smtClean="0"/>
              <a:t>Glossaries: HL7, EHR WG</a:t>
            </a:r>
          </a:p>
          <a:p>
            <a:pPr>
              <a:defRPr/>
            </a:pPr>
            <a:r>
              <a:rPr lang="en-CA" sz="2000" dirty="0" smtClean="0"/>
              <a:t>CEN Continuity of care P1 and P2</a:t>
            </a:r>
          </a:p>
          <a:p>
            <a:pPr lvl="1">
              <a:defRPr/>
            </a:pPr>
            <a:r>
              <a:rPr lang="en-CA" sz="1800" dirty="0" smtClean="0"/>
              <a:t>CEN docs are published</a:t>
            </a:r>
          </a:p>
          <a:p>
            <a:pPr lvl="1">
              <a:defRPr/>
            </a:pPr>
            <a:r>
              <a:rPr lang="en-CA" sz="1800" dirty="0" smtClean="0"/>
              <a:t>Information model and processes and workflow</a:t>
            </a:r>
          </a:p>
          <a:p>
            <a:pPr>
              <a:defRPr/>
            </a:pPr>
            <a:r>
              <a:rPr lang="en-CA" sz="2000" dirty="0" smtClean="0"/>
              <a:t>Care plan DSTU of 2007</a:t>
            </a:r>
          </a:p>
          <a:p>
            <a:pPr>
              <a:defRPr/>
            </a:pPr>
            <a:r>
              <a:rPr lang="en-CA" sz="2000" dirty="0" smtClean="0"/>
              <a:t>IHE models of the PPOC (Patient Plan of Care)</a:t>
            </a:r>
          </a:p>
          <a:p>
            <a:pPr>
              <a:defRPr/>
            </a:pPr>
            <a:r>
              <a:rPr lang="en-CA" sz="2000" dirty="0" smtClean="0">
                <a:solidFill>
                  <a:srgbClr val="FF0000"/>
                </a:solidFill>
              </a:rPr>
              <a:t>To be updated with a good inventory (see next page)</a:t>
            </a:r>
          </a:p>
          <a:p>
            <a:pPr>
              <a:defRPr/>
            </a:pPr>
            <a:r>
              <a:rPr lang="en-CA" sz="2000" dirty="0" smtClean="0">
                <a:solidFill>
                  <a:srgbClr val="FF0000"/>
                </a:solidFill>
              </a:rPr>
              <a:t>NB: we need all the assets in one location (or at least links to other locations would be found in that spot)</a:t>
            </a:r>
            <a:endParaRPr lang="en-CA" sz="2000" dirty="0">
              <a:solidFill>
                <a:srgbClr val="FF0000"/>
              </a:solidFill>
            </a:endParaRPr>
          </a:p>
        </p:txBody>
      </p:sp>
      <p:sp>
        <p:nvSpPr>
          <p:cNvPr id="33796" name="ZoneTexte 3"/>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2011-02-09</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re 1"/>
          <p:cNvSpPr>
            <a:spLocks noGrp="1"/>
          </p:cNvSpPr>
          <p:nvPr>
            <p:ph type="title"/>
          </p:nvPr>
        </p:nvSpPr>
        <p:spPr>
          <a:xfrm>
            <a:off x="455613" y="120650"/>
            <a:ext cx="8359775" cy="723900"/>
          </a:xfrm>
        </p:spPr>
        <p:txBody>
          <a:bodyPr/>
          <a:lstStyle/>
          <a:p>
            <a:r>
              <a:rPr lang="en-CA" smtClean="0"/>
              <a:t>Use Cases and Storyboards on Hand</a:t>
            </a:r>
          </a:p>
        </p:txBody>
      </p:sp>
      <p:sp>
        <p:nvSpPr>
          <p:cNvPr id="3" name="Espace réservé du contenu 2"/>
          <p:cNvSpPr>
            <a:spLocks noGrp="1"/>
          </p:cNvSpPr>
          <p:nvPr>
            <p:ph idx="1"/>
          </p:nvPr>
        </p:nvSpPr>
        <p:spPr>
          <a:xfrm>
            <a:off x="455613" y="1176338"/>
            <a:ext cx="8364537" cy="5273675"/>
          </a:xfrm>
        </p:spPr>
        <p:txBody>
          <a:bodyPr/>
          <a:lstStyle/>
          <a:p>
            <a:pPr>
              <a:defRPr/>
            </a:pPr>
            <a:r>
              <a:rPr lang="en-CA" sz="2000" dirty="0" smtClean="0"/>
              <a:t>Care Plan Storyboards - HL7Wiki.mht</a:t>
            </a:r>
          </a:p>
          <a:p>
            <a:pPr>
              <a:defRPr/>
            </a:pPr>
            <a:r>
              <a:rPr lang="en-US" sz="2000" dirty="0" smtClean="0"/>
              <a:t>Care Plan Use cases - HL7Wiki.mht</a:t>
            </a:r>
          </a:p>
          <a:p>
            <a:pPr>
              <a:defRPr/>
            </a:pPr>
            <a:r>
              <a:rPr lang="en-CA" sz="2000" dirty="0" err="1" smtClean="0"/>
              <a:t>CarePlanPneumoniaStoryboard.doc</a:t>
            </a:r>
            <a:endParaRPr lang="en-CA" sz="2000" dirty="0" smtClean="0"/>
          </a:p>
          <a:p>
            <a:pPr>
              <a:defRPr/>
            </a:pPr>
            <a:r>
              <a:rPr lang="en-CA" sz="2000" dirty="0" smtClean="0"/>
              <a:t>Goossenetal2004Jamia-nursingprocessHL7-186.pdf</a:t>
            </a:r>
          </a:p>
          <a:p>
            <a:pPr>
              <a:defRPr/>
            </a:pPr>
            <a:r>
              <a:rPr lang="en-US" sz="2000" dirty="0" smtClean="0"/>
              <a:t>Care coordination </a:t>
            </a:r>
            <a:r>
              <a:rPr lang="en-US" sz="2000" dirty="0" err="1" smtClean="0"/>
              <a:t>usecases</a:t>
            </a:r>
            <a:r>
              <a:rPr lang="en-US" sz="2000" dirty="0" smtClean="0"/>
              <a:t> v-9 IHE Australia.doc</a:t>
            </a:r>
          </a:p>
          <a:p>
            <a:pPr>
              <a:defRPr/>
            </a:pPr>
            <a:r>
              <a:rPr lang="en-US" sz="2000" dirty="0" smtClean="0"/>
              <a:t>CarePlanTopicUseCasesDiabetesCare22-11-2010.doc</a:t>
            </a:r>
          </a:p>
          <a:p>
            <a:pPr>
              <a:defRPr/>
            </a:pPr>
            <a:r>
              <a:rPr lang="en-CA" sz="2000" dirty="0" smtClean="0"/>
              <a:t>IHE-PCC_Profile-Proposal_Chronic_Care_Coordination-1-AU.doc</a:t>
            </a:r>
          </a:p>
          <a:p>
            <a:pPr>
              <a:defRPr/>
            </a:pPr>
            <a:r>
              <a:rPr lang="en-CA" sz="2000" dirty="0" smtClean="0"/>
              <a:t>See IHE wiki’s including PCCC and AU: work done in last 2 years</a:t>
            </a:r>
          </a:p>
          <a:p>
            <a:pPr lvl="1">
              <a:defRPr/>
            </a:pPr>
            <a:r>
              <a:rPr lang="en-CA" sz="1600" dirty="0" smtClean="0"/>
              <a:t>Community and chronic</a:t>
            </a:r>
          </a:p>
          <a:p>
            <a:pPr>
              <a:defRPr/>
            </a:pPr>
            <a:r>
              <a:rPr lang="en-CA" sz="2000" dirty="0" smtClean="0">
                <a:solidFill>
                  <a:srgbClr val="FF0000"/>
                </a:solidFill>
              </a:rPr>
              <a:t>To be updated</a:t>
            </a:r>
            <a:endParaRPr lang="en-CA" sz="2000" dirty="0">
              <a:solidFill>
                <a:srgbClr val="FF0000"/>
              </a:solidFill>
            </a:endParaRPr>
          </a:p>
        </p:txBody>
      </p:sp>
      <p:sp>
        <p:nvSpPr>
          <p:cNvPr id="34820" name="ZoneTexte 3"/>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2011-02-09</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088" y="3506788"/>
            <a:ext cx="7772400" cy="1146175"/>
          </a:xfrm>
        </p:spPr>
        <p:txBody>
          <a:bodyPr/>
          <a:lstStyle/>
          <a:p>
            <a:pPr>
              <a:defRPr/>
            </a:pPr>
            <a:r>
              <a:rPr lang="en-CA" dirty="0" smtClean="0"/>
              <a:t>Gaps and </a:t>
            </a:r>
            <a:r>
              <a:rPr lang="en-CA" dirty="0" err="1" smtClean="0"/>
              <a:t>workplan</a:t>
            </a:r>
            <a:endParaRPr lang="en-CA" dirty="0"/>
          </a:p>
        </p:txBody>
      </p:sp>
      <p:sp>
        <p:nvSpPr>
          <p:cNvPr id="35843" name="Espace réservé du texte 2"/>
          <p:cNvSpPr>
            <a:spLocks noGrp="1"/>
          </p:cNvSpPr>
          <p:nvPr>
            <p:ph type="body" idx="1"/>
          </p:nvPr>
        </p:nvSpPr>
        <p:spPr>
          <a:xfrm>
            <a:off x="827088" y="4724400"/>
            <a:ext cx="7772400" cy="1500188"/>
          </a:xfrm>
        </p:spPr>
        <p:txBody>
          <a:bodyPr/>
          <a:lstStyle/>
          <a:p>
            <a:pPr>
              <a:buFontTx/>
              <a:buChar char="•"/>
            </a:pPr>
            <a:endParaRPr lang="fr-FR" smtClean="0"/>
          </a:p>
        </p:txBody>
      </p:sp>
      <p:sp>
        <p:nvSpPr>
          <p:cNvPr id="35844" name="ZoneTexte 3"/>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2011-02-09</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p:nvPr>
        </p:nvSpPr>
        <p:spPr>
          <a:xfrm>
            <a:off x="455613" y="120650"/>
            <a:ext cx="8359775" cy="723900"/>
          </a:xfrm>
        </p:spPr>
        <p:txBody>
          <a:bodyPr/>
          <a:lstStyle/>
          <a:p>
            <a:r>
              <a:rPr lang="en-CA" smtClean="0"/>
              <a:t>Gaps</a:t>
            </a:r>
          </a:p>
        </p:txBody>
      </p:sp>
      <p:sp>
        <p:nvSpPr>
          <p:cNvPr id="3" name="Espace réservé du contenu 2"/>
          <p:cNvSpPr>
            <a:spLocks noGrp="1"/>
          </p:cNvSpPr>
          <p:nvPr>
            <p:ph idx="1"/>
          </p:nvPr>
        </p:nvSpPr>
        <p:spPr>
          <a:xfrm>
            <a:off x="455613" y="1176338"/>
            <a:ext cx="8364537" cy="5273675"/>
          </a:xfrm>
        </p:spPr>
        <p:txBody>
          <a:bodyPr/>
          <a:lstStyle/>
          <a:p>
            <a:pPr>
              <a:defRPr/>
            </a:pPr>
            <a:endParaRPr lang="en-CA"/>
          </a:p>
        </p:txBody>
      </p:sp>
      <p:sp>
        <p:nvSpPr>
          <p:cNvPr id="36868" name="ZoneTexte 3"/>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2011-02-09</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re 1"/>
          <p:cNvSpPr>
            <a:spLocks noGrp="1"/>
          </p:cNvSpPr>
          <p:nvPr>
            <p:ph type="title"/>
          </p:nvPr>
        </p:nvSpPr>
        <p:spPr>
          <a:xfrm>
            <a:off x="455613" y="120650"/>
            <a:ext cx="8359775" cy="723900"/>
          </a:xfrm>
        </p:spPr>
        <p:txBody>
          <a:bodyPr/>
          <a:lstStyle/>
          <a:p>
            <a:r>
              <a:rPr lang="en-CA" smtClean="0"/>
              <a:t>Workplan</a:t>
            </a:r>
          </a:p>
        </p:txBody>
      </p:sp>
      <p:sp>
        <p:nvSpPr>
          <p:cNvPr id="3" name="Espace réservé du contenu 2"/>
          <p:cNvSpPr>
            <a:spLocks noGrp="1"/>
          </p:cNvSpPr>
          <p:nvPr>
            <p:ph idx="1"/>
          </p:nvPr>
        </p:nvSpPr>
        <p:spPr>
          <a:xfrm>
            <a:off x="455613" y="1176338"/>
            <a:ext cx="8364537" cy="5273675"/>
          </a:xfrm>
        </p:spPr>
        <p:txBody>
          <a:bodyPr/>
          <a:lstStyle/>
          <a:p>
            <a:pPr>
              <a:defRPr/>
            </a:pPr>
            <a:r>
              <a:rPr lang="en-CA" dirty="0" smtClean="0"/>
              <a:t>High level here, comprehensive on Excel</a:t>
            </a:r>
          </a:p>
          <a:p>
            <a:pPr>
              <a:defRPr/>
            </a:pPr>
            <a:r>
              <a:rPr lang="en-CA" dirty="0" smtClean="0"/>
              <a:t>There was a work plan</a:t>
            </a:r>
          </a:p>
          <a:p>
            <a:pPr lvl="1">
              <a:defRPr/>
            </a:pPr>
            <a:r>
              <a:rPr lang="en-CA" dirty="0" smtClean="0"/>
              <a:t>PC </a:t>
            </a:r>
            <a:r>
              <a:rPr lang="en-CA" dirty="0" err="1" smtClean="0"/>
              <a:t>CarePlanTopic</a:t>
            </a:r>
            <a:r>
              <a:rPr lang="en-CA" dirty="0" smtClean="0"/>
              <a:t> Planning &amp; Controllist_v02.xls</a:t>
            </a:r>
            <a:endParaRPr lang="en-CA" dirty="0"/>
          </a:p>
        </p:txBody>
      </p:sp>
      <p:sp>
        <p:nvSpPr>
          <p:cNvPr id="37892" name="ZoneTexte 3"/>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2011-02-09</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088" y="3506788"/>
            <a:ext cx="7772400" cy="1146175"/>
          </a:xfrm>
        </p:spPr>
        <p:txBody>
          <a:bodyPr/>
          <a:lstStyle/>
          <a:p>
            <a:pPr>
              <a:defRPr/>
            </a:pPr>
            <a:r>
              <a:rPr lang="en-CA" dirty="0" smtClean="0"/>
              <a:t>Team and Roles</a:t>
            </a:r>
            <a:endParaRPr lang="en-CA" dirty="0"/>
          </a:p>
        </p:txBody>
      </p:sp>
      <p:sp>
        <p:nvSpPr>
          <p:cNvPr id="38915" name="Espace réservé du texte 2"/>
          <p:cNvSpPr>
            <a:spLocks noGrp="1"/>
          </p:cNvSpPr>
          <p:nvPr>
            <p:ph type="body" idx="1"/>
          </p:nvPr>
        </p:nvSpPr>
        <p:spPr>
          <a:xfrm>
            <a:off x="827088" y="4724400"/>
            <a:ext cx="7772400" cy="1500188"/>
          </a:xfrm>
        </p:spPr>
        <p:txBody>
          <a:bodyPr/>
          <a:lstStyle/>
          <a:p>
            <a:pPr>
              <a:buFontTx/>
              <a:buChar char="•"/>
            </a:pPr>
            <a:endParaRPr lang="fr-FR" smtClean="0"/>
          </a:p>
        </p:txBody>
      </p:sp>
      <p:sp>
        <p:nvSpPr>
          <p:cNvPr id="38916" name="ZoneTexte 3"/>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2011-02-09</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re 1"/>
          <p:cNvSpPr>
            <a:spLocks noGrp="1"/>
          </p:cNvSpPr>
          <p:nvPr>
            <p:ph type="title"/>
          </p:nvPr>
        </p:nvSpPr>
        <p:spPr>
          <a:xfrm>
            <a:off x="455613" y="120650"/>
            <a:ext cx="8359775" cy="723900"/>
          </a:xfrm>
        </p:spPr>
        <p:txBody>
          <a:bodyPr/>
          <a:lstStyle/>
          <a:p>
            <a:r>
              <a:rPr lang="en-CA" smtClean="0"/>
              <a:t>Team and Roles (WIP)</a:t>
            </a:r>
          </a:p>
        </p:txBody>
      </p:sp>
      <p:graphicFrame>
        <p:nvGraphicFramePr>
          <p:cNvPr id="7" name="Tableau 6"/>
          <p:cNvGraphicFramePr>
            <a:graphicFrameLocks noGrp="1"/>
          </p:cNvGraphicFramePr>
          <p:nvPr/>
        </p:nvGraphicFramePr>
        <p:xfrm>
          <a:off x="179388" y="1268413"/>
          <a:ext cx="8785222" cy="3794760"/>
        </p:xfrm>
        <a:graphic>
          <a:graphicData uri="http://schemas.openxmlformats.org/drawingml/2006/table">
            <a:tbl>
              <a:tblPr firstRow="1" bandRow="1">
                <a:tableStyleId>{5C22544A-7EE6-4342-B048-85BDC9FD1C3A}</a:tableStyleId>
              </a:tblPr>
              <a:tblGrid>
                <a:gridCol w="1791724"/>
                <a:gridCol w="440588"/>
                <a:gridCol w="2232310"/>
                <a:gridCol w="2355485"/>
                <a:gridCol w="1965115"/>
              </a:tblGrid>
              <a:tr h="250150">
                <a:tc>
                  <a:txBody>
                    <a:bodyPr/>
                    <a:lstStyle/>
                    <a:p>
                      <a:pPr algn="ctr"/>
                      <a:r>
                        <a:rPr lang="en-CA" sz="1100" dirty="0" smtClean="0">
                          <a:solidFill>
                            <a:schemeClr val="accent4">
                              <a:lumMod val="50000"/>
                            </a:schemeClr>
                          </a:solidFill>
                        </a:rPr>
                        <a:t>Name</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100" dirty="0" smtClean="0">
                          <a:solidFill>
                            <a:schemeClr val="accent4">
                              <a:lumMod val="50000"/>
                            </a:schemeClr>
                          </a:solidFill>
                        </a:rPr>
                        <a:t>email</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100" dirty="0" smtClean="0">
                          <a:solidFill>
                            <a:schemeClr val="accent4">
                              <a:lumMod val="50000"/>
                            </a:schemeClr>
                          </a:solidFill>
                        </a:rPr>
                        <a:t>Role</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100" dirty="0" smtClean="0">
                          <a:solidFill>
                            <a:schemeClr val="accent4">
                              <a:lumMod val="50000"/>
                            </a:schemeClr>
                          </a:solidFill>
                        </a:rPr>
                        <a:t>Notes</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257647">
                <a:tc>
                  <a:txBody>
                    <a:bodyPr/>
                    <a:lstStyle/>
                    <a:p>
                      <a:r>
                        <a:rPr lang="en-CA" sz="1100" b="1" dirty="0" smtClean="0"/>
                        <a:t>André Boudreau</a:t>
                      </a:r>
                      <a:endParaRPr lang="en-CA" sz="1100" b="1"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CA</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err="1" smtClean="0"/>
                        <a:t>a.boudreau@boroan.ca</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1" kern="1200" dirty="0" smtClean="0">
                          <a:solidFill>
                            <a:schemeClr val="dk1"/>
                          </a:solidFill>
                          <a:latin typeface="+mn-lt"/>
                          <a:ea typeface="+mn-ea"/>
                          <a:cs typeface="+mn-cs"/>
                        </a:rPr>
                        <a:t>CP Co-Lead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4028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1" kern="1200" dirty="0" smtClean="0">
                          <a:solidFill>
                            <a:schemeClr val="dk1"/>
                          </a:solidFill>
                          <a:latin typeface="+mn-lt"/>
                          <a:ea typeface="+mn-ea"/>
                          <a:cs typeface="+mn-cs"/>
                        </a:rPr>
                        <a:t>Laura Heermann Langford</a:t>
                      </a:r>
                      <a:endParaRPr lang="en-CA" sz="1100" b="1"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US</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err="1" smtClean="0"/>
                        <a:t>Laura.Heermann@imail.org</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1" kern="1200" dirty="0" smtClean="0">
                          <a:solidFill>
                            <a:schemeClr val="dk1"/>
                          </a:solidFill>
                          <a:latin typeface="+mn-lt"/>
                          <a:ea typeface="+mn-ea"/>
                          <a:cs typeface="+mn-cs"/>
                        </a:rPr>
                        <a:t>CP Co-Lead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76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Stephen Chu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AU</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dk1"/>
                          </a:solidFill>
                          <a:latin typeface="+mn-lt"/>
                          <a:ea typeface="+mn-ea"/>
                          <a:cs typeface="+mn-cs"/>
                        </a:rPr>
                        <a:t>WG Co-Chair</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76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Peter </a:t>
                      </a:r>
                      <a:r>
                        <a:rPr lang="fr-CA" sz="1100" kern="1200" dirty="0" err="1" smtClean="0">
                          <a:solidFill>
                            <a:schemeClr val="dk1"/>
                          </a:solidFill>
                          <a:latin typeface="+mn-lt"/>
                          <a:ea typeface="+mn-ea"/>
                          <a:cs typeface="+mn-cs"/>
                        </a:rPr>
                        <a:t>MacIsaac</a:t>
                      </a:r>
                      <a:endParaRPr lang="en-CA" sz="1100" kern="1200" dirty="0" smtClean="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AU</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76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David Rowed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AU</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76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Adel Ghlamallah</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CA</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76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William Goossen</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NL</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WG Co-Chair, DCM</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76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err="1" smtClean="0">
                          <a:solidFill>
                            <a:schemeClr val="dk1"/>
                          </a:solidFill>
                          <a:latin typeface="+mn-lt"/>
                          <a:ea typeface="+mn-ea"/>
                          <a:cs typeface="+mn-cs"/>
                        </a:rPr>
                        <a:t>Anneke</a:t>
                      </a:r>
                      <a:r>
                        <a:rPr lang="fr-CA" sz="1100" kern="1200" dirty="0" smtClean="0">
                          <a:solidFill>
                            <a:schemeClr val="dk1"/>
                          </a:solidFill>
                          <a:latin typeface="+mn-lt"/>
                          <a:ea typeface="+mn-ea"/>
                          <a:cs typeface="+mn-cs"/>
                        </a:rPr>
                        <a:t> Goossen</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NL</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76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Ian Townsend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UK</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76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Charlie Bishop</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UK</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76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Rosemary Kennedy</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US</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76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Jay Lyle</a:t>
                      </a:r>
                      <a:endParaRPr lang="en-CA" sz="1100" kern="1200" dirty="0" smtClean="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US</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76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rgbClr val="FF0000"/>
                          </a:solidFill>
                          <a:latin typeface="+mn-lt"/>
                          <a:ea typeface="+mn-ea"/>
                          <a:cs typeface="+mn-cs"/>
                        </a:rPr>
                        <a:t>ETC. To be augmented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
        <p:nvSpPr>
          <p:cNvPr id="40031" name="ZoneTexte 3"/>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2011-02-09</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re 1"/>
          <p:cNvSpPr>
            <a:spLocks noGrp="1"/>
          </p:cNvSpPr>
          <p:nvPr>
            <p:ph type="title"/>
          </p:nvPr>
        </p:nvSpPr>
        <p:spPr>
          <a:xfrm>
            <a:off x="455613" y="120650"/>
            <a:ext cx="8359775" cy="723900"/>
          </a:xfrm>
        </p:spPr>
        <p:txBody>
          <a:bodyPr/>
          <a:lstStyle/>
          <a:p>
            <a:r>
              <a:rPr lang="en-CA" smtClean="0"/>
              <a:t>Team and Roles- Notes</a:t>
            </a:r>
          </a:p>
        </p:txBody>
      </p:sp>
      <p:sp>
        <p:nvSpPr>
          <p:cNvPr id="3" name="Espace réservé du contenu 2"/>
          <p:cNvSpPr>
            <a:spLocks noGrp="1"/>
          </p:cNvSpPr>
          <p:nvPr>
            <p:ph idx="1"/>
          </p:nvPr>
        </p:nvSpPr>
        <p:spPr>
          <a:xfrm>
            <a:off x="455613" y="1176338"/>
            <a:ext cx="8364537" cy="5273675"/>
          </a:xfrm>
        </p:spPr>
        <p:txBody>
          <a:bodyPr/>
          <a:lstStyle/>
          <a:p>
            <a:pPr>
              <a:defRPr/>
            </a:pPr>
            <a:r>
              <a:rPr lang="en-CA" sz="2000" smtClean="0"/>
              <a:t>Resource issue - the need to fill the roles of HL7 modeling and vocab facilitators to progress the works</a:t>
            </a:r>
            <a:endParaRPr lang="en-CA" sz="2000"/>
          </a:p>
        </p:txBody>
      </p:sp>
      <p:sp>
        <p:nvSpPr>
          <p:cNvPr id="40964" name="ZoneTexte 3"/>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2011-02-09</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827088" y="3506788"/>
            <a:ext cx="7772400" cy="1146175"/>
          </a:xfrm>
        </p:spPr>
        <p:txBody>
          <a:bodyPr/>
          <a:lstStyle/>
          <a:p>
            <a:pPr>
              <a:defRPr/>
            </a:pPr>
            <a:r>
              <a:rPr lang="en-CA" dirty="0" smtClean="0"/>
              <a:t>CONCLUSION</a:t>
            </a:r>
            <a:endParaRPr lang="en-CA" dirty="0"/>
          </a:p>
        </p:txBody>
      </p:sp>
      <p:sp>
        <p:nvSpPr>
          <p:cNvPr id="41987" name="Espace réservé du texte 4"/>
          <p:cNvSpPr>
            <a:spLocks noGrp="1"/>
          </p:cNvSpPr>
          <p:nvPr>
            <p:ph type="body" idx="1"/>
          </p:nvPr>
        </p:nvSpPr>
        <p:spPr>
          <a:xfrm>
            <a:off x="827088" y="4724400"/>
            <a:ext cx="7772400" cy="1500188"/>
          </a:xfrm>
        </p:spPr>
        <p:txBody>
          <a:bodyPr/>
          <a:lstStyle/>
          <a:p>
            <a:pPr>
              <a:buFontTx/>
              <a:buChar char="•"/>
            </a:pPr>
            <a:endParaRPr lang="fr-FR"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re 1"/>
          <p:cNvSpPr>
            <a:spLocks noGrp="1"/>
          </p:cNvSpPr>
          <p:nvPr>
            <p:ph type="title"/>
          </p:nvPr>
        </p:nvSpPr>
        <p:spPr>
          <a:xfrm>
            <a:off x="455613" y="120650"/>
            <a:ext cx="8359775" cy="723900"/>
          </a:xfrm>
        </p:spPr>
        <p:txBody>
          <a:bodyPr/>
          <a:lstStyle/>
          <a:p>
            <a:r>
              <a:rPr lang="en-CA" smtClean="0"/>
              <a:t>Concluding notes</a:t>
            </a:r>
          </a:p>
        </p:txBody>
      </p:sp>
      <p:sp>
        <p:nvSpPr>
          <p:cNvPr id="3" name="Espace réservé du contenu 2"/>
          <p:cNvSpPr>
            <a:spLocks noGrp="1"/>
          </p:cNvSpPr>
          <p:nvPr>
            <p:ph idx="1"/>
          </p:nvPr>
        </p:nvSpPr>
        <p:spPr>
          <a:xfrm>
            <a:off x="455613" y="1176338"/>
            <a:ext cx="8364537" cy="5273675"/>
          </a:xfrm>
        </p:spPr>
        <p:txBody>
          <a:bodyPr/>
          <a:lstStyle/>
          <a:p>
            <a:pPr>
              <a:defRPr/>
            </a:pPr>
            <a:r>
              <a:rPr lang="en-CA" dirty="0" smtClean="0"/>
              <a:t>Approach is OK</a:t>
            </a:r>
          </a:p>
          <a:p>
            <a:pPr>
              <a:defRPr/>
            </a:pPr>
            <a:r>
              <a:rPr lang="en-CA" dirty="0" smtClean="0"/>
              <a:t>Have 1 or 2 or 3 more calls to sort ourselves out</a:t>
            </a:r>
          </a:p>
          <a:p>
            <a:pPr>
              <a:defRPr/>
            </a:pPr>
            <a:r>
              <a:rPr lang="en-CA" dirty="0" smtClean="0"/>
              <a:t>Weekly calls at 17h00 ET</a:t>
            </a:r>
            <a:endParaRPr lang="en-CA" dirty="0"/>
          </a:p>
        </p:txBody>
      </p:sp>
      <p:sp>
        <p:nvSpPr>
          <p:cNvPr id="43012" name="ZoneTexte 3"/>
          <p:cNvSpPr txBox="1">
            <a:spLocks noChangeArrowheads="1"/>
          </p:cNvSpPr>
          <p:nvPr/>
        </p:nvSpPr>
        <p:spPr bwMode="auto">
          <a:xfrm>
            <a:off x="72151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2011-02-09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455613" y="120650"/>
            <a:ext cx="8359775" cy="723900"/>
          </a:xfrm>
        </p:spPr>
        <p:txBody>
          <a:bodyPr/>
          <a:lstStyle/>
          <a:p>
            <a:r>
              <a:rPr lang="en-CA" dirty="0" smtClean="0"/>
              <a:t>Agenda items (and status) for Feb. 23rd</a:t>
            </a:r>
          </a:p>
        </p:txBody>
      </p:sp>
      <p:sp>
        <p:nvSpPr>
          <p:cNvPr id="3" name="Espace réservé du contenu 2"/>
          <p:cNvSpPr>
            <a:spLocks noGrp="1"/>
          </p:cNvSpPr>
          <p:nvPr>
            <p:ph idx="1"/>
          </p:nvPr>
        </p:nvSpPr>
        <p:spPr>
          <a:xfrm>
            <a:off x="455613" y="1176338"/>
            <a:ext cx="8364537" cy="5273675"/>
          </a:xfrm>
        </p:spPr>
        <p:txBody>
          <a:bodyPr/>
          <a:lstStyle/>
          <a:p>
            <a:pPr>
              <a:defRPr/>
            </a:pPr>
            <a:r>
              <a:rPr lang="en-CA" dirty="0" smtClean="0"/>
              <a:t>Validate the approach </a:t>
            </a:r>
            <a:r>
              <a:rPr lang="en-CA" dirty="0" smtClean="0">
                <a:solidFill>
                  <a:srgbClr val="FF0000"/>
                </a:solidFill>
              </a:rPr>
              <a:t>(was discussed)</a:t>
            </a:r>
          </a:p>
          <a:p>
            <a:pPr lvl="1">
              <a:defRPr/>
            </a:pPr>
            <a:r>
              <a:rPr lang="en-CA" dirty="0" smtClean="0"/>
              <a:t>Appendix 1: HDF DAP</a:t>
            </a:r>
          </a:p>
          <a:p>
            <a:pPr lvl="1">
              <a:defRPr/>
            </a:pPr>
            <a:r>
              <a:rPr lang="en-CA" dirty="0" smtClean="0"/>
              <a:t>Target/scope, existing, gaps, work plan to fill gaps, roles</a:t>
            </a:r>
          </a:p>
          <a:p>
            <a:pPr>
              <a:defRPr/>
            </a:pPr>
            <a:r>
              <a:rPr lang="en-CA" dirty="0" smtClean="0"/>
              <a:t>Identify the business / clinical situations that we want the Care Plan interoperability to address</a:t>
            </a:r>
          </a:p>
          <a:p>
            <a:pPr lvl="1">
              <a:defRPr/>
            </a:pPr>
            <a:r>
              <a:rPr lang="en-CA" dirty="0" smtClean="0">
                <a:solidFill>
                  <a:srgbClr val="FF0000"/>
                </a:solidFill>
              </a:rPr>
              <a:t>Discussed, see What Scope, page 16, and Range of stories for Care Plan on page 17</a:t>
            </a:r>
          </a:p>
          <a:p>
            <a:pPr>
              <a:defRPr/>
            </a:pPr>
            <a:r>
              <a:rPr lang="en-CA" dirty="0" smtClean="0"/>
              <a:t>Review what we have on hand (inventory of use cases, storyboards): </a:t>
            </a:r>
            <a:r>
              <a:rPr lang="en-CA" dirty="0" smtClean="0">
                <a:solidFill>
                  <a:srgbClr val="FF0000"/>
                </a:solidFill>
              </a:rPr>
              <a:t>not done</a:t>
            </a:r>
          </a:p>
          <a:p>
            <a:pPr>
              <a:defRPr/>
            </a:pPr>
            <a:r>
              <a:rPr lang="en-CA" dirty="0" smtClean="0"/>
              <a:t>Decide on next steps: </a:t>
            </a:r>
            <a:r>
              <a:rPr lang="en-CA" dirty="0" smtClean="0">
                <a:solidFill>
                  <a:srgbClr val="FF0000"/>
                </a:solidFill>
              </a:rPr>
              <a:t>not done</a:t>
            </a:r>
            <a:endParaRPr lang="en-CA" dirty="0" smtClean="0"/>
          </a:p>
          <a:p>
            <a:pPr lvl="1">
              <a:defRPr/>
            </a:pPr>
            <a:r>
              <a:rPr lang="en-CA" dirty="0" smtClean="0"/>
              <a:t>Rework Project Scope Statement?</a:t>
            </a:r>
            <a:endParaRPr lang="en-C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re 3"/>
          <p:cNvSpPr>
            <a:spLocks noGrp="1"/>
          </p:cNvSpPr>
          <p:nvPr>
            <p:ph type="title"/>
          </p:nvPr>
        </p:nvSpPr>
        <p:spPr>
          <a:xfrm>
            <a:off x="446088" y="115888"/>
            <a:ext cx="7769225" cy="746125"/>
          </a:xfrm>
        </p:spPr>
        <p:txBody>
          <a:bodyPr/>
          <a:lstStyle/>
          <a:p>
            <a:r>
              <a:rPr lang="en-CA" smtClean="0"/>
              <a:t>Issues/Questions as of 2011-02-16</a:t>
            </a:r>
          </a:p>
        </p:txBody>
      </p:sp>
      <p:graphicFrame>
        <p:nvGraphicFramePr>
          <p:cNvPr id="5" name="Group 91"/>
          <p:cNvGraphicFramePr>
            <a:graphicFrameLocks/>
          </p:cNvGraphicFramePr>
          <p:nvPr/>
        </p:nvGraphicFramePr>
        <p:xfrm>
          <a:off x="120650" y="1196975"/>
          <a:ext cx="8915400" cy="1934264"/>
        </p:xfrm>
        <a:graphic>
          <a:graphicData uri="http://schemas.openxmlformats.org/drawingml/2006/table">
            <a:tbl>
              <a:tblPr/>
              <a:tblGrid>
                <a:gridCol w="547688"/>
                <a:gridCol w="823912"/>
                <a:gridCol w="2928938"/>
                <a:gridCol w="2709862"/>
                <a:gridCol w="809625"/>
                <a:gridCol w="1095375"/>
              </a:tblGrid>
              <a:tr h="0">
                <a:tc>
                  <a:txBody>
                    <a:bodyPr/>
                    <a:lstStyle/>
                    <a:p>
                      <a:pPr marL="231775" marR="0" lvl="0" indent="-231775" algn="ctr" defTabSz="914400" rtl="0" eaLnBrk="1" fontAlgn="base" latinLnBrk="0" hangingPunct="1">
                        <a:lnSpc>
                          <a:spcPct val="100000"/>
                        </a:lnSpc>
                        <a:spcBef>
                          <a:spcPct val="20000"/>
                        </a:spcBef>
                        <a:spcAft>
                          <a:spcPct val="0"/>
                        </a:spcAft>
                        <a:buClrTx/>
                        <a:buSzTx/>
                        <a:buFontTx/>
                        <a:buNone/>
                        <a:tabLst/>
                      </a:pPr>
                      <a:r>
                        <a:rPr kumimoji="0" lang="en-CA" sz="1600" b="1" i="0" u="none" strike="noStrike" cap="none" normalizeH="0" baseline="0" noProof="0" dirty="0" smtClean="0">
                          <a:ln>
                            <a:noFill/>
                          </a:ln>
                          <a:solidFill>
                            <a:schemeClr val="accent4">
                              <a:lumMod val="50000"/>
                            </a:schemeClr>
                          </a:solidFill>
                          <a:effectLst/>
                          <a:latin typeface="Arial Narrow" pitchFamily="34" charset="0"/>
                        </a:rPr>
                        <a:t>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231775" marR="0" lvl="0" indent="-231775" algn="ctr" defTabSz="914400" rtl="0" eaLnBrk="1" fontAlgn="base" latinLnBrk="0" hangingPunct="1">
                        <a:lnSpc>
                          <a:spcPct val="100000"/>
                        </a:lnSpc>
                        <a:spcBef>
                          <a:spcPct val="20000"/>
                        </a:spcBef>
                        <a:spcAft>
                          <a:spcPct val="0"/>
                        </a:spcAft>
                        <a:buClrTx/>
                        <a:buSzTx/>
                        <a:buFontTx/>
                        <a:buNone/>
                        <a:tabLst/>
                      </a:pPr>
                      <a:r>
                        <a:rPr kumimoji="0" lang="en-CA" sz="1600" b="1" i="0" u="none" strike="noStrike" cap="none" normalizeH="0" baseline="0" noProof="0" dirty="0" smtClean="0">
                          <a:ln>
                            <a:noFill/>
                          </a:ln>
                          <a:solidFill>
                            <a:schemeClr val="accent4">
                              <a:lumMod val="50000"/>
                            </a:schemeClr>
                          </a:solidFill>
                          <a:effectLst/>
                          <a:latin typeface="Arial Narrow" pitchFamily="34" charset="0"/>
                        </a:rPr>
                        <a:t>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600" b="1" i="0" u="none" strike="noStrike" cap="none" normalizeH="0" baseline="0" noProof="0" dirty="0" smtClean="0">
                          <a:ln>
                            <a:noFill/>
                          </a:ln>
                          <a:solidFill>
                            <a:schemeClr val="accent4">
                              <a:lumMod val="50000"/>
                            </a:schemeClr>
                          </a:solidFill>
                          <a:effectLst/>
                          <a:latin typeface="Arial Narrow" pitchFamily="34" charset="0"/>
                        </a:rPr>
                        <a:t>Issue 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600" b="1" i="0" u="none" strike="noStrike" cap="none" normalizeH="0" baseline="0" noProof="0" dirty="0" smtClean="0">
                          <a:ln>
                            <a:noFill/>
                          </a:ln>
                          <a:solidFill>
                            <a:schemeClr val="accent4">
                              <a:lumMod val="50000"/>
                            </a:schemeClr>
                          </a:solidFill>
                          <a:effectLst/>
                          <a:latin typeface="Arial Narrow" pitchFamily="34" charset="0"/>
                        </a:rPr>
                        <a:t>Comments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600" b="1" i="0" u="none" strike="noStrike" cap="none" normalizeH="0" baseline="0" noProof="0" dirty="0" smtClean="0">
                          <a:ln>
                            <a:noFill/>
                          </a:ln>
                          <a:solidFill>
                            <a:schemeClr val="accent4">
                              <a:lumMod val="50000"/>
                            </a:schemeClr>
                          </a:solidFill>
                          <a:effectLst/>
                          <a:latin typeface="Arial Narrow" pitchFamily="34" charset="0"/>
                        </a:rPr>
                        <a:t>Owner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600" b="1" i="0" u="none" strike="noStrike" cap="none" normalizeH="0" baseline="0" noProof="0" dirty="0" smtClean="0">
                          <a:ln>
                            <a:noFill/>
                          </a:ln>
                          <a:solidFill>
                            <a:schemeClr val="accent4">
                              <a:lumMod val="50000"/>
                            </a:schemeClr>
                          </a:solidFill>
                          <a:effectLst/>
                          <a:latin typeface="Arial Narrow" pitchFamily="34" charset="0"/>
                        </a:rPr>
                        <a:t>Status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99746">
                <a:tc>
                  <a:txBody>
                    <a:bodyPr/>
                    <a:lstStyle/>
                    <a:p>
                      <a:pPr marL="231775" marR="0" lvl="0" indent="-231775"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smtClean="0">
                          <a:ln>
                            <a:noFill/>
                          </a:ln>
                          <a:solidFill>
                            <a:srgbClr val="292929"/>
                          </a:solidFill>
                          <a:effectLst/>
                          <a:latin typeface="Arial Narrow" pitchFamily="34" charset="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rgbClr val="292929"/>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rgbClr val="292929"/>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rgbClr val="A5002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rgbClr val="292929"/>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rgbClr val="292929"/>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9746">
                <a:tc>
                  <a:txBody>
                    <a:bodyPr/>
                    <a:lstStyle/>
                    <a:p>
                      <a:pPr marL="231775" marR="0" lvl="0" indent="-231775"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smtClean="0">
                          <a:ln>
                            <a:noFill/>
                          </a:ln>
                          <a:solidFill>
                            <a:srgbClr val="292929"/>
                          </a:solidFill>
                          <a:effectLst/>
                          <a:latin typeface="Arial Narrow" pitchFamily="34"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smtClean="0">
                        <a:ln>
                          <a:noFill/>
                        </a:ln>
                        <a:solidFill>
                          <a:srgbClr val="292929"/>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smtClean="0">
                        <a:ln>
                          <a:noFill/>
                        </a:ln>
                        <a:solidFill>
                          <a:srgbClr val="292929"/>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smtClean="0">
                        <a:ln>
                          <a:noFill/>
                        </a:ln>
                        <a:solidFill>
                          <a:srgbClr val="A5002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smtClean="0">
                        <a:ln>
                          <a:noFill/>
                        </a:ln>
                        <a:solidFill>
                          <a:srgbClr val="292929"/>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smtClean="0">
                        <a:ln>
                          <a:noFill/>
                        </a:ln>
                        <a:solidFill>
                          <a:srgbClr val="292929"/>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9746">
                <a:tc>
                  <a:txBody>
                    <a:bodyPr/>
                    <a:lstStyle/>
                    <a:p>
                      <a:pPr marL="231775" marR="0" lvl="0" indent="-231775"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smtClean="0">
                          <a:ln>
                            <a:noFill/>
                          </a:ln>
                          <a:solidFill>
                            <a:srgbClr val="292929"/>
                          </a:solidFill>
                          <a:effectLst/>
                          <a:latin typeface="Arial Narrow" pitchFamily="34" charset="0"/>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smtClean="0">
                        <a:ln>
                          <a:noFill/>
                        </a:ln>
                        <a:solidFill>
                          <a:srgbClr val="292929"/>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rgbClr val="292929"/>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smtClean="0">
                        <a:ln>
                          <a:noFill/>
                        </a:ln>
                        <a:solidFill>
                          <a:srgbClr val="A5002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smtClean="0">
                        <a:ln>
                          <a:noFill/>
                        </a:ln>
                        <a:solidFill>
                          <a:srgbClr val="292929"/>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smtClean="0">
                        <a:ln>
                          <a:noFill/>
                        </a:ln>
                        <a:solidFill>
                          <a:srgbClr val="292929"/>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9746">
                <a:tc>
                  <a:txBody>
                    <a:bodyPr/>
                    <a:lstStyle/>
                    <a:p>
                      <a:pPr marL="231775" marR="0" lvl="0" indent="-231775"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smtClean="0">
                          <a:ln>
                            <a:noFill/>
                          </a:ln>
                          <a:solidFill>
                            <a:srgbClr val="292929"/>
                          </a:solidFill>
                          <a:effectLst/>
                          <a:latin typeface="Arial Narrow" pitchFamily="34" charset="0"/>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smtClean="0">
                        <a:ln>
                          <a:noFill/>
                        </a:ln>
                        <a:solidFill>
                          <a:srgbClr val="292929"/>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smtClean="0">
                        <a:ln>
                          <a:noFill/>
                        </a:ln>
                        <a:solidFill>
                          <a:srgbClr val="292929"/>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smtClean="0">
                        <a:ln>
                          <a:noFill/>
                        </a:ln>
                        <a:solidFill>
                          <a:srgbClr val="A5002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smtClean="0">
                        <a:ln>
                          <a:noFill/>
                        </a:ln>
                        <a:solidFill>
                          <a:srgbClr val="292929"/>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rgbClr val="292929"/>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re 3"/>
          <p:cNvSpPr>
            <a:spLocks noGrp="1"/>
          </p:cNvSpPr>
          <p:nvPr>
            <p:ph type="title"/>
          </p:nvPr>
        </p:nvSpPr>
        <p:spPr>
          <a:xfrm>
            <a:off x="446088" y="115888"/>
            <a:ext cx="7769225" cy="746125"/>
          </a:xfrm>
        </p:spPr>
        <p:txBody>
          <a:bodyPr/>
          <a:lstStyle/>
          <a:p>
            <a:r>
              <a:rPr lang="en-CA" dirty="0" smtClean="0"/>
              <a:t>Action Items as of 2011-02-16/23</a:t>
            </a:r>
          </a:p>
        </p:txBody>
      </p:sp>
      <p:graphicFrame>
        <p:nvGraphicFramePr>
          <p:cNvPr id="5" name="Group 71"/>
          <p:cNvGraphicFramePr>
            <a:graphicFrameLocks/>
          </p:cNvGraphicFramePr>
          <p:nvPr/>
        </p:nvGraphicFramePr>
        <p:xfrm>
          <a:off x="252413" y="1190625"/>
          <a:ext cx="8686801" cy="3178810"/>
        </p:xfrm>
        <a:graphic>
          <a:graphicData uri="http://schemas.openxmlformats.org/drawingml/2006/table">
            <a:tbl>
              <a:tblPr/>
              <a:tblGrid>
                <a:gridCol w="719087"/>
                <a:gridCol w="4680650"/>
                <a:gridCol w="936130"/>
                <a:gridCol w="648090"/>
                <a:gridCol w="1702844"/>
              </a:tblGrid>
              <a:tr h="36611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Action Items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By Whom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For When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Status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415925">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1.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Clarify procedure and obtain rights for André/Laura to update CP </a:t>
                      </a:r>
                      <a:r>
                        <a:rPr kumimoji="0" lang="en-CA" sz="1200" b="0" i="0" u="none" strike="noStrike" cap="none" normalizeH="0" baseline="0" noProof="0" dirty="0" err="1" smtClean="0">
                          <a:ln>
                            <a:noFill/>
                          </a:ln>
                          <a:solidFill>
                            <a:schemeClr val="tx1"/>
                          </a:solidFill>
                          <a:effectLst/>
                          <a:latin typeface="Arial Narrow" pitchFamily="34" charset="0"/>
                        </a:rPr>
                        <a:t>wiki</a:t>
                      </a: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CA" sz="1200" b="0" i="0" u="none" strike="noStrike" cap="none" normalizeH="0" baseline="0" noProof="0" dirty="0" smtClean="0">
                          <a:ln>
                            <a:noFill/>
                          </a:ln>
                          <a:solidFill>
                            <a:schemeClr val="tx1"/>
                          </a:solidFill>
                          <a:effectLst/>
                          <a:latin typeface="Arial Narrow" pitchFamily="34" charset="0"/>
                        </a:rPr>
                        <a:t>William?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Active: Procedure obtained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Do an inventory of use cases and storyboard on hand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Laura (Danny)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Active: Underway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Ask William for an update (add in a diff colour to the appropriate pages)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Outstanding - Request made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Prepare summary of the steps from HDF to produce the DAM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Done. See Appendix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Obtain and share the published version of the CEN Continuity of care P1 and P2; obtain ok from ISO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Audrey/Laura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Outstanding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6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Provide copy of the DAM presentation in Sydney and the name of a free mind mapping tool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Stephen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Done. Sent to list.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827088" y="3506788"/>
            <a:ext cx="7772400" cy="1146175"/>
          </a:xfrm>
        </p:spPr>
        <p:txBody>
          <a:bodyPr/>
          <a:lstStyle/>
          <a:p>
            <a:pPr>
              <a:defRPr/>
            </a:pPr>
            <a:r>
              <a:rPr lang="en-CA" sz="2000" dirty="0" smtClean="0"/>
              <a:t>Appendix 1- Domain analysis process (DAP) in the HL7 development framework (HDF)</a:t>
            </a:r>
            <a:endParaRPr lang="en-CA" sz="2000" dirty="0"/>
          </a:p>
        </p:txBody>
      </p:sp>
      <p:sp>
        <p:nvSpPr>
          <p:cNvPr id="46083" name="Espace réservé du texte 3"/>
          <p:cNvSpPr>
            <a:spLocks noGrp="1"/>
          </p:cNvSpPr>
          <p:nvPr>
            <p:ph type="body" idx="1"/>
          </p:nvPr>
        </p:nvSpPr>
        <p:spPr>
          <a:xfrm>
            <a:off x="827088" y="4724400"/>
            <a:ext cx="7772400" cy="1500188"/>
          </a:xfrm>
        </p:spPr>
        <p:txBody>
          <a:bodyPr/>
          <a:lstStyle/>
          <a:p>
            <a:pPr marL="0" indent="0">
              <a:buFontTx/>
              <a:buNone/>
            </a:pPr>
            <a:r>
              <a:rPr lang="en-US" sz="1800" smtClean="0"/>
              <a:t>Source: HDF 1.5 R1 (Nov. 2009), Section 3- Domain Analysis Process (DAP): Analysis and Requirements Documentation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re 1"/>
          <p:cNvSpPr>
            <a:spLocks noGrp="1"/>
          </p:cNvSpPr>
          <p:nvPr>
            <p:ph type="title"/>
          </p:nvPr>
        </p:nvSpPr>
        <p:spPr>
          <a:xfrm>
            <a:off x="455613" y="120650"/>
            <a:ext cx="8359775" cy="723900"/>
          </a:xfrm>
        </p:spPr>
        <p:txBody>
          <a:bodyPr/>
          <a:lstStyle/>
          <a:p>
            <a:r>
              <a:rPr lang="en-CA" smtClean="0"/>
              <a:t>HDF DAP Appendix Contents</a:t>
            </a:r>
          </a:p>
        </p:txBody>
      </p:sp>
      <p:sp>
        <p:nvSpPr>
          <p:cNvPr id="3" name="Espace réservé du contenu 2"/>
          <p:cNvSpPr>
            <a:spLocks noGrp="1"/>
          </p:cNvSpPr>
          <p:nvPr>
            <p:ph idx="1"/>
          </p:nvPr>
        </p:nvSpPr>
        <p:spPr>
          <a:xfrm>
            <a:off x="455613" y="1176338"/>
            <a:ext cx="8364537" cy="5273675"/>
          </a:xfrm>
        </p:spPr>
        <p:txBody>
          <a:bodyPr/>
          <a:lstStyle/>
          <a:p>
            <a:pPr>
              <a:defRPr/>
            </a:pPr>
            <a:r>
              <a:rPr lang="en-CA" dirty="0" smtClean="0"/>
              <a:t>Overview</a:t>
            </a:r>
          </a:p>
          <a:p>
            <a:pPr>
              <a:defRPr/>
            </a:pPr>
            <a:r>
              <a:rPr lang="en-CA" dirty="0" smtClean="0"/>
              <a:t>Process</a:t>
            </a:r>
          </a:p>
          <a:p>
            <a:pPr lvl="1">
              <a:defRPr/>
            </a:pPr>
            <a:r>
              <a:rPr lang="en-CA" dirty="0" smtClean="0"/>
              <a:t>Business context analysis</a:t>
            </a:r>
          </a:p>
          <a:p>
            <a:pPr lvl="1">
              <a:defRPr/>
            </a:pPr>
            <a:r>
              <a:rPr lang="en-CA" dirty="0" smtClean="0"/>
              <a:t>Use case analysis</a:t>
            </a:r>
          </a:p>
          <a:p>
            <a:pPr lvl="1">
              <a:defRPr/>
            </a:pPr>
            <a:r>
              <a:rPr lang="en-CA" dirty="0" smtClean="0"/>
              <a:t>Process analysis</a:t>
            </a:r>
          </a:p>
          <a:p>
            <a:pPr lvl="1">
              <a:defRPr/>
            </a:pPr>
            <a:r>
              <a:rPr lang="en-CA" dirty="0" smtClean="0"/>
              <a:t>Information analysis</a:t>
            </a:r>
          </a:p>
          <a:p>
            <a:pPr lvl="1">
              <a:defRPr/>
            </a:pPr>
            <a:r>
              <a:rPr lang="en-CA" dirty="0" smtClean="0"/>
              <a:t>Business rules analysis</a:t>
            </a:r>
          </a:p>
          <a:p>
            <a:pPr>
              <a:defRPr/>
            </a:pPr>
            <a:r>
              <a:rPr lang="en-CA" dirty="0" smtClean="0"/>
              <a:t>Quality criteria</a:t>
            </a:r>
          </a:p>
          <a:p>
            <a:pPr>
              <a:defRPr/>
            </a:pPr>
            <a:r>
              <a:rPr lang="en-CA" dirty="0" smtClean="0"/>
              <a:t>Tools</a:t>
            </a:r>
          </a:p>
          <a:p>
            <a:pPr>
              <a:defRPr/>
            </a:pPr>
            <a:r>
              <a:rPr lang="en-CA" dirty="0" smtClean="0"/>
              <a:t>Artefacts</a:t>
            </a:r>
            <a:endParaRPr lang="en-C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re 3"/>
          <p:cNvSpPr>
            <a:spLocks noGrp="1"/>
          </p:cNvSpPr>
          <p:nvPr>
            <p:ph type="title"/>
          </p:nvPr>
        </p:nvSpPr>
        <p:spPr>
          <a:xfrm>
            <a:off x="455613" y="120650"/>
            <a:ext cx="8359775" cy="723900"/>
          </a:xfrm>
        </p:spPr>
        <p:txBody>
          <a:bodyPr/>
          <a:lstStyle/>
          <a:p>
            <a:r>
              <a:rPr lang="en-CA" smtClean="0"/>
              <a:t>Overview- 1</a:t>
            </a:r>
          </a:p>
        </p:txBody>
      </p:sp>
      <p:sp>
        <p:nvSpPr>
          <p:cNvPr id="5" name="Espace réservé du contenu 4"/>
          <p:cNvSpPr>
            <a:spLocks noGrp="1"/>
          </p:cNvSpPr>
          <p:nvPr>
            <p:ph idx="1"/>
          </p:nvPr>
        </p:nvSpPr>
        <p:spPr>
          <a:xfrm>
            <a:off x="455613" y="1176338"/>
            <a:ext cx="8364537" cy="5273675"/>
          </a:xfrm>
        </p:spPr>
        <p:txBody>
          <a:bodyPr/>
          <a:lstStyle/>
          <a:p>
            <a:pPr>
              <a:defRPr/>
            </a:pPr>
            <a:r>
              <a:rPr lang="en-US" sz="1800" dirty="0" smtClean="0"/>
              <a:t>Domain Analysis produces a set of artifacts that clearly describe the healthcare business in a given domain in terms familiar to the people who work in that business area. This set of artifacts comprises a </a:t>
            </a:r>
            <a:r>
              <a:rPr lang="en-US" sz="1800" i="1" dirty="0" smtClean="0"/>
              <a:t>Domain Analysis Model</a:t>
            </a:r>
            <a:r>
              <a:rPr lang="en-US" sz="1800" dirty="0" smtClean="0"/>
              <a:t> (DAM). HL7 workgroups use these artifacts to develop V3 standard specifications. Each artifact in the DAM must be unambiguously stated in a way that can be well understood both by the domain experts and by the HL7 project members who are responsible for developing the specification.</a:t>
            </a:r>
            <a:endParaRPr lang="fr-CA" sz="1800" dirty="0" smtClean="0"/>
          </a:p>
          <a:p>
            <a:pPr>
              <a:defRPr/>
            </a:pPr>
            <a:r>
              <a:rPr lang="en-US" sz="1800" dirty="0" smtClean="0"/>
              <a:t>This section presents a set of internally consistent processes and techniques for analyzing and documenting interoperability requirements. It allows domain experts to document requirements explicitly in a manner consistent with HL7 design. These processes make extensive use of the UML 2.1 standard notation and tooling (see sections 3.6 and 3.7). The process encourages project teams to focus on the underlying healthcare information and process requirements before designing a standard. While the focus of this chapter is to identify interoperability requirements for standard development, this process could be used to analyze requirements for other purposes or projects.</a:t>
            </a:r>
            <a:endParaRPr lang="en-CA" sz="1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re 1"/>
          <p:cNvSpPr>
            <a:spLocks noGrp="1"/>
          </p:cNvSpPr>
          <p:nvPr>
            <p:ph type="title"/>
          </p:nvPr>
        </p:nvSpPr>
        <p:spPr>
          <a:xfrm>
            <a:off x="455613" y="120650"/>
            <a:ext cx="8359775" cy="723900"/>
          </a:xfrm>
        </p:spPr>
        <p:txBody>
          <a:bodyPr/>
          <a:lstStyle/>
          <a:p>
            <a:r>
              <a:rPr lang="en-CA" smtClean="0"/>
              <a:t>Overview- 2</a:t>
            </a:r>
          </a:p>
        </p:txBody>
      </p:sp>
      <p:sp>
        <p:nvSpPr>
          <p:cNvPr id="3" name="Espace réservé du contenu 2"/>
          <p:cNvSpPr>
            <a:spLocks noGrp="1"/>
          </p:cNvSpPr>
          <p:nvPr>
            <p:ph idx="1"/>
          </p:nvPr>
        </p:nvSpPr>
        <p:spPr>
          <a:xfrm>
            <a:off x="455613" y="1176338"/>
            <a:ext cx="8364537" cy="5273675"/>
          </a:xfrm>
        </p:spPr>
        <p:txBody>
          <a:bodyPr/>
          <a:lstStyle/>
          <a:p>
            <a:pPr>
              <a:defRPr/>
            </a:pPr>
            <a:r>
              <a:rPr lang="en-US" sz="1800" dirty="0" smtClean="0"/>
              <a:t>Requirement/Domain Analysis is a task typically performed by domain experts and business analysts who represent the users and understand their system interoperability needs. The problem space for HL7 is defined by the interoperability requirements of stakeholders in a given domain of healthcare delivery or administration. This includes all sharing of information among healthcare stakeholders that may be required for the collection, aggregation, reporting, and other analysis of clinical, administrative, and financial data information that pertains to the business. </a:t>
            </a:r>
          </a:p>
          <a:p>
            <a:pPr>
              <a:defRPr/>
            </a:pPr>
            <a:r>
              <a:rPr lang="en-US" sz="1800" dirty="0" smtClean="0"/>
              <a:t>A DAM defines what needs to be done, not how to do it. It is important to separate the description of requirements from the design of the solution. Prematurely including technical and implementation details will compromise the clarity of the original problem and will result in standards that fall short of the business needs. The DAM is used to create standard specifications by harmonizing it with HL7 references including the Reference Information Model (RIM), structural vocabulary, and application roles.</a:t>
            </a:r>
            <a:endParaRPr lang="en-CA" sz="1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re 1"/>
          <p:cNvSpPr>
            <a:spLocks noGrp="1"/>
          </p:cNvSpPr>
          <p:nvPr>
            <p:ph type="title"/>
          </p:nvPr>
        </p:nvSpPr>
        <p:spPr>
          <a:xfrm>
            <a:off x="446088" y="115888"/>
            <a:ext cx="7769225" cy="746125"/>
          </a:xfrm>
        </p:spPr>
        <p:txBody>
          <a:bodyPr/>
          <a:lstStyle/>
          <a:p>
            <a:r>
              <a:rPr lang="en-CA" smtClean="0"/>
              <a:t>HDF- </a:t>
            </a:r>
            <a:r>
              <a:rPr lang="en-US" smtClean="0"/>
              <a:t>Domain Analysis Overview </a:t>
            </a:r>
            <a:endParaRPr lang="en-CA" smtClean="0"/>
          </a:p>
        </p:txBody>
      </p:sp>
      <p:pic>
        <p:nvPicPr>
          <p:cNvPr id="50179" name="Picture 2"/>
          <p:cNvPicPr>
            <a:picLocks noChangeAspect="1" noChangeArrowheads="1"/>
          </p:cNvPicPr>
          <p:nvPr/>
        </p:nvPicPr>
        <p:blipFill>
          <a:blip r:embed="rId2" cstate="print"/>
          <a:srcRect/>
          <a:stretch>
            <a:fillRect/>
          </a:stretch>
        </p:blipFill>
        <p:spPr bwMode="auto">
          <a:xfrm>
            <a:off x="2978150" y="1052513"/>
            <a:ext cx="5332413" cy="5722937"/>
          </a:xfrm>
          <a:prstGeom prst="rect">
            <a:avLst/>
          </a:prstGeom>
          <a:noFill/>
          <a:ln w="9525">
            <a:noFill/>
            <a:miter lim="800000"/>
            <a:headEnd/>
            <a:tailEnd/>
          </a:ln>
        </p:spPr>
      </p:pic>
      <p:sp>
        <p:nvSpPr>
          <p:cNvPr id="50180" name="ZoneTexte 4"/>
          <p:cNvSpPr txBox="1">
            <a:spLocks noChangeArrowheads="1"/>
          </p:cNvSpPr>
          <p:nvPr/>
        </p:nvSpPr>
        <p:spPr bwMode="auto">
          <a:xfrm>
            <a:off x="323850" y="6308725"/>
            <a:ext cx="2344738" cy="276225"/>
          </a:xfrm>
          <a:prstGeom prst="rect">
            <a:avLst/>
          </a:prstGeom>
          <a:noFill/>
          <a:ln w="9525">
            <a:noFill/>
            <a:miter lim="800000"/>
            <a:headEnd/>
            <a:tailEnd/>
          </a:ln>
        </p:spPr>
        <p:txBody>
          <a:bodyPr wrap="none">
            <a:spAutoFit/>
          </a:bodyPr>
          <a:lstStyle/>
          <a:p>
            <a:r>
              <a:rPr lang="en-CA" sz="1200" b="0" i="1" u="sng">
                <a:solidFill>
                  <a:srgbClr val="FF0000"/>
                </a:solidFill>
              </a:rPr>
              <a:t>Source: HDF_1.5.doc, page 37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re 1"/>
          <p:cNvSpPr>
            <a:spLocks noGrp="1"/>
          </p:cNvSpPr>
          <p:nvPr>
            <p:ph type="title"/>
          </p:nvPr>
        </p:nvSpPr>
        <p:spPr>
          <a:xfrm>
            <a:off x="455613" y="120650"/>
            <a:ext cx="8359775" cy="723900"/>
          </a:xfrm>
        </p:spPr>
        <p:txBody>
          <a:bodyPr/>
          <a:lstStyle/>
          <a:p>
            <a:r>
              <a:rPr lang="en-US" smtClean="0"/>
              <a:t>3.4.1 Business Context Analysis</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2000" dirty="0" smtClean="0"/>
              <a:t>The first sub-process in the Requirements Documentation process analyzes specific issues or requirements in the context of the healthcare business process that is to be improved either by developing new software or through HL7-based interoperability. </a:t>
            </a:r>
          </a:p>
          <a:p>
            <a:pPr>
              <a:defRPr/>
            </a:pPr>
            <a:r>
              <a:rPr lang="en-US" sz="2000" dirty="0" smtClean="0"/>
              <a:t>This is accomplished using one or more storyboards. A storyboard is a narrative that describes a representative scenario that illustrates the problem or requirement as well as identifying the interchange of information and the various actors involved. </a:t>
            </a:r>
          </a:p>
          <a:p>
            <a:pPr>
              <a:defRPr/>
            </a:pPr>
            <a:r>
              <a:rPr lang="en-US" sz="2000" dirty="0" smtClean="0"/>
              <a:t>The purpose of this sub-process is to capture the domain experts’ knowledge in a simple fashion and to document the business context for message exchange. The analysis of the business context is intended to identify a typical scenario (or storyboard) that describes the process intended for automation using the standard developed by the project.</a:t>
            </a:r>
            <a:endParaRPr lang="en-CA" sz="20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re 1"/>
          <p:cNvSpPr>
            <a:spLocks noGrp="1"/>
          </p:cNvSpPr>
          <p:nvPr>
            <p:ph type="title"/>
          </p:nvPr>
        </p:nvSpPr>
        <p:spPr>
          <a:xfrm>
            <a:off x="455613" y="120650"/>
            <a:ext cx="8359775" cy="723900"/>
          </a:xfrm>
        </p:spPr>
        <p:txBody>
          <a:bodyPr/>
          <a:lstStyle/>
          <a:p>
            <a:r>
              <a:rPr lang="en-US" smtClean="0"/>
              <a:t>3.4.1 </a:t>
            </a:r>
            <a:r>
              <a:rPr lang="en-CA" smtClean="0"/>
              <a:t>How to document the business context</a:t>
            </a:r>
          </a:p>
        </p:txBody>
      </p:sp>
      <p:sp>
        <p:nvSpPr>
          <p:cNvPr id="3" name="Espace réservé du contenu 2"/>
          <p:cNvSpPr>
            <a:spLocks noGrp="1"/>
          </p:cNvSpPr>
          <p:nvPr>
            <p:ph idx="1"/>
          </p:nvPr>
        </p:nvSpPr>
        <p:spPr>
          <a:xfrm>
            <a:off x="455613" y="1176338"/>
            <a:ext cx="2100262" cy="5273675"/>
          </a:xfrm>
        </p:spPr>
        <p:txBody>
          <a:bodyPr/>
          <a:lstStyle/>
          <a:p>
            <a:pPr>
              <a:defRPr/>
            </a:pPr>
            <a:endParaRPr lang="en-CA"/>
          </a:p>
        </p:txBody>
      </p:sp>
      <p:pic>
        <p:nvPicPr>
          <p:cNvPr id="52228" name="Picture 2"/>
          <p:cNvPicPr>
            <a:picLocks noChangeAspect="1" noChangeArrowheads="1"/>
          </p:cNvPicPr>
          <p:nvPr/>
        </p:nvPicPr>
        <p:blipFill>
          <a:blip r:embed="rId2" cstate="print"/>
          <a:srcRect/>
          <a:stretch>
            <a:fillRect/>
          </a:stretch>
        </p:blipFill>
        <p:spPr bwMode="auto">
          <a:xfrm>
            <a:off x="3924300" y="1052513"/>
            <a:ext cx="4979988" cy="5805487"/>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re 1"/>
          <p:cNvSpPr>
            <a:spLocks noGrp="1"/>
          </p:cNvSpPr>
          <p:nvPr>
            <p:ph type="title"/>
          </p:nvPr>
        </p:nvSpPr>
        <p:spPr>
          <a:xfrm>
            <a:off x="455613" y="120650"/>
            <a:ext cx="8359775" cy="723900"/>
          </a:xfrm>
        </p:spPr>
        <p:txBody>
          <a:bodyPr/>
          <a:lstStyle/>
          <a:p>
            <a:r>
              <a:rPr lang="en-US" smtClean="0"/>
              <a:t>3.4.2 Use Case Analysis - 1</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1600" dirty="0" smtClean="0"/>
              <a:t>Use Case Analysis is used to identify the integration scenarios a project or artifact is intended to support.  </a:t>
            </a:r>
          </a:p>
          <a:p>
            <a:pPr>
              <a:defRPr/>
            </a:pPr>
            <a:r>
              <a:rPr lang="en-US" sz="1600" dirty="0" smtClean="0"/>
              <a:t>The </a:t>
            </a:r>
            <a:r>
              <a:rPr lang="en-US" sz="1600" i="1" dirty="0" smtClean="0"/>
              <a:t>Use Case Model</a:t>
            </a:r>
            <a:r>
              <a:rPr lang="en-US" sz="1600" dirty="0" smtClean="0"/>
              <a:t> formally identifies the actors and use cases illustrated in the storyboards and associates the actors with the use cases they participate in. It enables the project or committee to clearly identify the functional areas the system will cover and the actors involved. A Use Case Model may consist of multiple use cases and multiple actors. </a:t>
            </a:r>
            <a:endParaRPr lang="fr-CA" sz="1600" dirty="0" smtClean="0"/>
          </a:p>
          <a:p>
            <a:pPr lvl="1">
              <a:defRPr/>
            </a:pPr>
            <a:r>
              <a:rPr lang="en-US" sz="1400" dirty="0" smtClean="0"/>
              <a:t>Each use case provides one or more scenarios that convey how the system should interact with the end user or another system to achieve a specific business goal. Use cases typically avoid technical jargon, preferring instead the language of the end user or domain expert. </a:t>
            </a:r>
            <a:endParaRPr lang="fr-CA" sz="1400" dirty="0" smtClean="0"/>
          </a:p>
          <a:p>
            <a:pPr lvl="1">
              <a:defRPr/>
            </a:pPr>
            <a:r>
              <a:rPr lang="en-US" sz="1400" dirty="0" smtClean="0"/>
              <a:t>Each use case focuses on describing how to achieve a single business goal or task. Actors are parties outside the system that interact with the system. An actor can be a class of users, roles users can play, or other systems. </a:t>
            </a:r>
            <a:endParaRPr lang="fr-CA" sz="1400" dirty="0" smtClean="0"/>
          </a:p>
          <a:p>
            <a:pPr lvl="1">
              <a:defRPr/>
            </a:pPr>
            <a:r>
              <a:rPr lang="en-US" sz="1400" dirty="0" smtClean="0"/>
              <a:t>Use cases treat the system as a "black box" and interactions with the system, including system responses, are perceived from outside the system. This policy is deliberate because it simplifies the description of requirements and avoids the trap of making assumptions about how the functionality will be implemented.</a:t>
            </a:r>
            <a:endParaRPr lang="fr-CA" sz="1400" dirty="0" smtClean="0"/>
          </a:p>
          <a:p>
            <a:pPr>
              <a:defRPr/>
            </a:pPr>
            <a:endParaRPr lang="en-CA"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455613" y="120650"/>
            <a:ext cx="8359775" cy="723900"/>
          </a:xfrm>
        </p:spPr>
        <p:txBody>
          <a:bodyPr/>
          <a:lstStyle/>
          <a:p>
            <a:r>
              <a:rPr lang="en-CA" dirty="0" smtClean="0"/>
              <a:t>Participants- </a:t>
            </a:r>
            <a:r>
              <a:rPr lang="en-CA" dirty="0" err="1" smtClean="0"/>
              <a:t>Meetg</a:t>
            </a:r>
            <a:r>
              <a:rPr lang="en-CA" dirty="0" smtClean="0"/>
              <a:t> of 2011-03-02</a:t>
            </a:r>
          </a:p>
        </p:txBody>
      </p:sp>
      <p:graphicFrame>
        <p:nvGraphicFramePr>
          <p:cNvPr id="7" name="Tableau 6"/>
          <p:cNvGraphicFramePr>
            <a:graphicFrameLocks noGrp="1"/>
          </p:cNvGraphicFramePr>
          <p:nvPr/>
        </p:nvGraphicFramePr>
        <p:xfrm>
          <a:off x="251400" y="836640"/>
          <a:ext cx="8641199" cy="5654040"/>
        </p:xfrm>
        <a:graphic>
          <a:graphicData uri="http://schemas.openxmlformats.org/drawingml/2006/table">
            <a:tbl>
              <a:tblPr firstRow="1" bandRow="1">
                <a:tableStyleId>{5C22544A-7EE6-4342-B048-85BDC9FD1C3A}</a:tableStyleId>
              </a:tblPr>
              <a:tblGrid>
                <a:gridCol w="2520349"/>
                <a:gridCol w="2520350"/>
                <a:gridCol w="504073"/>
                <a:gridCol w="576080"/>
                <a:gridCol w="576080"/>
                <a:gridCol w="1944267"/>
              </a:tblGrid>
              <a:tr h="216031">
                <a:tc>
                  <a:txBody>
                    <a:bodyPr/>
                    <a:lstStyle/>
                    <a:p>
                      <a:pPr algn="ctr"/>
                      <a:r>
                        <a:rPr lang="en-CA" sz="1000" dirty="0" smtClean="0">
                          <a:solidFill>
                            <a:schemeClr val="tx1"/>
                          </a:solidFill>
                        </a:rPr>
                        <a:t>Name</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email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tx1"/>
                          </a:solidFill>
                        </a:rPr>
                        <a:t>Country</a:t>
                      </a:r>
                      <a:endParaRPr lang="en-CA" sz="500" b="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No</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Notes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238574">
                <a:tc>
                  <a:txBody>
                    <a:bodyPr/>
                    <a:lstStyle/>
                    <a:p>
                      <a:r>
                        <a:rPr lang="en-CA" sz="1000" dirty="0" smtClean="0">
                          <a:solidFill>
                            <a:schemeClr val="tx1"/>
                          </a:solidFill>
                        </a:rPr>
                        <a:t>André Boudreau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a.boudreau@boroan.ca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CA</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dirty="0" smtClean="0">
                          <a:solidFill>
                            <a:schemeClr val="tx1"/>
                          </a:solidFill>
                        </a:rPr>
                        <a:t>Laura Heermann Langford</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Laura.Heermann@imail.org</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Stephen Chu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stephen.chu@nehta.gov.au</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AU</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Peter </a:t>
                      </a:r>
                      <a:r>
                        <a:rPr lang="fr-CA" sz="900" kern="1200" dirty="0" err="1" smtClean="0">
                          <a:solidFill>
                            <a:schemeClr val="tx1"/>
                          </a:solidFill>
                          <a:latin typeface="+mn-lt"/>
                          <a:ea typeface="+mn-ea"/>
                          <a:cs typeface="+mn-cs"/>
                        </a:rPr>
                        <a:t>MacIsaac</a:t>
                      </a: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peter.macisaac@hp.com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AU</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David Rowed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david.rowed@gmail.com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AU</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Adel Ghlamallah</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aghlamallah@infoway-inforoute.ca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William Goossen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wgoossen@results4care.nl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NL</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err="1" smtClean="0">
                          <a:solidFill>
                            <a:schemeClr val="tx1"/>
                          </a:solidFill>
                          <a:latin typeface="+mn-lt"/>
                          <a:ea typeface="+mn-ea"/>
                          <a:cs typeface="+mn-cs"/>
                        </a:rPr>
                        <a:t>Anneke</a:t>
                      </a:r>
                      <a:r>
                        <a:rPr lang="fr-CA" sz="900" kern="1200" dirty="0" smtClean="0">
                          <a:solidFill>
                            <a:schemeClr val="tx1"/>
                          </a:solidFill>
                          <a:latin typeface="+mn-lt"/>
                          <a:ea typeface="+mn-ea"/>
                          <a:cs typeface="+mn-cs"/>
                        </a:rPr>
                        <a:t> Goossen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agoossen@results4care.nl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NL</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Ian Townsend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GB" sz="800" kern="1200" dirty="0" smtClean="0">
                          <a:solidFill>
                            <a:schemeClr val="tx1"/>
                          </a:solidFill>
                          <a:latin typeface="+mn-lt"/>
                          <a:ea typeface="+mn-ea"/>
                          <a:cs typeface="+mn-cs"/>
                        </a:rPr>
                        <a:t>ian.townend@nhs.net</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UK</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Charlie Bishop</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charlie.bishop@isofthealth.com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UK</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Rosemary Kennedy</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Rosemary.kennedy@jefferson.edu</a:t>
                      </a:r>
                      <a:endParaRPr lang="fr-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10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Jay Lyle</a:t>
                      </a: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jaylyle@gmail.com</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US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Yes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Margaret </a:t>
                      </a:r>
                      <a:r>
                        <a:rPr lang="en-CA" sz="900" kern="1200" dirty="0" err="1" smtClean="0">
                          <a:solidFill>
                            <a:schemeClr val="tx1"/>
                          </a:solidFill>
                          <a:latin typeface="+mn-lt"/>
                          <a:ea typeface="+mn-ea"/>
                          <a:cs typeface="+mn-cs"/>
                        </a:rPr>
                        <a:t>Dittloff</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mkd@cbord.com</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US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Walter Suarez</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walter.g.suarez@kp.org</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US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Peter </a:t>
                      </a:r>
                      <a:r>
                        <a:rPr lang="en-CA" sz="900" kern="1200" dirty="0" err="1" smtClean="0">
                          <a:solidFill>
                            <a:schemeClr val="tx1"/>
                          </a:solidFill>
                          <a:latin typeface="+mn-lt"/>
                          <a:ea typeface="+mn-ea"/>
                          <a:cs typeface="+mn-cs"/>
                        </a:rPr>
                        <a:t>Hendler</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700" kern="1200" dirty="0" err="1" smtClean="0">
                          <a:solidFill>
                            <a:schemeClr val="tx1"/>
                          </a:solidFill>
                          <a:latin typeface="+mn-lt"/>
                          <a:ea typeface="+mn-ea"/>
                          <a:cs typeface="+mn-cs"/>
                        </a:rPr>
                        <a:t>Peter.Hendler@kp.org</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US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Yes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Ray Simkus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ray@wmt.ca</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CA</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Yes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Audrey Dickerson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adickerson@himss.org</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US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Ian McNicoll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Ian.McNicoll@oceaninformatics.com</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UK</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Yes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err="1" smtClean="0">
                          <a:solidFill>
                            <a:schemeClr val="tx1"/>
                          </a:solidFill>
                          <a:latin typeface="+mn-lt"/>
                          <a:ea typeface="+mn-ea"/>
                          <a:cs typeface="+mn-cs"/>
                        </a:rPr>
                        <a:t>Elayne</a:t>
                      </a:r>
                      <a:r>
                        <a:rPr lang="en-CA" sz="900" kern="1200" dirty="0" smtClean="0">
                          <a:solidFill>
                            <a:schemeClr val="tx1"/>
                          </a:solidFill>
                          <a:latin typeface="+mn-lt"/>
                          <a:ea typeface="+mn-ea"/>
                          <a:cs typeface="+mn-cs"/>
                        </a:rPr>
                        <a:t> Ayres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smtClean="0">
                          <a:solidFill>
                            <a:schemeClr val="tx1"/>
                          </a:solidFill>
                          <a:latin typeface="+mn-lt"/>
                          <a:ea typeface="+mn-ea"/>
                          <a:cs typeface="+mn-cs"/>
                        </a:rPr>
                        <a:t>EAyres@cc.nih.gov</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US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Lloyd</a:t>
                      </a:r>
                      <a:r>
                        <a:rPr lang="en-CA" sz="900" kern="1200" baseline="0" dirty="0" smtClean="0">
                          <a:solidFill>
                            <a:schemeClr val="tx1"/>
                          </a:solidFill>
                          <a:latin typeface="+mn-lt"/>
                          <a:ea typeface="+mn-ea"/>
                          <a:cs typeface="+mn-cs"/>
                        </a:rPr>
                        <a:t> Mackenzie</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smtClean="0">
                          <a:solidFill>
                            <a:schemeClr val="tx1"/>
                          </a:solidFill>
                          <a:latin typeface="+mn-lt"/>
                          <a:ea typeface="+mn-ea"/>
                          <a:cs typeface="+mn-cs"/>
                        </a:rPr>
                        <a:t>lloyd@lmckenzie.com</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CA</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LM&amp;A Consulting Ltd.</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r>
                        <a:rPr lang="en-US" sz="900" kern="1200" baseline="0" dirty="0" smtClean="0">
                          <a:solidFill>
                            <a:schemeClr val="tx1"/>
                          </a:solidFill>
                          <a:latin typeface="+mn-lt"/>
                          <a:ea typeface="+mn-ea"/>
                          <a:cs typeface="+mn-cs"/>
                        </a:rPr>
                        <a:t>Danny </a:t>
                      </a:r>
                      <a:r>
                        <a:rPr lang="en-US" sz="900" kern="1200" baseline="0" dirty="0" err="1" smtClean="0">
                          <a:solidFill>
                            <a:schemeClr val="tx1"/>
                          </a:solidFill>
                          <a:latin typeface="+mn-lt"/>
                          <a:ea typeface="+mn-ea"/>
                          <a:cs typeface="+mn-cs"/>
                        </a:rPr>
                        <a:t>Probst</a:t>
                      </a:r>
                      <a:endParaRPr lang="fr-CA" sz="900" kern="1200" baseline="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kern="1200" dirty="0" smtClean="0">
                          <a:solidFill>
                            <a:schemeClr val="tx1"/>
                          </a:solidFill>
                          <a:latin typeface="+mn-lt"/>
                          <a:ea typeface="+mn-ea"/>
                          <a:cs typeface="+mn-cs"/>
                          <a:hlinkClick r:id="rId2"/>
                        </a:rPr>
                        <a:t>Danny.Probst@imail.org</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US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Kevin Coonan</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dirty="0" smtClean="0">
                          <a:solidFill>
                            <a:schemeClr val="tx1"/>
                          </a:solidFill>
                        </a:rPr>
                        <a:t>Kevin.coonan@gmail.com</a:t>
                      </a:r>
                      <a:endParaRPr lang="en-CA" sz="7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2010">
                <a:tc>
                  <a:txBody>
                    <a:bodyPr/>
                    <a:lstStyle/>
                    <a:p>
                      <a:r>
                        <a:rPr lang="en-CA" sz="800" dirty="0" err="1" smtClean="0">
                          <a:solidFill>
                            <a:schemeClr val="tx1"/>
                          </a:solidFill>
                        </a:rPr>
                        <a:t>Serafina</a:t>
                      </a:r>
                      <a:r>
                        <a:rPr lang="en-CA" sz="800" dirty="0" smtClean="0">
                          <a:solidFill>
                            <a:schemeClr val="tx1"/>
                          </a:solidFill>
                        </a:rPr>
                        <a:t> </a:t>
                      </a:r>
                      <a:r>
                        <a:rPr lang="en-CA" sz="800" dirty="0" err="1" smtClean="0">
                          <a:solidFill>
                            <a:schemeClr val="tx1"/>
                          </a:solidFill>
                        </a:rPr>
                        <a:t>Versaggi</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dirty="0" smtClean="0">
                          <a:solidFill>
                            <a:schemeClr val="tx1"/>
                          </a:solidFill>
                        </a:rPr>
                        <a:t>serafina.versaggi@gmail.com</a:t>
                      </a:r>
                      <a:endParaRPr lang="en-CA" sz="6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US</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re 1"/>
          <p:cNvSpPr>
            <a:spLocks noGrp="1"/>
          </p:cNvSpPr>
          <p:nvPr>
            <p:ph type="title"/>
          </p:nvPr>
        </p:nvSpPr>
        <p:spPr>
          <a:xfrm>
            <a:off x="455613" y="120650"/>
            <a:ext cx="8359775" cy="723900"/>
          </a:xfrm>
        </p:spPr>
        <p:txBody>
          <a:bodyPr/>
          <a:lstStyle/>
          <a:p>
            <a:r>
              <a:rPr lang="en-US" smtClean="0"/>
              <a:t>3.4.2 Use Case Analysis - 2</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2000" dirty="0" smtClean="0"/>
              <a:t>A use case identifies: </a:t>
            </a:r>
            <a:endParaRPr lang="fr-CA" sz="2000" dirty="0" smtClean="0"/>
          </a:p>
          <a:p>
            <a:pPr lvl="1">
              <a:defRPr/>
            </a:pPr>
            <a:r>
              <a:rPr lang="en-US" sz="1800" dirty="0" smtClean="0"/>
              <a:t>Actors participating in the use case</a:t>
            </a:r>
            <a:endParaRPr lang="fr-CA" sz="1800" dirty="0" smtClean="0"/>
          </a:p>
          <a:p>
            <a:pPr lvl="1">
              <a:defRPr/>
            </a:pPr>
            <a:r>
              <a:rPr lang="en-US" sz="1800" dirty="0" smtClean="0"/>
              <a:t>Pre-conditions</a:t>
            </a:r>
            <a:endParaRPr lang="fr-CA" sz="1800" dirty="0" smtClean="0"/>
          </a:p>
          <a:p>
            <a:pPr lvl="1">
              <a:defRPr/>
            </a:pPr>
            <a:r>
              <a:rPr lang="en-US" sz="1800" dirty="0" smtClean="0"/>
              <a:t>Flow of events</a:t>
            </a:r>
            <a:endParaRPr lang="fr-CA" sz="1800" dirty="0" smtClean="0"/>
          </a:p>
          <a:p>
            <a:pPr lvl="1">
              <a:defRPr/>
            </a:pPr>
            <a:r>
              <a:rPr lang="en-US" sz="1800" dirty="0" smtClean="0"/>
              <a:t>Post-conditions </a:t>
            </a:r>
            <a:endParaRPr lang="fr-CA" sz="1800" dirty="0" smtClean="0"/>
          </a:p>
          <a:p>
            <a:pPr lvl="1">
              <a:defRPr/>
            </a:pPr>
            <a:r>
              <a:rPr lang="en-US" sz="1800" dirty="0" smtClean="0"/>
              <a:t>Derived events/interactions</a:t>
            </a:r>
            <a:endParaRPr lang="fr-CA" sz="1800" dirty="0" smtClean="0"/>
          </a:p>
          <a:p>
            <a:pPr>
              <a:defRPr/>
            </a:pPr>
            <a:r>
              <a:rPr lang="en-US" sz="2000" dirty="0" smtClean="0"/>
              <a:t>Activity, Sequence, and/or State diagrams can be used to further elaborate the use case analysis. </a:t>
            </a:r>
            <a:endParaRPr lang="fr-CA" sz="2000" dirty="0" smtClean="0"/>
          </a:p>
          <a:p>
            <a:pPr>
              <a:defRPr/>
            </a:pPr>
            <a:endParaRPr lang="en-CA" sz="2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re 1"/>
          <p:cNvSpPr>
            <a:spLocks noGrp="1"/>
          </p:cNvSpPr>
          <p:nvPr>
            <p:ph type="title"/>
          </p:nvPr>
        </p:nvSpPr>
        <p:spPr>
          <a:xfrm>
            <a:off x="455613" y="120650"/>
            <a:ext cx="8359775" cy="723900"/>
          </a:xfrm>
        </p:spPr>
        <p:txBody>
          <a:bodyPr/>
          <a:lstStyle/>
          <a:p>
            <a:r>
              <a:rPr lang="en-US" smtClean="0"/>
              <a:t>Analyze Use Cases</a:t>
            </a:r>
            <a:endParaRPr lang="en-CA" smtClean="0"/>
          </a:p>
        </p:txBody>
      </p:sp>
      <p:sp>
        <p:nvSpPr>
          <p:cNvPr id="3" name="Espace réservé du contenu 2"/>
          <p:cNvSpPr>
            <a:spLocks noGrp="1"/>
          </p:cNvSpPr>
          <p:nvPr>
            <p:ph idx="1"/>
          </p:nvPr>
        </p:nvSpPr>
        <p:spPr>
          <a:xfrm>
            <a:off x="250825" y="1123950"/>
            <a:ext cx="3025775" cy="5326063"/>
          </a:xfrm>
        </p:spPr>
        <p:txBody>
          <a:bodyPr/>
          <a:lstStyle/>
          <a:p>
            <a:pPr marL="0" indent="0">
              <a:buFontTx/>
              <a:buNone/>
              <a:defRPr/>
            </a:pPr>
            <a:r>
              <a:rPr lang="en-US" sz="1200" dirty="0" smtClean="0"/>
              <a:t>The purpose of the following diagram is to describe the process used to identify the actors and use cases in a formalized structure that enables Domain Experts and Business Requirements Analysts to identify the functional interoperability scenarios.</a:t>
            </a:r>
          </a:p>
          <a:p>
            <a:pPr marL="0" indent="0">
              <a:buFontTx/>
              <a:buNone/>
              <a:defRPr/>
            </a:pPr>
            <a:endParaRPr lang="en-US" sz="1200" dirty="0" smtClean="0"/>
          </a:p>
          <a:p>
            <a:pPr marL="0" indent="0">
              <a:buFontTx/>
              <a:buNone/>
              <a:defRPr/>
            </a:pPr>
            <a:r>
              <a:rPr lang="en-US" sz="1200" b="1" dirty="0" smtClean="0"/>
              <a:t>Document Actors' Actions:</a:t>
            </a:r>
            <a:r>
              <a:rPr lang="en-US" sz="1200" dirty="0" smtClean="0"/>
              <a:t> Analyze the storyboards to identify the systems, business actors, and functions/actions performed.</a:t>
            </a:r>
          </a:p>
          <a:p>
            <a:pPr marL="0" indent="0">
              <a:buFontTx/>
              <a:buNone/>
              <a:defRPr/>
            </a:pPr>
            <a:endParaRPr lang="en-US" sz="1200" dirty="0" smtClean="0"/>
          </a:p>
          <a:p>
            <a:pPr marL="0" indent="0">
              <a:buFontTx/>
              <a:buNone/>
              <a:defRPr/>
            </a:pPr>
            <a:r>
              <a:rPr lang="en-US" sz="1200" b="1" dirty="0" smtClean="0"/>
              <a:t>Describe interoperability use cases: </a:t>
            </a:r>
            <a:r>
              <a:rPr lang="en-US" sz="1200" dirty="0" smtClean="0"/>
              <a:t>Describe the conditions under which information is exchanged and the responsibilities of each actor based on information received.</a:t>
            </a:r>
            <a:endParaRPr lang="en-CA" sz="1200" dirty="0"/>
          </a:p>
        </p:txBody>
      </p:sp>
      <p:pic>
        <p:nvPicPr>
          <p:cNvPr id="55300" name="Picture 2"/>
          <p:cNvPicPr>
            <a:picLocks noChangeAspect="1" noChangeArrowheads="1"/>
          </p:cNvPicPr>
          <p:nvPr/>
        </p:nvPicPr>
        <p:blipFill>
          <a:blip r:embed="rId2" cstate="print"/>
          <a:srcRect/>
          <a:stretch>
            <a:fillRect/>
          </a:stretch>
        </p:blipFill>
        <p:spPr bwMode="auto">
          <a:xfrm>
            <a:off x="3635375" y="1341438"/>
            <a:ext cx="5340350" cy="4941887"/>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re 6"/>
          <p:cNvSpPr>
            <a:spLocks noGrp="1"/>
          </p:cNvSpPr>
          <p:nvPr>
            <p:ph type="title"/>
          </p:nvPr>
        </p:nvSpPr>
        <p:spPr>
          <a:xfrm>
            <a:off x="455613" y="120650"/>
            <a:ext cx="8359775" cy="723900"/>
          </a:xfrm>
        </p:spPr>
        <p:txBody>
          <a:bodyPr/>
          <a:lstStyle/>
          <a:p>
            <a:r>
              <a:rPr lang="en-US" smtClean="0"/>
              <a:t>Additional Guidance</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2000" dirty="0" smtClean="0"/>
              <a:t>Consider writing use case text only for those cases whose steps include interoperability to keep the analysis manageable.</a:t>
            </a:r>
            <a:endParaRPr lang="fr-CA" sz="2000" dirty="0" smtClean="0"/>
          </a:p>
          <a:p>
            <a:pPr>
              <a:defRPr/>
            </a:pPr>
            <a:r>
              <a:rPr lang="en-US" sz="2000" dirty="0" smtClean="0"/>
              <a:t>Create the use case model with respect to the system that initiates the information exchange. The system that receives the message of interest is a secondary actor in the use case. </a:t>
            </a:r>
            <a:endParaRPr lang="fr-CA" sz="2000" dirty="0" smtClean="0"/>
          </a:p>
          <a:p>
            <a:pPr>
              <a:defRPr/>
            </a:pPr>
            <a:r>
              <a:rPr lang="en-US" sz="2000" dirty="0" smtClean="0"/>
              <a:t>After writing the use case text, include one or more scenarios.</a:t>
            </a:r>
            <a:endParaRPr lang="fr-CA" sz="2000" dirty="0" smtClean="0"/>
          </a:p>
          <a:p>
            <a:pPr>
              <a:defRPr/>
            </a:pPr>
            <a:r>
              <a:rPr lang="en-US" sz="2000" dirty="0" smtClean="0"/>
              <a:t>Create scenarios for the use case messaging success and failure conditions if there are any and they affect the contents of the message. A use case scenario illustrates a single instance of the flow through a use case. It typically does not include any options. You may rely on additional scenario to describe various options.</a:t>
            </a:r>
            <a:endParaRPr lang="fr-CA" sz="2000" dirty="0" smtClean="0"/>
          </a:p>
          <a:p>
            <a:pPr>
              <a:defRPr/>
            </a:pPr>
            <a:endParaRPr lang="en-CA" sz="20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re 1"/>
          <p:cNvSpPr>
            <a:spLocks noGrp="1"/>
          </p:cNvSpPr>
          <p:nvPr>
            <p:ph type="title"/>
          </p:nvPr>
        </p:nvSpPr>
        <p:spPr>
          <a:xfrm>
            <a:off x="455613" y="120650"/>
            <a:ext cx="8359775" cy="723900"/>
          </a:xfrm>
        </p:spPr>
        <p:txBody>
          <a:bodyPr/>
          <a:lstStyle/>
          <a:p>
            <a:r>
              <a:rPr lang="en-US" smtClean="0"/>
              <a:t>3.4.3 Process Analysis</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2000" dirty="0" smtClean="0"/>
              <a:t>The process flow shows the information exchange necessary for automation of a healthcare business process. In UML, </a:t>
            </a:r>
            <a:r>
              <a:rPr lang="en-US" sz="2000" i="1" dirty="0" smtClean="0"/>
              <a:t>Activity Diagrams</a:t>
            </a:r>
            <a:r>
              <a:rPr lang="en-US" sz="2000" dirty="0" smtClean="0"/>
              <a:t> are used to visualize the activities and flow of a healthcare business process as described by use cases. Each Activity Diagram may be represented using a </a:t>
            </a:r>
            <a:r>
              <a:rPr lang="en-US" sz="2000" i="1" dirty="0" smtClean="0"/>
              <a:t>Process Flow</a:t>
            </a:r>
            <a:r>
              <a:rPr lang="en-US" sz="2000" dirty="0" smtClean="0"/>
              <a:t> - see section "3.7 Artifacts, Process Flow" for details.</a:t>
            </a:r>
          </a:p>
          <a:p>
            <a:pPr>
              <a:defRPr/>
            </a:pPr>
            <a:r>
              <a:rPr lang="en-US" sz="2000" dirty="0" smtClean="0"/>
              <a:t>The purpose of this sub-process is to document how a project or committee may capture the behavior described in the business process in a structured notation (UML) using UML tools.</a:t>
            </a:r>
            <a:endParaRPr lang="en-CA" sz="20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re 1"/>
          <p:cNvSpPr>
            <a:spLocks noGrp="1"/>
          </p:cNvSpPr>
          <p:nvPr>
            <p:ph type="title"/>
          </p:nvPr>
        </p:nvSpPr>
        <p:spPr>
          <a:xfrm>
            <a:off x="455613" y="120650"/>
            <a:ext cx="8359775" cy="723900"/>
          </a:xfrm>
        </p:spPr>
        <p:txBody>
          <a:bodyPr/>
          <a:lstStyle/>
          <a:p>
            <a:r>
              <a:rPr lang="en-US" smtClean="0"/>
              <a:t>Analyze Process Flow</a:t>
            </a:r>
            <a:endParaRPr lang="en-CA" smtClean="0"/>
          </a:p>
        </p:txBody>
      </p:sp>
      <p:sp>
        <p:nvSpPr>
          <p:cNvPr id="3" name="Espace réservé du contenu 2"/>
          <p:cNvSpPr>
            <a:spLocks noGrp="1"/>
          </p:cNvSpPr>
          <p:nvPr>
            <p:ph idx="1"/>
          </p:nvPr>
        </p:nvSpPr>
        <p:spPr>
          <a:xfrm>
            <a:off x="455613" y="1484313"/>
            <a:ext cx="2676525" cy="4965700"/>
          </a:xfrm>
        </p:spPr>
        <p:txBody>
          <a:bodyPr/>
          <a:lstStyle/>
          <a:p>
            <a:pPr marL="0" indent="0">
              <a:buFontTx/>
              <a:buNone/>
              <a:defRPr/>
            </a:pPr>
            <a:r>
              <a:rPr lang="en-US" sz="1400" b="1" dirty="0" smtClean="0"/>
              <a:t>Refine the steps in the use case model:</a:t>
            </a:r>
            <a:r>
              <a:rPr lang="en-US" sz="1400" dirty="0" smtClean="0"/>
              <a:t> Clarify and expand the storyboard into an Activity Diagram. The Activity Diagram will visualize the activities and flow of a healthcare business process. The facilitator will use UML to document these process steps.</a:t>
            </a:r>
          </a:p>
          <a:p>
            <a:pPr marL="0" indent="0">
              <a:buFontTx/>
              <a:buNone/>
              <a:defRPr/>
            </a:pPr>
            <a:r>
              <a:rPr lang="en-US" sz="1400" b="1" dirty="0" smtClean="0"/>
              <a:t>Document Information Exchange</a:t>
            </a:r>
            <a:r>
              <a:rPr lang="en-US" sz="1400" dirty="0" smtClean="0"/>
              <a:t>: The process flow is broken into steps and then the message exchange is clearly illustrated. Special care will be paid to message processing rules and to identifying the business triggers.</a:t>
            </a:r>
          </a:p>
          <a:p>
            <a:pPr marL="0" indent="0">
              <a:buFontTx/>
              <a:buNone/>
              <a:defRPr/>
            </a:pPr>
            <a:endParaRPr lang="en-US" sz="1400" dirty="0" smtClean="0"/>
          </a:p>
          <a:p>
            <a:pPr marL="0" indent="0">
              <a:buFontTx/>
              <a:buNone/>
              <a:defRPr/>
            </a:pPr>
            <a:r>
              <a:rPr lang="en-US" sz="1400" dirty="0" smtClean="0"/>
              <a:t>Review may require several iterations</a:t>
            </a:r>
            <a:endParaRPr lang="en-CA" sz="1400" dirty="0"/>
          </a:p>
        </p:txBody>
      </p:sp>
      <p:pic>
        <p:nvPicPr>
          <p:cNvPr id="58372" name="Picture 2"/>
          <p:cNvPicPr>
            <a:picLocks noChangeAspect="1" noChangeArrowheads="1"/>
          </p:cNvPicPr>
          <p:nvPr/>
        </p:nvPicPr>
        <p:blipFill>
          <a:blip r:embed="rId2" cstate="print"/>
          <a:srcRect/>
          <a:stretch>
            <a:fillRect/>
          </a:stretch>
        </p:blipFill>
        <p:spPr bwMode="auto">
          <a:xfrm>
            <a:off x="3635375" y="1341438"/>
            <a:ext cx="5486400" cy="4667250"/>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re 1"/>
          <p:cNvSpPr>
            <a:spLocks noGrp="1"/>
          </p:cNvSpPr>
          <p:nvPr>
            <p:ph type="title"/>
          </p:nvPr>
        </p:nvSpPr>
        <p:spPr>
          <a:xfrm>
            <a:off x="455613" y="120650"/>
            <a:ext cx="8359775" cy="723900"/>
          </a:xfrm>
        </p:spPr>
        <p:txBody>
          <a:bodyPr/>
          <a:lstStyle/>
          <a:p>
            <a:r>
              <a:rPr lang="en-US" smtClean="0"/>
              <a:t>3.4.4 Information Analysis </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2000" dirty="0" smtClean="0"/>
              <a:t>One of the most important aspects of requirements analysis is the development of a clear understanding of the business objects of interest, their associations, and their attributes. The purpose of this sub-process is to document the information shared between systems in order to support healthcare business processes. UML class diagrams are used to describe the information required to appear in messages. Documentation of the structure of a particular business process is done using a combination of an information model, represented as a UML Class Diagram, and a carefully written glossary of the terms used by domain experts to define the static elements within that process.</a:t>
            </a:r>
            <a:endParaRPr lang="en-CA" sz="2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re 1"/>
          <p:cNvSpPr>
            <a:spLocks noGrp="1"/>
          </p:cNvSpPr>
          <p:nvPr>
            <p:ph type="title"/>
          </p:nvPr>
        </p:nvSpPr>
        <p:spPr>
          <a:xfrm>
            <a:off x="455613" y="120650"/>
            <a:ext cx="8359775" cy="723900"/>
          </a:xfrm>
        </p:spPr>
        <p:txBody>
          <a:bodyPr/>
          <a:lstStyle/>
          <a:p>
            <a:r>
              <a:rPr lang="en-US" smtClean="0"/>
              <a:t>Analyze Information Exchanged</a:t>
            </a:r>
            <a:endParaRPr lang="en-CA" smtClean="0"/>
          </a:p>
        </p:txBody>
      </p:sp>
      <p:sp>
        <p:nvSpPr>
          <p:cNvPr id="3" name="Espace réservé du contenu 2"/>
          <p:cNvSpPr>
            <a:spLocks noGrp="1"/>
          </p:cNvSpPr>
          <p:nvPr>
            <p:ph idx="1"/>
          </p:nvPr>
        </p:nvSpPr>
        <p:spPr>
          <a:xfrm>
            <a:off x="323850" y="1484313"/>
            <a:ext cx="2808288" cy="4965700"/>
          </a:xfrm>
        </p:spPr>
        <p:txBody>
          <a:bodyPr/>
          <a:lstStyle/>
          <a:p>
            <a:pPr marL="0" indent="0">
              <a:buFontTx/>
              <a:buNone/>
              <a:defRPr/>
            </a:pPr>
            <a:r>
              <a:rPr lang="en-US" sz="1400" dirty="0" smtClean="0"/>
              <a:t>The information model and its associated diagrams document the static syntactic and semantic relationships of importance in the healthcare business process including the responsible parties/entities and the various data elements/structures required by the process. The semantic meaning of each item and attribute in the information model is described in the model documentation. The following diagram describes the steps required to develop the information analysis artifacts.</a:t>
            </a:r>
          </a:p>
          <a:p>
            <a:pPr marL="0" indent="0">
              <a:buFontTx/>
              <a:buNone/>
              <a:defRPr/>
            </a:pPr>
            <a:endParaRPr lang="en-US" sz="1400" dirty="0" smtClean="0"/>
          </a:p>
          <a:p>
            <a:pPr marL="0" indent="0">
              <a:buFontTx/>
              <a:buNone/>
              <a:defRPr/>
            </a:pPr>
            <a:r>
              <a:rPr lang="en-US" sz="1400" dirty="0" smtClean="0"/>
              <a:t>See next page</a:t>
            </a:r>
            <a:endParaRPr lang="en-CA" sz="1400" dirty="0"/>
          </a:p>
        </p:txBody>
      </p:sp>
      <p:pic>
        <p:nvPicPr>
          <p:cNvPr id="60420" name="Picture 3"/>
          <p:cNvPicPr>
            <a:picLocks noChangeAspect="1" noChangeArrowheads="1"/>
          </p:cNvPicPr>
          <p:nvPr/>
        </p:nvPicPr>
        <p:blipFill>
          <a:blip r:embed="rId2" cstate="print"/>
          <a:srcRect/>
          <a:stretch>
            <a:fillRect/>
          </a:stretch>
        </p:blipFill>
        <p:spPr bwMode="auto">
          <a:xfrm>
            <a:off x="3467100" y="1773238"/>
            <a:ext cx="5676900" cy="4238625"/>
          </a:xfrm>
          <a:prstGeom prst="rect">
            <a:avLst/>
          </a:prstGeom>
          <a:noFill/>
          <a:ln w="9525">
            <a:noFill/>
            <a:miter lim="800000"/>
            <a:headEnd/>
            <a:tailEnd/>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re 1"/>
          <p:cNvSpPr>
            <a:spLocks noGrp="1"/>
          </p:cNvSpPr>
          <p:nvPr>
            <p:ph type="title"/>
          </p:nvPr>
        </p:nvSpPr>
        <p:spPr>
          <a:xfrm>
            <a:off x="455613" y="120650"/>
            <a:ext cx="8359775" cy="723900"/>
          </a:xfrm>
        </p:spPr>
        <p:txBody>
          <a:bodyPr/>
          <a:lstStyle/>
          <a:p>
            <a:r>
              <a:rPr lang="en-US" smtClean="0"/>
              <a:t>Analyze Information Exchanged</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2000" dirty="0" smtClean="0"/>
              <a:t>Analyze Information Shared</a:t>
            </a:r>
          </a:p>
          <a:p>
            <a:pPr lvl="1">
              <a:defRPr/>
            </a:pPr>
            <a:r>
              <a:rPr lang="en-US" sz="1800" dirty="0" smtClean="0"/>
              <a:t>Document and specify the information payloads of interest:</a:t>
            </a:r>
            <a:endParaRPr lang="fr-CA" sz="1800" dirty="0" smtClean="0"/>
          </a:p>
          <a:p>
            <a:pPr lvl="2">
              <a:defRPr/>
            </a:pPr>
            <a:r>
              <a:rPr lang="en-US" sz="1600" dirty="0" smtClean="0"/>
              <a:t>For each exchange of data identified in the activity diagram, determine the data elements required. </a:t>
            </a:r>
            <a:endParaRPr lang="fr-CA" sz="1600" dirty="0" smtClean="0"/>
          </a:p>
          <a:p>
            <a:pPr lvl="2">
              <a:defRPr/>
            </a:pPr>
            <a:r>
              <a:rPr lang="en-US" sz="1600" dirty="0" smtClean="0"/>
              <a:t>For each data element include a complete definition that is not self-referential and includes examples, where appropriate.</a:t>
            </a:r>
            <a:endParaRPr lang="fr-CA" sz="1600" dirty="0" smtClean="0"/>
          </a:p>
          <a:p>
            <a:pPr lvl="2">
              <a:defRPr/>
            </a:pPr>
            <a:r>
              <a:rPr lang="en-US" sz="1600" dirty="0" smtClean="0"/>
              <a:t>Apply a consistent style guide.  This includes naming conventions for class, attribute and association names (e.g. Upper Camel Case. Lower Camel Case, etc).</a:t>
            </a:r>
            <a:endParaRPr lang="fr-CA" sz="1600" dirty="0" smtClean="0"/>
          </a:p>
          <a:p>
            <a:pPr>
              <a:defRPr/>
            </a:pPr>
            <a:r>
              <a:rPr lang="en-US" sz="2000" dirty="0" smtClean="0"/>
              <a:t>Analyze value sets </a:t>
            </a:r>
          </a:p>
          <a:p>
            <a:pPr lvl="1">
              <a:defRPr/>
            </a:pPr>
            <a:r>
              <a:rPr lang="en-US" sz="1800" dirty="0" smtClean="0"/>
              <a:t>The local value sets, code systems, and code sets are identified and documented as enumerations in the UML model (each literal corresponding to a code). If any external code sets are used, they will be named explicitly in the information model. If any external code systems are used, they will be named explicitly in the information model. Each new vocabulary term must use ”definition” syntax that is not self-referential with examples, etc. </a:t>
            </a:r>
            <a:endParaRPr lang="en-CA" sz="18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re 1"/>
          <p:cNvSpPr>
            <a:spLocks noGrp="1"/>
          </p:cNvSpPr>
          <p:nvPr>
            <p:ph type="title"/>
          </p:nvPr>
        </p:nvSpPr>
        <p:spPr>
          <a:xfrm>
            <a:off x="455613" y="120650"/>
            <a:ext cx="8359775" cy="723900"/>
          </a:xfrm>
        </p:spPr>
        <p:txBody>
          <a:bodyPr/>
          <a:lstStyle/>
          <a:p>
            <a:r>
              <a:rPr lang="en-US" smtClean="0"/>
              <a:t>3.4.5 Business Rules Analysis</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2000" dirty="0" smtClean="0"/>
              <a:t>The main purpose of this process is to describe how a committee or project should document additional business rules that are important in creating the message specifications such as business triggers for messages. This structure is added to the Activity Diagram using the "object/instance" iconography (in the case of HL7 Specifications, most objects that are exchanged are data objects that have no inherent behavior). An analysis of the business rules produces important information to describe any events that trigger the exchange of information. </a:t>
            </a:r>
            <a:endParaRPr lang="en-CA" sz="20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re 1"/>
          <p:cNvSpPr>
            <a:spLocks noGrp="1"/>
          </p:cNvSpPr>
          <p:nvPr>
            <p:ph type="title"/>
          </p:nvPr>
        </p:nvSpPr>
        <p:spPr>
          <a:xfrm>
            <a:off x="455613" y="120650"/>
            <a:ext cx="8359775" cy="723900"/>
          </a:xfrm>
        </p:spPr>
        <p:txBody>
          <a:bodyPr/>
          <a:lstStyle/>
          <a:p>
            <a:r>
              <a:rPr lang="en-US" smtClean="0"/>
              <a:t>Describe the business rules and triggers</a:t>
            </a:r>
            <a:endParaRPr lang="en-CA" smtClean="0"/>
          </a:p>
        </p:txBody>
      </p:sp>
      <p:sp>
        <p:nvSpPr>
          <p:cNvPr id="3" name="Espace réservé du contenu 2"/>
          <p:cNvSpPr>
            <a:spLocks noGrp="1"/>
          </p:cNvSpPr>
          <p:nvPr>
            <p:ph idx="1"/>
          </p:nvPr>
        </p:nvSpPr>
        <p:spPr>
          <a:xfrm>
            <a:off x="250825" y="1176338"/>
            <a:ext cx="3168650" cy="5273675"/>
          </a:xfrm>
        </p:spPr>
        <p:txBody>
          <a:bodyPr/>
          <a:lstStyle/>
          <a:p>
            <a:pPr marL="0" indent="0">
              <a:buFontTx/>
              <a:buNone/>
              <a:defRPr/>
            </a:pPr>
            <a:r>
              <a:rPr lang="en-US" sz="1400" b="1" dirty="0" smtClean="0"/>
              <a:t>Analyze state transitions for business objects</a:t>
            </a:r>
            <a:r>
              <a:rPr lang="en-US" sz="1400" dirty="0" smtClean="0"/>
              <a:t>: Analyze the data exchange requirements that appear as Data Objects in the Activity Diagrams. Document the life cycle of each of these data objects in UML State Diagrams. </a:t>
            </a:r>
          </a:p>
          <a:p>
            <a:pPr marL="0" indent="0">
              <a:buFontTx/>
              <a:buNone/>
              <a:defRPr/>
            </a:pPr>
            <a:endParaRPr lang="en-US" sz="1400" dirty="0" smtClean="0"/>
          </a:p>
          <a:p>
            <a:pPr marL="0" indent="0">
              <a:buFontTx/>
              <a:buNone/>
              <a:defRPr/>
            </a:pPr>
            <a:r>
              <a:rPr lang="en-US" sz="1400" b="1" dirty="0" smtClean="0"/>
              <a:t>Analyze other business rules:</a:t>
            </a:r>
            <a:r>
              <a:rPr lang="en-US" sz="1400" dirty="0" smtClean="0"/>
              <a:t> Analyze the Story Boards and Activity Diagrams to determine Business Rules and conditions that are not adequately captured in the Domain Analysis Model, Domain Glossary and State Chart. A complete DAM will include a thorough analysis of business rules governing the processing and exchanging information in order to meet interoperability requirements.</a:t>
            </a:r>
            <a:endParaRPr lang="en-CA" sz="1400" dirty="0"/>
          </a:p>
        </p:txBody>
      </p:sp>
      <p:pic>
        <p:nvPicPr>
          <p:cNvPr id="63492" name="Picture 2"/>
          <p:cNvPicPr>
            <a:picLocks noChangeAspect="1" noChangeArrowheads="1"/>
          </p:cNvPicPr>
          <p:nvPr/>
        </p:nvPicPr>
        <p:blipFill>
          <a:blip r:embed="rId2" cstate="print"/>
          <a:srcRect/>
          <a:stretch>
            <a:fillRect/>
          </a:stretch>
        </p:blipFill>
        <p:spPr bwMode="auto">
          <a:xfrm>
            <a:off x="3476625" y="1700213"/>
            <a:ext cx="5667375" cy="42481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455613" y="120650"/>
            <a:ext cx="8359775" cy="723900"/>
          </a:xfrm>
        </p:spPr>
        <p:txBody>
          <a:bodyPr/>
          <a:lstStyle/>
          <a:p>
            <a:r>
              <a:rPr lang="en-CA" dirty="0" smtClean="0"/>
              <a:t>Participants- </a:t>
            </a:r>
            <a:r>
              <a:rPr lang="en-CA" dirty="0" err="1" smtClean="0"/>
              <a:t>Meetg</a:t>
            </a:r>
            <a:r>
              <a:rPr lang="en-CA" dirty="0" smtClean="0"/>
              <a:t> of 2011-02-23</a:t>
            </a:r>
          </a:p>
        </p:txBody>
      </p:sp>
      <p:graphicFrame>
        <p:nvGraphicFramePr>
          <p:cNvPr id="7" name="Tableau 6"/>
          <p:cNvGraphicFramePr>
            <a:graphicFrameLocks noGrp="1"/>
          </p:cNvGraphicFramePr>
          <p:nvPr/>
        </p:nvGraphicFramePr>
        <p:xfrm>
          <a:off x="251400" y="836640"/>
          <a:ext cx="8641199" cy="5654040"/>
        </p:xfrm>
        <a:graphic>
          <a:graphicData uri="http://schemas.openxmlformats.org/drawingml/2006/table">
            <a:tbl>
              <a:tblPr firstRow="1" bandRow="1">
                <a:tableStyleId>{5C22544A-7EE6-4342-B048-85BDC9FD1C3A}</a:tableStyleId>
              </a:tblPr>
              <a:tblGrid>
                <a:gridCol w="2520349"/>
                <a:gridCol w="2520350"/>
                <a:gridCol w="504073"/>
                <a:gridCol w="576080"/>
                <a:gridCol w="576080"/>
                <a:gridCol w="1944267"/>
              </a:tblGrid>
              <a:tr h="216031">
                <a:tc>
                  <a:txBody>
                    <a:bodyPr/>
                    <a:lstStyle/>
                    <a:p>
                      <a:pPr algn="ctr"/>
                      <a:r>
                        <a:rPr lang="en-CA" sz="1000" dirty="0" smtClean="0">
                          <a:solidFill>
                            <a:schemeClr val="tx1"/>
                          </a:solidFill>
                        </a:rPr>
                        <a:t>Name</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email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tx1"/>
                          </a:solidFill>
                        </a:rPr>
                        <a:t>Country</a:t>
                      </a:r>
                      <a:endParaRPr lang="en-CA" sz="500" b="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No</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Notes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238574">
                <a:tc>
                  <a:txBody>
                    <a:bodyPr/>
                    <a:lstStyle/>
                    <a:p>
                      <a:r>
                        <a:rPr lang="en-CA" sz="1000" dirty="0" smtClean="0">
                          <a:solidFill>
                            <a:schemeClr val="tx1"/>
                          </a:solidFill>
                        </a:rPr>
                        <a:t>André Boudreau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a.boudreau@boroan.ca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CA</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dirty="0" smtClean="0">
                          <a:solidFill>
                            <a:schemeClr val="tx1"/>
                          </a:solidFill>
                        </a:rPr>
                        <a:t>Laura Heermann Langford</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Laura.Heermann@imail.org</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Stephen Chu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stephen.chu@nehta.gov.au</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AU</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Peter </a:t>
                      </a:r>
                      <a:r>
                        <a:rPr lang="fr-CA" sz="900" kern="1200" dirty="0" err="1" smtClean="0">
                          <a:solidFill>
                            <a:schemeClr val="tx1"/>
                          </a:solidFill>
                          <a:latin typeface="+mn-lt"/>
                          <a:ea typeface="+mn-ea"/>
                          <a:cs typeface="+mn-cs"/>
                        </a:rPr>
                        <a:t>MacIsaac</a:t>
                      </a: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peter.macisaac@hp.com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AU</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David Rowed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david.rowed@gmail.com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AU</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Adel Ghlamallah</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aghlamallah@infoway-inforoute.ca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William Goossen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wgoossen@results4care.nl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NL</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err="1" smtClean="0">
                          <a:solidFill>
                            <a:schemeClr val="tx1"/>
                          </a:solidFill>
                          <a:latin typeface="+mn-lt"/>
                          <a:ea typeface="+mn-ea"/>
                          <a:cs typeface="+mn-cs"/>
                        </a:rPr>
                        <a:t>Anneke</a:t>
                      </a:r>
                      <a:r>
                        <a:rPr lang="fr-CA" sz="900" kern="1200" dirty="0" smtClean="0">
                          <a:solidFill>
                            <a:schemeClr val="tx1"/>
                          </a:solidFill>
                          <a:latin typeface="+mn-lt"/>
                          <a:ea typeface="+mn-ea"/>
                          <a:cs typeface="+mn-cs"/>
                        </a:rPr>
                        <a:t> Goossen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agoossen@results4care.nl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NL</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Ian Townsend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GB" sz="800" kern="1200" dirty="0" smtClean="0">
                          <a:solidFill>
                            <a:schemeClr val="tx1"/>
                          </a:solidFill>
                          <a:latin typeface="+mn-lt"/>
                          <a:ea typeface="+mn-ea"/>
                          <a:cs typeface="+mn-cs"/>
                        </a:rPr>
                        <a:t>ian.townend@nhs.net</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UK</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Charlie Bishop</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charlie.bishop@isofthealth.com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UK</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Rosemary Kennedy</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Rosemary.kennedy@jefferson.edu</a:t>
                      </a:r>
                      <a:endParaRPr lang="fr-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10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Jay Lyle</a:t>
                      </a: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jaylyle@gmail.com</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US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Margaret </a:t>
                      </a:r>
                      <a:r>
                        <a:rPr lang="en-CA" sz="900" kern="1200" dirty="0" err="1" smtClean="0">
                          <a:solidFill>
                            <a:schemeClr val="tx1"/>
                          </a:solidFill>
                          <a:latin typeface="+mn-lt"/>
                          <a:ea typeface="+mn-ea"/>
                          <a:cs typeface="+mn-cs"/>
                        </a:rPr>
                        <a:t>Dittloff</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mkd@cbord.com</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US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Walter Suarez</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walter.g.suarez@kp.org</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US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Peter </a:t>
                      </a:r>
                      <a:r>
                        <a:rPr lang="en-CA" sz="900" kern="1200" dirty="0" err="1" smtClean="0">
                          <a:solidFill>
                            <a:schemeClr val="tx1"/>
                          </a:solidFill>
                          <a:latin typeface="+mn-lt"/>
                          <a:ea typeface="+mn-ea"/>
                          <a:cs typeface="+mn-cs"/>
                        </a:rPr>
                        <a:t>Hendler</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700" kern="1200" dirty="0" err="1" smtClean="0">
                          <a:solidFill>
                            <a:schemeClr val="tx1"/>
                          </a:solidFill>
                          <a:latin typeface="+mn-lt"/>
                          <a:ea typeface="+mn-ea"/>
                          <a:cs typeface="+mn-cs"/>
                        </a:rPr>
                        <a:t>Peter.Hendler@kp.org</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US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Ray Simkus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ray@wmt.ca</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CA</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Audrey Dickerson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adickerson@himss.org</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US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Ian McNicoll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Ian.McNicoll@oceaninformatics.com</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UK</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Yes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err="1" smtClean="0">
                          <a:solidFill>
                            <a:schemeClr val="tx1"/>
                          </a:solidFill>
                          <a:latin typeface="+mn-lt"/>
                          <a:ea typeface="+mn-ea"/>
                          <a:cs typeface="+mn-cs"/>
                        </a:rPr>
                        <a:t>Elayne</a:t>
                      </a:r>
                      <a:r>
                        <a:rPr lang="en-CA" sz="900" kern="1200" dirty="0" smtClean="0">
                          <a:solidFill>
                            <a:schemeClr val="tx1"/>
                          </a:solidFill>
                          <a:latin typeface="+mn-lt"/>
                          <a:ea typeface="+mn-ea"/>
                          <a:cs typeface="+mn-cs"/>
                        </a:rPr>
                        <a:t> Ayres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smtClean="0">
                          <a:solidFill>
                            <a:schemeClr val="tx1"/>
                          </a:solidFill>
                          <a:latin typeface="+mn-lt"/>
                          <a:ea typeface="+mn-ea"/>
                          <a:cs typeface="+mn-cs"/>
                        </a:rPr>
                        <a:t>EAyres@cc.nih.gov</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US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Lloyd</a:t>
                      </a:r>
                      <a:r>
                        <a:rPr lang="en-CA" sz="900" kern="1200" baseline="0" dirty="0" smtClean="0">
                          <a:solidFill>
                            <a:schemeClr val="tx1"/>
                          </a:solidFill>
                          <a:latin typeface="+mn-lt"/>
                          <a:ea typeface="+mn-ea"/>
                          <a:cs typeface="+mn-cs"/>
                        </a:rPr>
                        <a:t> Mackenzie</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smtClean="0">
                          <a:solidFill>
                            <a:schemeClr val="tx1"/>
                          </a:solidFill>
                          <a:latin typeface="+mn-lt"/>
                          <a:ea typeface="+mn-ea"/>
                          <a:cs typeface="+mn-cs"/>
                        </a:rPr>
                        <a:t>lloyd@lmckenzie.com</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CA</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LM&amp;A Consulting Ltd.</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r>
                        <a:rPr lang="en-US" sz="900" kern="1200" baseline="0" dirty="0" smtClean="0">
                          <a:solidFill>
                            <a:schemeClr val="tx1"/>
                          </a:solidFill>
                          <a:latin typeface="+mn-lt"/>
                          <a:ea typeface="+mn-ea"/>
                          <a:cs typeface="+mn-cs"/>
                        </a:rPr>
                        <a:t>Danny </a:t>
                      </a:r>
                      <a:r>
                        <a:rPr lang="en-US" sz="900" kern="1200" baseline="0" dirty="0" err="1" smtClean="0">
                          <a:solidFill>
                            <a:schemeClr val="tx1"/>
                          </a:solidFill>
                          <a:latin typeface="+mn-lt"/>
                          <a:ea typeface="+mn-ea"/>
                          <a:cs typeface="+mn-cs"/>
                        </a:rPr>
                        <a:t>Probst</a:t>
                      </a:r>
                      <a:endParaRPr lang="fr-CA" sz="900" kern="1200" baseline="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kern="1200" dirty="0" smtClean="0">
                          <a:solidFill>
                            <a:schemeClr val="tx1"/>
                          </a:solidFill>
                          <a:latin typeface="+mn-lt"/>
                          <a:ea typeface="+mn-ea"/>
                          <a:cs typeface="+mn-cs"/>
                          <a:hlinkClick r:id="rId2"/>
                        </a:rPr>
                        <a:t>Danny.Probst@imail.org</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US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Yes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Kevin Coonan</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dirty="0" smtClean="0">
                          <a:solidFill>
                            <a:schemeClr val="tx1"/>
                          </a:solidFill>
                        </a:rPr>
                        <a:t>Kevin.coonan@gmail.com</a:t>
                      </a:r>
                      <a:endParaRPr lang="en-CA" sz="7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2010">
                <a:tc>
                  <a:txBody>
                    <a:bodyPr/>
                    <a:lstStyle/>
                    <a:p>
                      <a:r>
                        <a:rPr lang="en-CA" sz="800" dirty="0" err="1" smtClean="0">
                          <a:solidFill>
                            <a:schemeClr val="tx1"/>
                          </a:solidFill>
                        </a:rPr>
                        <a:t>Serafina</a:t>
                      </a:r>
                      <a:r>
                        <a:rPr lang="en-CA" sz="800" dirty="0" smtClean="0">
                          <a:solidFill>
                            <a:schemeClr val="tx1"/>
                          </a:solidFill>
                        </a:rPr>
                        <a:t> </a:t>
                      </a:r>
                      <a:r>
                        <a:rPr lang="en-CA" sz="800" dirty="0" err="1" smtClean="0">
                          <a:solidFill>
                            <a:schemeClr val="tx1"/>
                          </a:solidFill>
                        </a:rPr>
                        <a:t>Versaggi</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dirty="0" smtClean="0">
                          <a:solidFill>
                            <a:schemeClr val="tx1"/>
                          </a:solidFill>
                        </a:rPr>
                        <a:t>serafina.versaggi@gmail.com</a:t>
                      </a:r>
                      <a:endParaRPr lang="en-CA" sz="6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US</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Yes</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re 1"/>
          <p:cNvSpPr>
            <a:spLocks noGrp="1"/>
          </p:cNvSpPr>
          <p:nvPr>
            <p:ph type="title"/>
          </p:nvPr>
        </p:nvSpPr>
        <p:spPr>
          <a:xfrm>
            <a:off x="455613" y="120650"/>
            <a:ext cx="8359775" cy="723900"/>
          </a:xfrm>
        </p:spPr>
        <p:txBody>
          <a:bodyPr/>
          <a:lstStyle/>
          <a:p>
            <a:r>
              <a:rPr lang="en-US" smtClean="0"/>
              <a:t>Describe the business rules and triggers</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CA" dirty="0" smtClean="0"/>
              <a:t>Additional guidance</a:t>
            </a:r>
          </a:p>
          <a:p>
            <a:pPr lvl="1">
              <a:defRPr/>
            </a:pPr>
            <a:r>
              <a:rPr lang="en-US" dirty="0" smtClean="0"/>
              <a:t>Given that the information model, class and attribute glossary, and state charts may overlap when documenting the business rules, there is no need to document those business rules in the rules analysis. </a:t>
            </a:r>
          </a:p>
          <a:p>
            <a:pPr lvl="1">
              <a:defRPr/>
            </a:pPr>
            <a:r>
              <a:rPr lang="en-US" dirty="0" smtClean="0"/>
              <a:t>As a guiding principle, analysis should focus on those business rules that will be important to the interoperability as specified by the business use cases. </a:t>
            </a:r>
          </a:p>
          <a:p>
            <a:pPr lvl="1">
              <a:defRPr/>
            </a:pPr>
            <a:r>
              <a:rPr lang="en-US" dirty="0" smtClean="0"/>
              <a:t>Business rules may be written in an informal style or in a consistent formalized style. It is advisable to begin capturing business rules in an informal style. A more formal style can be created later, if needed.</a:t>
            </a:r>
            <a:endParaRPr lang="fr-CA" dirty="0" smtClean="0"/>
          </a:p>
          <a:p>
            <a:pPr>
              <a:defRPr/>
            </a:pPr>
            <a:endParaRPr lang="en-CA"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re 1"/>
          <p:cNvSpPr>
            <a:spLocks noGrp="1"/>
          </p:cNvSpPr>
          <p:nvPr>
            <p:ph type="title"/>
          </p:nvPr>
        </p:nvSpPr>
        <p:spPr>
          <a:xfrm>
            <a:off x="455613" y="120650"/>
            <a:ext cx="8359775" cy="723900"/>
          </a:xfrm>
        </p:spPr>
        <p:txBody>
          <a:bodyPr/>
          <a:lstStyle/>
          <a:p>
            <a:r>
              <a:rPr lang="en-US" sz="2400" smtClean="0"/>
              <a:t>3.5 Quality Criteria (requirement specifications)</a:t>
            </a:r>
            <a:endParaRPr lang="en-CA" sz="2400"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1200" dirty="0" smtClean="0"/>
              <a:t>Requirements specifications must be complete, correct, unambiguous, deterministic, testable, verifiable, traceable, and internally consistent.</a:t>
            </a:r>
            <a:endParaRPr lang="fr-CA" sz="1200" dirty="0" smtClean="0"/>
          </a:p>
          <a:p>
            <a:pPr>
              <a:defRPr/>
            </a:pPr>
            <a:r>
              <a:rPr lang="en-US" sz="1200" dirty="0" smtClean="0"/>
              <a:t>If complete, a requirements specification must specify all information needed to develop the static and dynamic logical and implementation models. It should not include unnecessary information. It must provide the detail necessary to develop the HL7 model specification. For example, a requirements specification “send prescription data to the pharmacy” is not complete. It does not address questions such as “What is the prescription data?” or “What is the pharmacy supposed to do with it?”</a:t>
            </a:r>
            <a:endParaRPr lang="fr-CA" sz="1200" dirty="0" smtClean="0"/>
          </a:p>
          <a:p>
            <a:pPr>
              <a:defRPr/>
            </a:pPr>
            <a:r>
              <a:rPr lang="en-US" sz="1200" dirty="0" smtClean="0"/>
              <a:t>If correct, the requirements specification must correctly specify the conditions and limitations that will be encountered in building the model. Building on the earlier pharmacy example, how should the model behave if the prescribed medication is not available in the pharmacy?</a:t>
            </a:r>
            <a:endParaRPr lang="fr-CA" sz="1200" dirty="0" smtClean="0"/>
          </a:p>
          <a:p>
            <a:pPr>
              <a:defRPr/>
            </a:pPr>
            <a:r>
              <a:rPr lang="en-US" sz="1200" dirty="0" smtClean="0"/>
              <a:t>An unambiguous requirements specification leaves no room for doubt. Data that is exchanged or stored needs to be clearly defined. Message elements that are not well defined inevitably lead to interoperability issues.</a:t>
            </a:r>
            <a:endParaRPr lang="fr-CA" sz="1200" dirty="0" smtClean="0"/>
          </a:p>
          <a:p>
            <a:pPr>
              <a:defRPr/>
            </a:pPr>
            <a:r>
              <a:rPr lang="en-US" sz="1200" dirty="0" smtClean="0"/>
              <a:t>A testable requirements specification is one where each requirement can be examined once the HL7 model is complete to determine if the model does indeed fulfill the requirement. As such, requirements need to be specified in an objective fashion. Using UML to represent the requirements for the static and dynamic models helps eliminate issues like these. </a:t>
            </a:r>
            <a:endParaRPr lang="fr-CA" sz="1200" dirty="0" smtClean="0"/>
          </a:p>
          <a:p>
            <a:pPr>
              <a:defRPr/>
            </a:pPr>
            <a:r>
              <a:rPr lang="en-US" sz="1200" dirty="0" smtClean="0"/>
              <a:t>A requirements specification is consistent as one examines the transitions from lesser to greater detail.</a:t>
            </a:r>
            <a:endParaRPr lang="fr-CA" sz="1200" dirty="0" smtClean="0"/>
          </a:p>
          <a:p>
            <a:pPr>
              <a:defRPr/>
            </a:pPr>
            <a:r>
              <a:rPr lang="en-US" sz="1200" dirty="0" smtClean="0"/>
              <a:t>A traceable requirement is one that can be traced backwards and forward through the requirements documentation process.</a:t>
            </a:r>
            <a:endParaRPr lang="fr-CA" sz="1200" dirty="0" smtClean="0"/>
          </a:p>
          <a:p>
            <a:pPr>
              <a:defRPr/>
            </a:pPr>
            <a:r>
              <a:rPr lang="en-US" sz="1200" dirty="0" smtClean="0"/>
              <a:t>Requirements must be internally consistent. One requirement must not conflict with another.</a:t>
            </a:r>
            <a:endParaRPr lang="fr-CA" sz="1200" dirty="0" smtClean="0"/>
          </a:p>
          <a:p>
            <a:pPr>
              <a:defRPr/>
            </a:pPr>
            <a:endParaRPr lang="en-CA" sz="12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re 1"/>
          <p:cNvSpPr>
            <a:spLocks noGrp="1"/>
          </p:cNvSpPr>
          <p:nvPr>
            <p:ph type="title"/>
          </p:nvPr>
        </p:nvSpPr>
        <p:spPr>
          <a:xfrm>
            <a:off x="455613" y="120650"/>
            <a:ext cx="8359775" cy="723900"/>
          </a:xfrm>
        </p:spPr>
        <p:txBody>
          <a:bodyPr/>
          <a:lstStyle/>
          <a:p>
            <a:r>
              <a:rPr lang="en-US" smtClean="0"/>
              <a:t>3.6 Tools </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2000" dirty="0" smtClean="0"/>
              <a:t>A UML 2.1 tool may be used to analyze the integration requirements that are intended to be met by standard specifications and supports the creation of DAM artifacts outlined in section 3.7. HL7 recommends the use of Eclipse-based UML 2.1 tools that can be extended easily using open-source plug-ins and features.   </a:t>
            </a:r>
            <a:endParaRPr lang="fr-CA" sz="2000" dirty="0" smtClean="0"/>
          </a:p>
          <a:p>
            <a:pPr>
              <a:defRPr/>
            </a:pPr>
            <a:endParaRPr lang="en-CA" sz="20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re 1"/>
          <p:cNvSpPr>
            <a:spLocks noGrp="1"/>
          </p:cNvSpPr>
          <p:nvPr>
            <p:ph type="title"/>
          </p:nvPr>
        </p:nvSpPr>
        <p:spPr>
          <a:xfrm>
            <a:off x="455613" y="120650"/>
            <a:ext cx="8359775" cy="723900"/>
          </a:xfrm>
        </p:spPr>
        <p:txBody>
          <a:bodyPr/>
          <a:lstStyle/>
          <a:p>
            <a:r>
              <a:rPr lang="en-US" smtClean="0"/>
              <a:t>3.7 Artifacts</a:t>
            </a:r>
            <a:endParaRPr lang="en-CA" smtClean="0"/>
          </a:p>
        </p:txBody>
      </p:sp>
      <p:sp>
        <p:nvSpPr>
          <p:cNvPr id="3" name="Espace réservé du contenu 2"/>
          <p:cNvSpPr>
            <a:spLocks noGrp="1"/>
          </p:cNvSpPr>
          <p:nvPr>
            <p:ph idx="1"/>
          </p:nvPr>
        </p:nvSpPr>
        <p:spPr>
          <a:xfrm>
            <a:off x="455613" y="1176338"/>
            <a:ext cx="1884362" cy="5273675"/>
          </a:xfrm>
        </p:spPr>
        <p:txBody>
          <a:bodyPr/>
          <a:lstStyle/>
          <a:p>
            <a:pPr>
              <a:defRPr/>
            </a:pPr>
            <a:endParaRPr lang="en-CA" dirty="0"/>
          </a:p>
        </p:txBody>
      </p:sp>
      <p:pic>
        <p:nvPicPr>
          <p:cNvPr id="67588" name="Picture 2"/>
          <p:cNvPicPr>
            <a:picLocks noChangeAspect="1" noChangeArrowheads="1"/>
          </p:cNvPicPr>
          <p:nvPr/>
        </p:nvPicPr>
        <p:blipFill>
          <a:blip r:embed="rId2" cstate="print"/>
          <a:srcRect/>
          <a:stretch>
            <a:fillRect/>
          </a:stretch>
        </p:blipFill>
        <p:spPr bwMode="auto">
          <a:xfrm>
            <a:off x="3203575" y="1285875"/>
            <a:ext cx="5940425" cy="5105400"/>
          </a:xfrm>
          <a:prstGeom prst="rect">
            <a:avLst/>
          </a:prstGeom>
          <a:noFill/>
          <a:ln w="9525">
            <a:noFill/>
            <a:miter lim="800000"/>
            <a:headEnd/>
            <a:tailEnd/>
          </a:ln>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re 1"/>
          <p:cNvSpPr>
            <a:spLocks noGrp="1"/>
          </p:cNvSpPr>
          <p:nvPr>
            <p:ph type="title"/>
          </p:nvPr>
        </p:nvSpPr>
        <p:spPr>
          <a:xfrm>
            <a:off x="455613" y="120650"/>
            <a:ext cx="8359775" cy="723900"/>
          </a:xfrm>
        </p:spPr>
        <p:txBody>
          <a:bodyPr/>
          <a:lstStyle/>
          <a:p>
            <a:r>
              <a:rPr lang="en-US" smtClean="0"/>
              <a:t>Domain Analysis Model (DAM)</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2000" dirty="0" smtClean="0"/>
              <a:t>A Domain Analysis Model is an analysis model that describes business processes, use cases, process flows, business triggers, and the information exchanged that are derived from a project's requirements. A sample domain analysis model is available in </a:t>
            </a:r>
            <a:r>
              <a:rPr lang="en-US" sz="2000" u="sng" dirty="0" smtClean="0">
                <a:hlinkClick r:id="rId2" action="ppaction://hlinkfile"/>
              </a:rPr>
              <a:t>Annex A</a:t>
            </a:r>
            <a:r>
              <a:rPr lang="en-US" sz="2000" dirty="0" smtClean="0"/>
              <a:t>.</a:t>
            </a:r>
            <a:endParaRPr lang="fr-CA" sz="2000" dirty="0" smtClean="0"/>
          </a:p>
          <a:p>
            <a:pPr>
              <a:defRPr/>
            </a:pPr>
            <a:r>
              <a:rPr lang="en-US" sz="2000" dirty="0" smtClean="0"/>
              <a:t>A DAM is equivalent to a Requirements Analysis Specification but instead introduces a consistent notation (UML 2) and style in place of narrative analysis information. Domain analysis is a well-established discipline in software development that is intended to improve the way in which requirements are related to SMEs, analysts, and integration solution implementers. The artifacts described here adapt the best-practices established in software development to the development of healthcare standards. Having well-documented and thoroughly analyzed requirements of standard design specifications will better prepare HL7 work groups to respond to ballot comments and questions.</a:t>
            </a:r>
            <a:endParaRPr lang="fr-CA" sz="2000" dirty="0" smtClean="0"/>
          </a:p>
          <a:p>
            <a:pPr>
              <a:defRPr/>
            </a:pPr>
            <a:endParaRPr lang="en-CA" sz="20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re 1"/>
          <p:cNvSpPr>
            <a:spLocks noGrp="1"/>
          </p:cNvSpPr>
          <p:nvPr>
            <p:ph type="title"/>
          </p:nvPr>
        </p:nvSpPr>
        <p:spPr>
          <a:xfrm>
            <a:off x="455613" y="120650"/>
            <a:ext cx="8359775" cy="723900"/>
          </a:xfrm>
        </p:spPr>
        <p:txBody>
          <a:bodyPr/>
          <a:lstStyle/>
          <a:p>
            <a:r>
              <a:rPr lang="en-US" smtClean="0"/>
              <a:t>Domain Analysis References</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1800" dirty="0" smtClean="0"/>
              <a:t>Carnegie-Mellon University has developed its own analysis methodology known as "Feature-Oriented Domain Analysis" that has been applied widely in public/federal and private industry projects.  Please refer to the following for more information:</a:t>
            </a:r>
            <a:endParaRPr lang="fr-CA" sz="1800" dirty="0" smtClean="0"/>
          </a:p>
          <a:p>
            <a:pPr>
              <a:defRPr/>
            </a:pPr>
            <a:r>
              <a:rPr lang="en-US" sz="1800" dirty="0" smtClean="0"/>
              <a:t>Kayo C. Kiang, Shalom G. Cohen, James A. Novak, William E. Hess, and A. Spencer Peterson, "Feature Oriented Domain Analysis (FODA) Feasibility Study",  CMU/SEI-90-TR-21, Software Engineering Institute, Pittsburgh, PA, November, 1990 </a:t>
            </a:r>
            <a:endParaRPr lang="fr-CA" sz="1800" dirty="0" smtClean="0"/>
          </a:p>
          <a:p>
            <a:pPr lvl="1">
              <a:defRPr/>
            </a:pPr>
            <a:r>
              <a:rPr lang="en-US" sz="1400" i="1" dirty="0" smtClean="0"/>
              <a:t>http://www.sei.cmu.edu/domain-engineering/domain_anal.html </a:t>
            </a:r>
            <a:endParaRPr lang="fr-CA" sz="1400" dirty="0" smtClean="0"/>
          </a:p>
          <a:p>
            <a:pPr lvl="1">
              <a:defRPr/>
            </a:pPr>
            <a:r>
              <a:rPr lang="en-US" sz="1400" i="1" dirty="0" smtClean="0"/>
              <a:t>http://www.sei.cmu.edu/str/descriptions/foda.html </a:t>
            </a:r>
            <a:endParaRPr lang="fr-CA" sz="1400" dirty="0" smtClean="0"/>
          </a:p>
          <a:p>
            <a:pPr lvl="1">
              <a:defRPr/>
            </a:pPr>
            <a:r>
              <a:rPr lang="en-US" sz="1400" i="1" dirty="0" smtClean="0"/>
              <a:t>http://www.sei.cmu.edu/str/descriptions/deda.html </a:t>
            </a:r>
            <a:endParaRPr lang="fr-CA" sz="1400" dirty="0" smtClean="0"/>
          </a:p>
          <a:p>
            <a:pPr>
              <a:defRPr/>
            </a:pPr>
            <a:r>
              <a:rPr lang="en-US" sz="1800" dirty="0" smtClean="0"/>
              <a:t> Though based on generic domain analysis, the focus of the HDF-based methodology is in specifying how we in healthcare interoperability use DAMs for standard development. It is important to mention that a DAM contains not only an information model but also a comprehensive analysis model which includes business processes and system interactions. The behavioral/dynamic aspect of a DAM is often overlooked by HL7 standard developers. </a:t>
            </a:r>
            <a:endParaRPr lang="fr-CA" sz="1800" dirty="0" smtClean="0"/>
          </a:p>
          <a:p>
            <a:pPr>
              <a:defRPr/>
            </a:pPr>
            <a:endParaRPr lang="en-CA" sz="18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re 1"/>
          <p:cNvSpPr>
            <a:spLocks noGrp="1"/>
          </p:cNvSpPr>
          <p:nvPr>
            <p:ph type="title"/>
          </p:nvPr>
        </p:nvSpPr>
        <p:spPr>
          <a:xfrm>
            <a:off x="455613" y="120650"/>
            <a:ext cx="8359775" cy="723900"/>
          </a:xfrm>
        </p:spPr>
        <p:txBody>
          <a:bodyPr/>
          <a:lstStyle/>
          <a:p>
            <a:r>
              <a:rPr lang="en-US" i="1" smtClean="0"/>
              <a:t>Use Case Analysis Model</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1600" dirty="0" smtClean="0"/>
              <a:t>The Use Case Analysis describes typical scenarios of end-users interacting with systems for the purposes of sharing or looking up information. In HL7, the Use Case Analysis is a documented as a UML model or package in the DAM that describes a interoperability requirements in terms of use cases. It consists of all the actors of the systems involved in interoperability and all the various use cases by which the actor interact with the system, thereby describing the functional and integration behavior of the systems involved.</a:t>
            </a:r>
            <a:endParaRPr lang="fr-CA" sz="1600" dirty="0" smtClean="0"/>
          </a:p>
          <a:p>
            <a:pPr>
              <a:defRPr/>
            </a:pPr>
            <a:r>
              <a:rPr lang="en-US" sz="1600" dirty="0" smtClean="0"/>
              <a:t>Use case models specify actors and use cases:</a:t>
            </a:r>
            <a:endParaRPr lang="fr-CA" sz="1600" dirty="0" smtClean="0"/>
          </a:p>
          <a:p>
            <a:pPr lvl="1">
              <a:defRPr/>
            </a:pPr>
            <a:r>
              <a:rPr lang="en-US" sz="1400" b="1" dirty="0" smtClean="0"/>
              <a:t>1. Actors:</a:t>
            </a:r>
            <a:r>
              <a:rPr lang="en-US" sz="1400" dirty="0" smtClean="0"/>
              <a:t> An actor is a person who will use the system we are designing. A bank customer interacting with the software of an automated teller machine is an actor. An astronomer inputting the coordinates of a star to a telescope aiming program is an actor. A bookstore clerk checking the computer to see if a particular book is available is an actor. Usually an actor initiates some operation, although sometimes the actor may act in other ways, such as receiving information or assisting in an operation.</a:t>
            </a:r>
            <a:endParaRPr lang="fr-CA" sz="1400" dirty="0" smtClean="0"/>
          </a:p>
          <a:p>
            <a:pPr lvl="1">
              <a:defRPr/>
            </a:pPr>
            <a:r>
              <a:rPr lang="en-US" sz="1400" dirty="0" smtClean="0"/>
              <a:t>In a large project, just identifying all the actors may be difficult. The designer needs to look for people or other systems that: </a:t>
            </a:r>
            <a:endParaRPr lang="fr-CA" sz="1400" dirty="0" smtClean="0"/>
          </a:p>
          <a:p>
            <a:pPr lvl="2">
              <a:defRPr/>
            </a:pPr>
            <a:r>
              <a:rPr lang="en-US" sz="1100" dirty="0" smtClean="0"/>
              <a:t>Provide information to the system </a:t>
            </a:r>
            <a:endParaRPr lang="fr-CA" sz="1100" dirty="0" smtClean="0"/>
          </a:p>
          <a:p>
            <a:pPr lvl="2">
              <a:defRPr/>
            </a:pPr>
            <a:r>
              <a:rPr lang="en-US" sz="1100" dirty="0" smtClean="0"/>
              <a:t>Need information from the system </a:t>
            </a:r>
            <a:endParaRPr lang="fr-CA" sz="1100" dirty="0" smtClean="0"/>
          </a:p>
          <a:p>
            <a:pPr lvl="2">
              <a:defRPr/>
            </a:pPr>
            <a:r>
              <a:rPr lang="en-US" sz="1100" dirty="0" smtClean="0"/>
              <a:t>Assist other actors </a:t>
            </a:r>
            <a:endParaRPr lang="fr-CA" sz="1100" dirty="0" smtClean="0"/>
          </a:p>
          <a:p>
            <a:pPr lvl="1">
              <a:defRPr/>
            </a:pPr>
            <a:r>
              <a:rPr lang="en-US" sz="1400" b="1" dirty="0" smtClean="0"/>
              <a:t>2. Use Cases: </a:t>
            </a:r>
            <a:r>
              <a:rPr lang="en-US" sz="1400" dirty="0" smtClean="0"/>
              <a:t> A use case is a specific task, usually initiated by an actor. It describes a single goal the actor wants to attain. Examples are the applying for driver's license, renewing a driver's license, etc. A detailed example of use case analysis is provided in Annex A. </a:t>
            </a:r>
            <a:endParaRPr lang="fr-CA" sz="1400" dirty="0" smtClean="0"/>
          </a:p>
          <a:p>
            <a:pPr>
              <a:defRPr/>
            </a:pPr>
            <a:endParaRPr lang="en-CA" sz="12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re 1"/>
          <p:cNvSpPr>
            <a:spLocks noGrp="1"/>
          </p:cNvSpPr>
          <p:nvPr>
            <p:ph type="title"/>
          </p:nvPr>
        </p:nvSpPr>
        <p:spPr>
          <a:xfrm>
            <a:off x="455613" y="120650"/>
            <a:ext cx="8359775" cy="723900"/>
          </a:xfrm>
        </p:spPr>
        <p:txBody>
          <a:bodyPr/>
          <a:lstStyle/>
          <a:p>
            <a:r>
              <a:rPr lang="en-US" smtClean="0"/>
              <a:t>Storyboard</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1400" dirty="0" smtClean="0"/>
              <a:t>A storyboard is a narrative description of a series of steps involving some exchange of information between different participants to achieve the objectives of a healthcare business process. The list of steps can be in generalized, abstract terms, or in the form of a real-world example. A storyboard illustrates the basic path, simple path, alternate, or error path of information and its content is comprised primarily from guidance by the domain experts. </a:t>
            </a:r>
            <a:endParaRPr lang="fr-CA" sz="1400" dirty="0" smtClean="0"/>
          </a:p>
          <a:p>
            <a:pPr lvl="1">
              <a:defRPr/>
            </a:pPr>
            <a:r>
              <a:rPr lang="en-US" sz="1200" dirty="0" smtClean="0"/>
              <a:t>Storyboards should be written using business terminology to illustrate the context for the message exchange, functional model, etc.</a:t>
            </a:r>
            <a:endParaRPr lang="fr-CA" sz="1200" dirty="0" smtClean="0"/>
          </a:p>
          <a:p>
            <a:pPr lvl="1">
              <a:defRPr/>
            </a:pPr>
            <a:r>
              <a:rPr lang="en-US" sz="1200" dirty="0" smtClean="0"/>
              <a:t>The content of the initial storyboards should be representative of normal business processes. Avoid exception cases. Attempting to document all exception cases in a business process can be an exhaustive task that diverts focus from the typical case, particularly at this early stage of the requirements process.</a:t>
            </a:r>
            <a:endParaRPr lang="fr-CA" sz="1200" dirty="0" smtClean="0"/>
          </a:p>
          <a:p>
            <a:pPr lvl="1">
              <a:defRPr/>
            </a:pPr>
            <a:r>
              <a:rPr lang="en-US" sz="1200" dirty="0" smtClean="0"/>
              <a:t>A storyboard may be imprecise or incomplete in its initial draft. It should be revised over time if changes/updates are deemed important. It typically has no branching or decision points. The information in a storyboard will typically be made more precise when the corresponding Activity Diagram is created.</a:t>
            </a:r>
            <a:endParaRPr lang="fr-CA" sz="1200" dirty="0" smtClean="0"/>
          </a:p>
          <a:p>
            <a:pPr lvl="1">
              <a:defRPr/>
            </a:pPr>
            <a:r>
              <a:rPr lang="en-US" sz="1200" dirty="0" smtClean="0"/>
              <a:t>The storyboard may include examples (e.g. names of people, organizations, systems, and data values) as appropriate. This helps make storyboards illustrative of the real work and also to make clear that items of interest may be of different types than assumed (e.g. that a patient in some cases may be an animal, that a guarantor may be an organization, etc).</a:t>
            </a:r>
            <a:endParaRPr lang="fr-CA" sz="1200" dirty="0" smtClean="0"/>
          </a:p>
          <a:p>
            <a:pPr lvl="1">
              <a:defRPr/>
            </a:pPr>
            <a:r>
              <a:rPr lang="en-US" sz="1200" dirty="0" smtClean="0"/>
              <a:t>Avoid the use of acronyms, abbreviations, etc., because the intended audience is a diverse group, some of whom would likely be confused. If these constructs are deemed important for the intended audience, they can be included in parentheses after the term. For example, Department of Motor Vehicles (DM).</a:t>
            </a:r>
            <a:endParaRPr lang="en-CA" sz="12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re 1"/>
          <p:cNvSpPr>
            <a:spLocks noGrp="1"/>
          </p:cNvSpPr>
          <p:nvPr>
            <p:ph type="title"/>
          </p:nvPr>
        </p:nvSpPr>
        <p:spPr>
          <a:xfrm>
            <a:off x="455613" y="120650"/>
            <a:ext cx="8359775" cy="723900"/>
          </a:xfrm>
        </p:spPr>
        <p:txBody>
          <a:bodyPr/>
          <a:lstStyle/>
          <a:p>
            <a:r>
              <a:rPr lang="en-US" smtClean="0"/>
              <a:t>Glossary of Business Terms -1</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1800" dirty="0" smtClean="0"/>
              <a:t>The Glossary focuses on the business objects of interest and their attributes. Some of the concepts in the glossary may also appear as classes or attributes in the information model:</a:t>
            </a:r>
            <a:endParaRPr lang="fr-CA" sz="1800" dirty="0" smtClean="0"/>
          </a:p>
          <a:p>
            <a:pPr lvl="1">
              <a:defRPr/>
            </a:pPr>
            <a:r>
              <a:rPr lang="en-US" sz="1600" dirty="0" smtClean="0"/>
              <a:t>The Glossary uses business-specific names and references with unambiguous definitions provided by the SMEs and analysts.</a:t>
            </a:r>
            <a:endParaRPr lang="fr-CA" sz="1600" dirty="0" smtClean="0"/>
          </a:p>
          <a:p>
            <a:pPr lvl="1">
              <a:defRPr/>
            </a:pPr>
            <a:r>
              <a:rPr lang="en-US" sz="1600" dirty="0" smtClean="0"/>
              <a:t>Element definitions must be understood by the SMEs and any end users.</a:t>
            </a:r>
            <a:endParaRPr lang="fr-CA" sz="1600" dirty="0" smtClean="0"/>
          </a:p>
          <a:p>
            <a:pPr lvl="1">
              <a:defRPr/>
            </a:pPr>
            <a:r>
              <a:rPr lang="en-US" sz="1600" dirty="0" smtClean="0"/>
              <a:t>To jump-start the modeling process, it's sometimes helpful to think of the events, the relevant parties (persons and organization), places, and items that participate or are used in those events, and how they participate in those events. Consider as well any "catalogs" of events and items. </a:t>
            </a:r>
            <a:endParaRPr lang="fr-CA" sz="1600" dirty="0" smtClean="0"/>
          </a:p>
          <a:p>
            <a:pPr lvl="1">
              <a:defRPr/>
            </a:pPr>
            <a:r>
              <a:rPr lang="en-US" sz="1600" dirty="0" smtClean="0"/>
              <a:t>The objects that appear in the activity diagram are a primary source for this analysis artifact.</a:t>
            </a:r>
            <a:endParaRPr lang="fr-CA" sz="1600" dirty="0" smtClean="0"/>
          </a:p>
          <a:p>
            <a:pPr lvl="1">
              <a:defRPr/>
            </a:pPr>
            <a:r>
              <a:rPr lang="en-US" sz="1600" dirty="0" smtClean="0"/>
              <a:t>Some data objects will have been identified in the business requirements.</a:t>
            </a:r>
            <a:endParaRPr lang="en-CA" sz="16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re 1"/>
          <p:cNvSpPr>
            <a:spLocks noGrp="1"/>
          </p:cNvSpPr>
          <p:nvPr>
            <p:ph type="title"/>
          </p:nvPr>
        </p:nvSpPr>
        <p:spPr>
          <a:xfrm>
            <a:off x="455613" y="120650"/>
            <a:ext cx="8359775" cy="723900"/>
          </a:xfrm>
        </p:spPr>
        <p:txBody>
          <a:bodyPr/>
          <a:lstStyle/>
          <a:p>
            <a:r>
              <a:rPr lang="en-US" smtClean="0"/>
              <a:t>Glossary of Business Terms -2</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1600" dirty="0" smtClean="0"/>
              <a:t>It is generally most beneficial to go for breadth first and depth later. Therefore, capture the classes and only enough attributes to distinguish them before attempting to identify all the attributes. Similarly, capture only the relationships between classes before attempting to document their cardinality (“can there be more than one?”) and </a:t>
            </a:r>
            <a:r>
              <a:rPr lang="en-US" sz="1600" dirty="0" err="1" smtClean="0"/>
              <a:t>optionality</a:t>
            </a:r>
            <a:r>
              <a:rPr lang="en-US" sz="1600" dirty="0" smtClean="0"/>
              <a:t> (“must there be one?”). </a:t>
            </a:r>
            <a:endParaRPr lang="fr-CA" sz="1600" dirty="0" smtClean="0"/>
          </a:p>
          <a:p>
            <a:pPr lvl="1">
              <a:defRPr/>
            </a:pPr>
            <a:r>
              <a:rPr lang="en-US" sz="1400" dirty="0" smtClean="0"/>
              <a:t>Make the model just "good enough". Avoid the temptation to perfect it or make it exhaustive. Don't get attached to this model. As the iterative process progresses you'll learn more information and later models will improve.</a:t>
            </a:r>
            <a:endParaRPr lang="fr-CA" sz="1400" dirty="0" smtClean="0"/>
          </a:p>
          <a:p>
            <a:pPr lvl="1">
              <a:defRPr/>
            </a:pPr>
            <a:r>
              <a:rPr lang="en-US" sz="1400" dirty="0" smtClean="0"/>
              <a:t>While most models benefit from the use of conventions, do not invent conventions to the detriment of creating the model. Annex F provides naming conventions to start with.</a:t>
            </a:r>
            <a:endParaRPr lang="fr-CA" sz="1400" dirty="0" smtClean="0"/>
          </a:p>
          <a:p>
            <a:pPr lvl="1">
              <a:defRPr/>
            </a:pPr>
            <a:r>
              <a:rPr lang="en-US" sz="1400" dirty="0" smtClean="0"/>
              <a:t>Whenever possible, use the features of the UML modeling tool to create the Domain Glossary.</a:t>
            </a:r>
            <a:endParaRPr lang="fr-CA" sz="1400" dirty="0" smtClean="0"/>
          </a:p>
          <a:p>
            <a:pPr lvl="1">
              <a:defRPr/>
            </a:pPr>
            <a:r>
              <a:rPr lang="en-US" sz="1400" dirty="0" smtClean="0"/>
              <a:t>UML modeling tools can generate a document of the class and attribute definitions to auto-generate the glossary publication.</a:t>
            </a:r>
            <a:endParaRPr lang="fr-CA" sz="1400" dirty="0" smtClean="0"/>
          </a:p>
          <a:p>
            <a:pPr lvl="1">
              <a:defRPr/>
            </a:pPr>
            <a:r>
              <a:rPr lang="en-US" sz="1400" dirty="0" smtClean="0"/>
              <a:t>Review definitions from glossaries of other standards development organizations, industry consortium, dictionaries, etc. whenever feasible. HL7 encourages collaboration with these third-party organizations and respects their intellectual property. Always reference the original source in the definition. </a:t>
            </a:r>
            <a:endParaRPr lang="fr-CA" sz="1400" dirty="0" smtClean="0"/>
          </a:p>
          <a:p>
            <a:pPr>
              <a:defRPr/>
            </a:pPr>
            <a:endParaRPr lang="en-CA"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455613" y="120650"/>
            <a:ext cx="8359775" cy="723900"/>
          </a:xfrm>
        </p:spPr>
        <p:txBody>
          <a:bodyPr/>
          <a:lstStyle/>
          <a:p>
            <a:r>
              <a:rPr lang="en-CA" smtClean="0"/>
              <a:t>Participants- Meetg of 2011-02-16</a:t>
            </a:r>
          </a:p>
        </p:txBody>
      </p:sp>
      <p:graphicFrame>
        <p:nvGraphicFramePr>
          <p:cNvPr id="7" name="Tableau 6"/>
          <p:cNvGraphicFramePr>
            <a:graphicFrameLocks noGrp="1"/>
          </p:cNvGraphicFramePr>
          <p:nvPr/>
        </p:nvGraphicFramePr>
        <p:xfrm>
          <a:off x="250825" y="1104900"/>
          <a:ext cx="8641199" cy="5306195"/>
        </p:xfrm>
        <a:graphic>
          <a:graphicData uri="http://schemas.openxmlformats.org/drawingml/2006/table">
            <a:tbl>
              <a:tblPr firstRow="1" bandRow="1">
                <a:tableStyleId>{5C22544A-7EE6-4342-B048-85BDC9FD1C3A}</a:tableStyleId>
              </a:tblPr>
              <a:tblGrid>
                <a:gridCol w="2520349"/>
                <a:gridCol w="2520350"/>
                <a:gridCol w="504073"/>
                <a:gridCol w="576080"/>
                <a:gridCol w="576080"/>
                <a:gridCol w="1944267"/>
              </a:tblGrid>
              <a:tr h="259435">
                <a:tc>
                  <a:txBody>
                    <a:bodyPr/>
                    <a:lstStyle/>
                    <a:p>
                      <a:pPr algn="ctr"/>
                      <a:r>
                        <a:rPr lang="en-CA" sz="1000" dirty="0" smtClean="0">
                          <a:solidFill>
                            <a:schemeClr val="accent4">
                              <a:lumMod val="50000"/>
                            </a:schemeClr>
                          </a:solidFill>
                        </a:rPr>
                        <a:t>Name</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accent4">
                              <a:lumMod val="50000"/>
                            </a:schemeClr>
                          </a:solidFill>
                        </a:rPr>
                        <a:t>email</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accent4">
                              <a:lumMod val="50000"/>
                            </a:schemeClr>
                          </a:solidFill>
                        </a:rPr>
                        <a:t>Country</a:t>
                      </a:r>
                      <a:endParaRPr lang="en-CA" sz="500" b="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accent4">
                              <a:lumMod val="50000"/>
                            </a:schemeClr>
                          </a:solidFill>
                        </a:rPr>
                        <a:t>Yes</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accent4">
                              <a:lumMod val="50000"/>
                            </a:schemeClr>
                          </a:solidFill>
                        </a:rPr>
                        <a:t>No</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accent4">
                              <a:lumMod val="50000"/>
                            </a:schemeClr>
                          </a:solidFill>
                        </a:rPr>
                        <a:t>Notes</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236452">
                <a:tc>
                  <a:txBody>
                    <a:bodyPr/>
                    <a:lstStyle/>
                    <a:p>
                      <a:r>
                        <a:rPr lang="en-CA" sz="1000" dirty="0" smtClean="0"/>
                        <a:t>André Boudreau</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a.boudreau@boroan.ca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accent4">
                              <a:lumMod val="50000"/>
                            </a:schemeClr>
                          </a:solidFill>
                        </a:rPr>
                        <a:t>CA</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accent4">
                              <a:lumMod val="50000"/>
                            </a:schemeClr>
                          </a:solidFill>
                        </a:rPr>
                        <a:t>Yes</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dirty="0" smtClean="0"/>
                        <a:t>Laura Heermann Langford</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Laura.Heermann@imail.org</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accent4">
                              <a:lumMod val="50000"/>
                            </a:schemeClr>
                          </a:solidFill>
                        </a:rPr>
                        <a:t>US</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accent4">
                              <a:lumMod val="50000"/>
                            </a:schemeClr>
                          </a:solidFill>
                        </a:rPr>
                        <a:t>Yes</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dk1"/>
                          </a:solidFill>
                          <a:latin typeface="+mn-lt"/>
                          <a:ea typeface="+mn-ea"/>
                          <a:cs typeface="+mn-cs"/>
                        </a:rPr>
                        <a:t>Stephen Chu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stephen.chu@nehta.gov.au</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accent4">
                              <a:lumMod val="50000"/>
                            </a:schemeClr>
                          </a:solidFill>
                        </a:rPr>
                        <a:t>AU</a:t>
                      </a:r>
                      <a:endParaRPr lang="en-CA" sz="9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accent4">
                              <a:lumMod val="50000"/>
                            </a:schemeClr>
                          </a:solidFill>
                        </a:rPr>
                        <a:t>Yes</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dk1"/>
                          </a:solidFill>
                          <a:latin typeface="+mn-lt"/>
                          <a:ea typeface="+mn-ea"/>
                          <a:cs typeface="+mn-cs"/>
                        </a:rPr>
                        <a:t>Peter </a:t>
                      </a:r>
                      <a:r>
                        <a:rPr lang="fr-CA" sz="900" kern="1200" dirty="0" err="1" smtClean="0">
                          <a:solidFill>
                            <a:schemeClr val="dk1"/>
                          </a:solidFill>
                          <a:latin typeface="+mn-lt"/>
                          <a:ea typeface="+mn-ea"/>
                          <a:cs typeface="+mn-cs"/>
                        </a:rPr>
                        <a:t>MacIsaac</a:t>
                      </a:r>
                      <a:endParaRPr lang="en-CA" sz="900" kern="1200" dirty="0" smtClean="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peter.macisaac@hp.com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accent4">
                              <a:lumMod val="50000"/>
                            </a:schemeClr>
                          </a:solidFill>
                        </a:rPr>
                        <a:t>AU</a:t>
                      </a:r>
                      <a:endParaRPr lang="en-CA" sz="9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accent4">
                              <a:lumMod val="50000"/>
                            </a:schemeClr>
                          </a:solidFill>
                        </a:rPr>
                        <a:t>No</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dk1"/>
                          </a:solidFill>
                          <a:latin typeface="+mn-lt"/>
                          <a:ea typeface="+mn-ea"/>
                          <a:cs typeface="+mn-cs"/>
                        </a:rPr>
                        <a:t>David Rowed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david.rowed@gmail.com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accent4">
                              <a:lumMod val="50000"/>
                            </a:schemeClr>
                          </a:solidFill>
                        </a:rPr>
                        <a:t>AU</a:t>
                      </a:r>
                      <a:endParaRPr lang="en-CA" sz="9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accent4">
                              <a:lumMod val="50000"/>
                            </a:schemeClr>
                          </a:solidFill>
                        </a:rPr>
                        <a:t>No</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dk1"/>
                          </a:solidFill>
                          <a:latin typeface="+mn-lt"/>
                          <a:ea typeface="+mn-ea"/>
                          <a:cs typeface="+mn-cs"/>
                        </a:rPr>
                        <a:t>Adel Ghlamallah</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aghlamallah@infoway-inforoute.ca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accent4">
                              <a:lumMod val="50000"/>
                            </a:schemeClr>
                          </a:solidFill>
                        </a:rPr>
                        <a:t>CA</a:t>
                      </a:r>
                      <a:endParaRPr lang="en-CA" sz="9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accent4">
                              <a:lumMod val="50000"/>
                            </a:schemeClr>
                          </a:solidFill>
                        </a:rPr>
                        <a:t>Yes</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dk1"/>
                          </a:solidFill>
                          <a:latin typeface="+mn-lt"/>
                          <a:ea typeface="+mn-ea"/>
                          <a:cs typeface="+mn-cs"/>
                        </a:rPr>
                        <a:t>William Goossen</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wgoossen@results4care.nl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accent4">
                              <a:lumMod val="50000"/>
                            </a:schemeClr>
                          </a:solidFill>
                        </a:rPr>
                        <a:t>NL</a:t>
                      </a:r>
                      <a:endParaRPr lang="en-CA" sz="9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accent4">
                              <a:lumMod val="50000"/>
                            </a:schemeClr>
                          </a:solidFill>
                        </a:rPr>
                        <a:t>No</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err="1" smtClean="0">
                          <a:solidFill>
                            <a:schemeClr val="dk1"/>
                          </a:solidFill>
                          <a:latin typeface="+mn-lt"/>
                          <a:ea typeface="+mn-ea"/>
                          <a:cs typeface="+mn-cs"/>
                        </a:rPr>
                        <a:t>Anneke</a:t>
                      </a:r>
                      <a:r>
                        <a:rPr lang="fr-CA" sz="900" kern="1200" dirty="0" smtClean="0">
                          <a:solidFill>
                            <a:schemeClr val="dk1"/>
                          </a:solidFill>
                          <a:latin typeface="+mn-lt"/>
                          <a:ea typeface="+mn-ea"/>
                          <a:cs typeface="+mn-cs"/>
                        </a:rPr>
                        <a:t> Goossen</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agoossen@results4care.nl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accent4">
                              <a:lumMod val="50000"/>
                            </a:schemeClr>
                          </a:solidFill>
                        </a:rPr>
                        <a:t>NL</a:t>
                      </a:r>
                      <a:endParaRPr lang="en-CA" sz="9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accent4">
                              <a:lumMod val="50000"/>
                            </a:schemeClr>
                          </a:solidFill>
                        </a:rPr>
                        <a:t>No</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dk1"/>
                          </a:solidFill>
                          <a:latin typeface="+mn-lt"/>
                          <a:ea typeface="+mn-ea"/>
                          <a:cs typeface="+mn-cs"/>
                        </a:rPr>
                        <a:t>Ian Townsend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GB" sz="800" kern="1200" dirty="0" smtClean="0">
                          <a:solidFill>
                            <a:schemeClr val="tx1"/>
                          </a:solidFill>
                          <a:latin typeface="+mn-lt"/>
                          <a:ea typeface="+mn-ea"/>
                          <a:cs typeface="+mn-cs"/>
                        </a:rPr>
                        <a:t>ian.townend@nhs.net</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accent4">
                              <a:lumMod val="50000"/>
                            </a:schemeClr>
                          </a:solidFill>
                        </a:rPr>
                        <a:t>UK</a:t>
                      </a:r>
                      <a:endParaRPr lang="en-CA" sz="9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accent4">
                              <a:lumMod val="50000"/>
                            </a:schemeClr>
                          </a:solidFill>
                        </a:rPr>
                        <a:t>No</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dk1"/>
                          </a:solidFill>
                          <a:latin typeface="+mn-lt"/>
                          <a:ea typeface="+mn-ea"/>
                          <a:cs typeface="+mn-cs"/>
                        </a:rPr>
                        <a:t>Charlie Bishop</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charlie.bishop@isofthealth.com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accent4">
                              <a:lumMod val="50000"/>
                            </a:schemeClr>
                          </a:solidFill>
                        </a:rPr>
                        <a:t>UK</a:t>
                      </a:r>
                      <a:endParaRPr lang="en-CA" sz="9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accent4">
                              <a:lumMod val="50000"/>
                            </a:schemeClr>
                          </a:solidFill>
                        </a:rPr>
                        <a:t>No</a:t>
                      </a:r>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dk1"/>
                          </a:solidFill>
                          <a:latin typeface="+mn-lt"/>
                          <a:ea typeface="+mn-ea"/>
                          <a:cs typeface="+mn-cs"/>
                        </a:rPr>
                        <a:t>Rosemary Kennedy</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Rosemary.kennedy@jefferson.edu</a:t>
                      </a:r>
                      <a:endParaRPr lang="fr-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accent4">
                              <a:lumMod val="50000"/>
                            </a:schemeClr>
                          </a:solidFill>
                        </a:rPr>
                        <a:t>US</a:t>
                      </a:r>
                      <a:endParaRPr lang="en-CA" sz="9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dirty="0" smtClean="0">
                          <a:solidFill>
                            <a:schemeClr val="accent4">
                              <a:lumMod val="50000"/>
                            </a:schemeClr>
                          </a:solidFill>
                        </a:rPr>
                        <a:t>No</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dk1"/>
                          </a:solidFill>
                          <a:latin typeface="+mn-lt"/>
                          <a:ea typeface="+mn-ea"/>
                          <a:cs typeface="+mn-cs"/>
                        </a:rPr>
                        <a:t>Jay Lyle</a:t>
                      </a:r>
                      <a:endParaRPr lang="en-CA" sz="900" kern="1200" dirty="0" smtClean="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jaylyle@gmail.com</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dk1"/>
                          </a:solidFill>
                          <a:latin typeface="+mn-lt"/>
                          <a:ea typeface="+mn-ea"/>
                          <a:cs typeface="+mn-cs"/>
                        </a:rPr>
                        <a:t>US</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dk1"/>
                          </a:solidFill>
                          <a:latin typeface="+mn-lt"/>
                          <a:ea typeface="+mn-ea"/>
                          <a:cs typeface="+mn-cs"/>
                        </a:rPr>
                        <a:t>Yes</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dk1"/>
                          </a:solidFill>
                          <a:latin typeface="+mn-lt"/>
                          <a:ea typeface="+mn-ea"/>
                          <a:cs typeface="+mn-cs"/>
                        </a:rPr>
                        <a:t>Margaret </a:t>
                      </a:r>
                      <a:r>
                        <a:rPr lang="en-CA" sz="900" kern="1200" dirty="0" err="1" smtClean="0">
                          <a:solidFill>
                            <a:schemeClr val="dk1"/>
                          </a:solidFill>
                          <a:latin typeface="+mn-lt"/>
                          <a:ea typeface="+mn-ea"/>
                          <a:cs typeface="+mn-cs"/>
                        </a:rPr>
                        <a:t>Dittloff</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mkd@cbord.com</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dk1"/>
                          </a:solidFill>
                          <a:latin typeface="+mn-lt"/>
                          <a:ea typeface="+mn-ea"/>
                          <a:cs typeface="+mn-cs"/>
                        </a:rPr>
                        <a:t>US</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accent4">
                              <a:lumMod val="50000"/>
                            </a:schemeClr>
                          </a:solidFill>
                        </a:rPr>
                        <a:t>No</a:t>
                      </a:r>
                      <a:endParaRPr lang="en-CA" sz="9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dk1"/>
                          </a:solidFill>
                          <a:latin typeface="+mn-lt"/>
                          <a:ea typeface="+mn-ea"/>
                          <a:cs typeface="+mn-cs"/>
                        </a:rPr>
                        <a:t>Walter Suarez</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walter.g.suarez@kp.org</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dk1"/>
                          </a:solidFill>
                          <a:latin typeface="+mn-lt"/>
                          <a:ea typeface="+mn-ea"/>
                          <a:cs typeface="+mn-cs"/>
                        </a:rPr>
                        <a:t>US</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accent4">
                              <a:lumMod val="50000"/>
                            </a:schemeClr>
                          </a:solidFill>
                        </a:rPr>
                        <a:t>No</a:t>
                      </a:r>
                      <a:endParaRPr lang="en-CA" sz="9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dk1"/>
                          </a:solidFill>
                          <a:latin typeface="+mn-lt"/>
                          <a:ea typeface="+mn-ea"/>
                          <a:cs typeface="+mn-cs"/>
                        </a:rPr>
                        <a:t>Peter </a:t>
                      </a:r>
                      <a:r>
                        <a:rPr lang="en-CA" sz="900" kern="1200" dirty="0" err="1" smtClean="0">
                          <a:solidFill>
                            <a:schemeClr val="dk1"/>
                          </a:solidFill>
                          <a:latin typeface="+mn-lt"/>
                          <a:ea typeface="+mn-ea"/>
                          <a:cs typeface="+mn-cs"/>
                        </a:rPr>
                        <a:t>Hendler</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700" kern="1200" dirty="0" err="1" smtClean="0">
                          <a:solidFill>
                            <a:schemeClr val="tx1"/>
                          </a:solidFill>
                          <a:latin typeface="+mn-lt"/>
                          <a:ea typeface="+mn-ea"/>
                          <a:cs typeface="+mn-cs"/>
                        </a:rPr>
                        <a:t>Peter.Hendler@kp.org</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dk1"/>
                          </a:solidFill>
                          <a:latin typeface="+mn-lt"/>
                          <a:ea typeface="+mn-ea"/>
                          <a:cs typeface="+mn-cs"/>
                        </a:rPr>
                        <a:t>US</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accent4">
                              <a:lumMod val="50000"/>
                            </a:schemeClr>
                          </a:solidFill>
                        </a:rPr>
                        <a:t>No</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dk1"/>
                          </a:solidFill>
                          <a:latin typeface="+mn-lt"/>
                          <a:ea typeface="+mn-ea"/>
                          <a:cs typeface="+mn-cs"/>
                        </a:rPr>
                        <a:t>Ray Simkus</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ray@wmt.ca</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dk1"/>
                          </a:solidFill>
                          <a:latin typeface="+mn-lt"/>
                          <a:ea typeface="+mn-ea"/>
                          <a:cs typeface="+mn-cs"/>
                        </a:rPr>
                        <a:t>CA</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accent4">
                              <a:lumMod val="50000"/>
                            </a:schemeClr>
                          </a:solidFill>
                        </a:rPr>
                        <a:t>No</a:t>
                      </a:r>
                      <a:endParaRPr lang="en-CA" sz="9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dk1"/>
                          </a:solidFill>
                          <a:latin typeface="+mn-lt"/>
                          <a:ea typeface="+mn-ea"/>
                          <a:cs typeface="+mn-cs"/>
                        </a:rPr>
                        <a:t>Audrey Dickerson</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adickerson@himss.org</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dk1"/>
                          </a:solidFill>
                          <a:latin typeface="+mn-lt"/>
                          <a:ea typeface="+mn-ea"/>
                          <a:cs typeface="+mn-cs"/>
                        </a:rPr>
                        <a:t>US</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accent4">
                              <a:lumMod val="50000"/>
                            </a:schemeClr>
                          </a:solidFill>
                        </a:rPr>
                        <a:t>No</a:t>
                      </a:r>
                      <a:endParaRPr lang="en-CA" sz="9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dk1"/>
                          </a:solidFill>
                          <a:latin typeface="+mn-lt"/>
                          <a:ea typeface="+mn-ea"/>
                          <a:cs typeface="+mn-cs"/>
                        </a:rPr>
                        <a:t>Ian McNicoll</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err="1" smtClean="0">
                          <a:solidFill>
                            <a:schemeClr val="tx1"/>
                          </a:solidFill>
                          <a:latin typeface="+mn-lt"/>
                          <a:ea typeface="+mn-ea"/>
                          <a:cs typeface="+mn-cs"/>
                        </a:rPr>
                        <a:t>Ian.McNicoll@oceaninformatics.com</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dk1"/>
                          </a:solidFill>
                          <a:latin typeface="+mn-lt"/>
                          <a:ea typeface="+mn-ea"/>
                          <a:cs typeface="+mn-cs"/>
                        </a:rPr>
                        <a:t>UK</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dk1"/>
                          </a:solidFill>
                          <a:latin typeface="+mn-lt"/>
                          <a:ea typeface="+mn-ea"/>
                          <a:cs typeface="+mn-cs"/>
                        </a:rPr>
                        <a:t>Yes</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err="1" smtClean="0">
                          <a:solidFill>
                            <a:schemeClr val="dk1"/>
                          </a:solidFill>
                          <a:latin typeface="+mn-lt"/>
                          <a:ea typeface="+mn-ea"/>
                          <a:cs typeface="+mn-cs"/>
                        </a:rPr>
                        <a:t>Elayne</a:t>
                      </a:r>
                      <a:r>
                        <a:rPr lang="en-CA" sz="900" kern="1200" dirty="0" smtClean="0">
                          <a:solidFill>
                            <a:schemeClr val="dk1"/>
                          </a:solidFill>
                          <a:latin typeface="+mn-lt"/>
                          <a:ea typeface="+mn-ea"/>
                          <a:cs typeface="+mn-cs"/>
                        </a:rPr>
                        <a:t> Ayres</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smtClean="0">
                          <a:solidFill>
                            <a:schemeClr val="tx1"/>
                          </a:solidFill>
                          <a:latin typeface="+mn-lt"/>
                          <a:ea typeface="+mn-ea"/>
                          <a:cs typeface="+mn-cs"/>
                        </a:rPr>
                        <a:t>EAyres@cc.nih.gov</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dk1"/>
                          </a:solidFill>
                          <a:latin typeface="+mn-lt"/>
                          <a:ea typeface="+mn-ea"/>
                          <a:cs typeface="+mn-cs"/>
                        </a:rPr>
                        <a:t>US</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dk1"/>
                          </a:solidFill>
                          <a:latin typeface="+mn-lt"/>
                          <a:ea typeface="+mn-ea"/>
                          <a:cs typeface="+mn-cs"/>
                        </a:rPr>
                        <a:t>Yes</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dk1"/>
                          </a:solidFill>
                          <a:latin typeface="+mn-lt"/>
                          <a:ea typeface="+mn-ea"/>
                          <a:cs typeface="+mn-cs"/>
                        </a:rPr>
                        <a:t>Lloyd</a:t>
                      </a:r>
                      <a:r>
                        <a:rPr lang="en-CA" sz="900" kern="1200" baseline="0" dirty="0" smtClean="0">
                          <a:solidFill>
                            <a:schemeClr val="dk1"/>
                          </a:solidFill>
                          <a:latin typeface="+mn-lt"/>
                          <a:ea typeface="+mn-ea"/>
                          <a:cs typeface="+mn-cs"/>
                        </a:rPr>
                        <a:t> Mackenzie</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700" kern="1200" dirty="0" smtClean="0">
                          <a:solidFill>
                            <a:schemeClr val="tx1"/>
                          </a:solidFill>
                          <a:latin typeface="+mn-lt"/>
                          <a:ea typeface="+mn-ea"/>
                          <a:cs typeface="+mn-cs"/>
                        </a:rPr>
                        <a:t>lloyd@lmckenzie.com</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dk1"/>
                          </a:solidFill>
                          <a:latin typeface="+mn-lt"/>
                          <a:ea typeface="+mn-ea"/>
                          <a:cs typeface="+mn-cs"/>
                        </a:rPr>
                        <a:t>CA</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dk1"/>
                          </a:solidFill>
                          <a:latin typeface="+mn-lt"/>
                          <a:ea typeface="+mn-ea"/>
                          <a:cs typeface="+mn-cs"/>
                        </a:rPr>
                        <a:t>Yes</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dk1"/>
                          </a:solidFill>
                          <a:latin typeface="+mn-lt"/>
                          <a:ea typeface="+mn-ea"/>
                          <a:cs typeface="+mn-cs"/>
                        </a:rPr>
                        <a:t>LM&amp;A Consulting Ltd.</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452">
                <a:tc>
                  <a:txBody>
                    <a:bodyPr/>
                    <a:lstStyle/>
                    <a:p>
                      <a:r>
                        <a:rPr lang="en-US" sz="900" kern="1200" baseline="0" dirty="0" smtClean="0">
                          <a:solidFill>
                            <a:schemeClr val="dk1"/>
                          </a:solidFill>
                          <a:latin typeface="+mn-lt"/>
                          <a:ea typeface="+mn-ea"/>
                          <a:cs typeface="+mn-cs"/>
                        </a:rPr>
                        <a:t>Danny </a:t>
                      </a:r>
                      <a:r>
                        <a:rPr lang="en-US" sz="900" kern="1200" baseline="0" dirty="0" err="1" smtClean="0">
                          <a:solidFill>
                            <a:schemeClr val="dk1"/>
                          </a:solidFill>
                          <a:latin typeface="+mn-lt"/>
                          <a:ea typeface="+mn-ea"/>
                          <a:cs typeface="+mn-cs"/>
                        </a:rPr>
                        <a:t>Probst</a:t>
                      </a:r>
                      <a:endParaRPr lang="fr-CA" sz="900" kern="1200" baseline="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kern="1200" dirty="0" smtClean="0">
                          <a:solidFill>
                            <a:schemeClr val="tx1"/>
                          </a:solidFill>
                          <a:latin typeface="+mn-lt"/>
                          <a:ea typeface="+mn-ea"/>
                          <a:cs typeface="+mn-cs"/>
                          <a:hlinkClick r:id="rId2"/>
                        </a:rPr>
                        <a:t>Danny.Probst@imail.org</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dk1"/>
                          </a:solidFill>
                          <a:latin typeface="+mn-lt"/>
                          <a:ea typeface="+mn-ea"/>
                          <a:cs typeface="+mn-cs"/>
                        </a:rPr>
                        <a:t>US</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dk1"/>
                          </a:solidFill>
                          <a:latin typeface="+mn-lt"/>
                          <a:ea typeface="+mn-ea"/>
                          <a:cs typeface="+mn-cs"/>
                        </a:rPr>
                        <a:t>Yes</a:t>
                      </a:r>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re 1"/>
          <p:cNvSpPr>
            <a:spLocks noGrp="1"/>
          </p:cNvSpPr>
          <p:nvPr>
            <p:ph type="title"/>
          </p:nvPr>
        </p:nvSpPr>
        <p:spPr>
          <a:xfrm>
            <a:off x="455613" y="120650"/>
            <a:ext cx="8359775" cy="723900"/>
          </a:xfrm>
        </p:spPr>
        <p:txBody>
          <a:bodyPr/>
          <a:lstStyle/>
          <a:p>
            <a:r>
              <a:rPr lang="en-US" smtClean="0"/>
              <a:t>Information Model (Analysis)</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1800" dirty="0" smtClean="0"/>
              <a:t>The UML-based information model contains classes, attributes,  associations, and packages  required to describe the information shared by systems in order to support the business requirements for a standard specification. Local value sets may be expressed as classes called enumerations and assigned to coded attributes. </a:t>
            </a:r>
          </a:p>
          <a:p>
            <a:pPr>
              <a:defRPr/>
            </a:pPr>
            <a:r>
              <a:rPr lang="en-US" sz="1800" dirty="0" smtClean="0"/>
              <a:t>The information model is not the actual specification of payload structures as it does not include the order of the data items in the message, the exact formats of the individual data items, the exact location of the data items within the message, and it might not include the exact data types of the data items in the message. Rather, it’s an analysis of the information required to support the underlying requirements expressed in a way in which SMEs can relate to the information, semantics, and structure. </a:t>
            </a:r>
          </a:p>
          <a:p>
            <a:pPr>
              <a:defRPr/>
            </a:pPr>
            <a:r>
              <a:rPr lang="en-US" sz="1800" dirty="0" smtClean="0"/>
              <a:t>This model is not an HL7 static/information model but instead an element of the DAM. It describes the information exchanged to support a project's requirements (for a project intended to produce interoperability standards). </a:t>
            </a:r>
            <a:endParaRPr lang="fr-CA" sz="1800" dirty="0" smtClean="0"/>
          </a:p>
          <a:p>
            <a:pPr>
              <a:defRPr/>
            </a:pPr>
            <a:endParaRPr lang="en-CA" sz="18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re 1"/>
          <p:cNvSpPr>
            <a:spLocks noGrp="1"/>
          </p:cNvSpPr>
          <p:nvPr>
            <p:ph type="title"/>
          </p:nvPr>
        </p:nvSpPr>
        <p:spPr>
          <a:xfrm>
            <a:off x="455613" y="120650"/>
            <a:ext cx="8359775" cy="723900"/>
          </a:xfrm>
        </p:spPr>
        <p:txBody>
          <a:bodyPr/>
          <a:lstStyle/>
          <a:p>
            <a:r>
              <a:rPr lang="en-US" smtClean="0"/>
              <a:t>Business Trigger Analysis</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1800" dirty="0" smtClean="0"/>
              <a:t>This analysis artifact documents the allowed states and transitions that correspond to message triggers. The "state change" triggers are similar to trigger events defined in HL7 specifications, but they relate to events in the "real world". While HL7 has pre-defined a set of states and transitions, the targeted business area may require different levels of granularity. </a:t>
            </a:r>
          </a:p>
          <a:p>
            <a:pPr>
              <a:defRPr/>
            </a:pPr>
            <a:r>
              <a:rPr lang="en-US" sz="1800" dirty="0" smtClean="0"/>
              <a:t>These states and transitions will eventually be mapped or related to HL7 reference states and transitions for each type of Reference Information Model (RIM) class (e.g. </a:t>
            </a:r>
            <a:r>
              <a:rPr lang="en-US" sz="1800" i="1" dirty="0" smtClean="0"/>
              <a:t>Act</a:t>
            </a:r>
            <a:r>
              <a:rPr lang="en-US" sz="1800" dirty="0" smtClean="0"/>
              <a:t>, </a:t>
            </a:r>
            <a:r>
              <a:rPr lang="en-US" sz="1800" i="1" dirty="0" smtClean="0"/>
              <a:t>Managed Participation</a:t>
            </a:r>
            <a:r>
              <a:rPr lang="en-US" sz="1800" dirty="0" smtClean="0"/>
              <a:t>, </a:t>
            </a:r>
            <a:r>
              <a:rPr lang="en-US" sz="1800" i="1" dirty="0" smtClean="0"/>
              <a:t>Role</a:t>
            </a:r>
            <a:r>
              <a:rPr lang="en-US" sz="1800" dirty="0" smtClean="0"/>
              <a:t>, and </a:t>
            </a:r>
            <a:r>
              <a:rPr lang="en-US" sz="1800" i="1" dirty="0" smtClean="0"/>
              <a:t>Entity</a:t>
            </a:r>
            <a:r>
              <a:rPr lang="en-US" sz="1800" dirty="0" smtClean="0"/>
              <a:t>).  </a:t>
            </a:r>
          </a:p>
          <a:p>
            <a:pPr>
              <a:defRPr/>
            </a:pPr>
            <a:r>
              <a:rPr lang="en-US" sz="1800" dirty="0" smtClean="0"/>
              <a:t>When analyzing the state events for an object, candidate states in a state chart diagram for an event could be </a:t>
            </a:r>
            <a:r>
              <a:rPr lang="en-US" sz="1800" i="1" dirty="0" smtClean="0"/>
              <a:t>active</a:t>
            </a:r>
            <a:r>
              <a:rPr lang="en-US" sz="1800" dirty="0" smtClean="0"/>
              <a:t>, </a:t>
            </a:r>
            <a:r>
              <a:rPr lang="en-US" sz="1800" i="1" dirty="0" smtClean="0"/>
              <a:t>completed</a:t>
            </a:r>
            <a:r>
              <a:rPr lang="en-US" sz="1800" dirty="0" smtClean="0"/>
              <a:t>, </a:t>
            </a:r>
            <a:r>
              <a:rPr lang="en-US" sz="1800" i="1" dirty="0" smtClean="0"/>
              <a:t>suspended</a:t>
            </a:r>
            <a:r>
              <a:rPr lang="en-US" sz="1800" dirty="0" smtClean="0"/>
              <a:t>, or </a:t>
            </a:r>
            <a:r>
              <a:rPr lang="en-US" sz="1800" i="1" dirty="0" smtClean="0"/>
              <a:t>terminated</a:t>
            </a:r>
            <a:r>
              <a:rPr lang="en-US" sz="1800" dirty="0" smtClean="0"/>
              <a:t>. </a:t>
            </a:r>
          </a:p>
          <a:p>
            <a:pPr>
              <a:defRPr/>
            </a:pPr>
            <a:r>
              <a:rPr lang="en-US" sz="1800" dirty="0" smtClean="0"/>
              <a:t>Typically, the activities for DAM creation and creation of a comprehensive Activity Diagram "feed" each other. They may be performed in parallel, by switching back and forth between one and the other, or some other combination.</a:t>
            </a:r>
            <a:endParaRPr lang="fr-CA" sz="1800" dirty="0" smtClean="0"/>
          </a:p>
          <a:p>
            <a:pPr>
              <a:defRPr/>
            </a:pPr>
            <a:endParaRPr lang="en-CA" sz="18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re 1"/>
          <p:cNvSpPr>
            <a:spLocks noGrp="1"/>
          </p:cNvSpPr>
          <p:nvPr>
            <p:ph type="title"/>
          </p:nvPr>
        </p:nvSpPr>
        <p:spPr>
          <a:xfrm>
            <a:off x="455613" y="120650"/>
            <a:ext cx="8359775" cy="723900"/>
          </a:xfrm>
        </p:spPr>
        <p:txBody>
          <a:bodyPr/>
          <a:lstStyle/>
          <a:p>
            <a:r>
              <a:rPr lang="en-US" smtClean="0"/>
              <a:t>Process Flow</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1400" dirty="0" smtClean="0"/>
              <a:t>The process flow represents a dynamic view of end-user and system interactions and is often the best way to represent the interactions between systems, derive the application roles, and trigger events. Process flows rely on UML Activity and/or Sequence Diagrams to represent the sequence of user-to-system and system-to-system actions required for specific business processes.</a:t>
            </a:r>
            <a:endParaRPr lang="fr-CA" sz="1400" dirty="0" smtClean="0"/>
          </a:p>
          <a:p>
            <a:pPr>
              <a:defRPr/>
            </a:pPr>
            <a:r>
              <a:rPr lang="en-US" sz="1400" b="1" dirty="0" smtClean="0"/>
              <a:t>An Activity Diagram</a:t>
            </a:r>
            <a:r>
              <a:rPr lang="en-US" sz="1400" dirty="0" smtClean="0"/>
              <a:t> identifies a sequence of steps and the information that is transferred from one participating role/actor to another. Sometimes called a "Swim-Lane Diagram", the diagram represents the flow of control and helps identify when information is required to be transmitted to achieve the objectives of the storyboard. These diagrams use UML 2.x notation to represent actions, activities, decisions, control, and information flows between users and systems. An activity diagram is also a variation of state machine in which the states represent the performance of actions or sub-activities, and the transitions are triggered by the completion of the actions or sub-activities. Therefore, it represents the state machine of a procedure itself.</a:t>
            </a:r>
            <a:endParaRPr lang="fr-CA" sz="1400" dirty="0" smtClean="0"/>
          </a:p>
          <a:p>
            <a:pPr>
              <a:defRPr/>
            </a:pPr>
            <a:r>
              <a:rPr lang="en-US" sz="1400" dirty="0" smtClean="0"/>
              <a:t>A </a:t>
            </a:r>
            <a:r>
              <a:rPr lang="en-US" sz="1400" b="1" dirty="0" smtClean="0"/>
              <a:t>Sequence Diagram</a:t>
            </a:r>
            <a:r>
              <a:rPr lang="en-US" sz="1400" dirty="0" smtClean="0"/>
              <a:t> is used to represent the flow of messages, events and actions between the systems or components of a system. Time is represented in the vertical direction while the sequence of interactions of the header elements are displayed horizontally. Sequence diagrams are used primarily to document and validate the architecture, interfaces, and logic of various system scenarios by describing their action sequences. Sequence diagrams provide a dynamic view of the system behavior which can be difficult to extract from static diagrams or specifications. Although sequence diagrams are typically used to describe object-oriented software systems, they are also extremely useful as system architecture engineering tools, as process flow diagrams in business process engineering, and as message sequence charts and call flows for system design and analysis. </a:t>
            </a:r>
            <a:endParaRPr lang="fr-CA" sz="1400" dirty="0" smtClean="0"/>
          </a:p>
          <a:p>
            <a:pPr>
              <a:defRPr/>
            </a:pPr>
            <a:endParaRPr lang="en-CA" sz="14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re 1"/>
          <p:cNvSpPr>
            <a:spLocks noGrp="1"/>
          </p:cNvSpPr>
          <p:nvPr>
            <p:ph type="title"/>
          </p:nvPr>
        </p:nvSpPr>
        <p:spPr>
          <a:xfrm>
            <a:off x="455613" y="120650"/>
            <a:ext cx="8359775" cy="723900"/>
          </a:xfrm>
        </p:spPr>
        <p:txBody>
          <a:bodyPr/>
          <a:lstStyle/>
          <a:p>
            <a:r>
              <a:rPr lang="en-US" i="1" smtClean="0"/>
              <a:t>Business Rules Description</a:t>
            </a:r>
            <a:endParaRPr lang="en-CA" smtClean="0"/>
          </a:p>
        </p:txBody>
      </p:sp>
      <p:sp>
        <p:nvSpPr>
          <p:cNvPr id="3" name="Espace réservé du contenu 2"/>
          <p:cNvSpPr>
            <a:spLocks noGrp="1"/>
          </p:cNvSpPr>
          <p:nvPr>
            <p:ph idx="1"/>
          </p:nvPr>
        </p:nvSpPr>
        <p:spPr>
          <a:xfrm>
            <a:off x="455613" y="1176338"/>
            <a:ext cx="8364537" cy="5273675"/>
          </a:xfrm>
        </p:spPr>
        <p:txBody>
          <a:bodyPr/>
          <a:lstStyle/>
          <a:p>
            <a:pPr>
              <a:defRPr/>
            </a:pPr>
            <a:r>
              <a:rPr lang="en-US" sz="1800" dirty="0" smtClean="0"/>
              <a:t>Business rules may be described using a variety of dynamic views (business process diagrams, activity diagrams), narrative text, or constraint language statements (e.g. OCL) based on the DAM. These business rules may be used to apply additional constraints to the information exchanged or processing rules.</a:t>
            </a:r>
            <a:endParaRPr lang="fr-CA" sz="1800" dirty="0" smtClean="0"/>
          </a:p>
          <a:p>
            <a:pPr lvl="1">
              <a:defRPr/>
            </a:pPr>
            <a:r>
              <a:rPr lang="en-US" sz="1600" dirty="0" smtClean="0"/>
              <a:t>The bullet items below describe sample business rules using natural language:</a:t>
            </a:r>
            <a:endParaRPr lang="fr-CA" sz="1600" dirty="0" smtClean="0"/>
          </a:p>
          <a:p>
            <a:pPr lvl="1">
              <a:defRPr/>
            </a:pPr>
            <a:r>
              <a:rPr lang="en-US" sz="1600" dirty="0" smtClean="0"/>
              <a:t>At any point in time, a person can hold a driver’s license (active or suspended) in only one state.</a:t>
            </a:r>
            <a:endParaRPr lang="fr-CA" sz="1600" dirty="0" smtClean="0"/>
          </a:p>
          <a:p>
            <a:pPr lvl="1">
              <a:defRPr/>
            </a:pPr>
            <a:r>
              <a:rPr lang="en-US" sz="1600" dirty="0" smtClean="0"/>
              <a:t>In order to obtain or renew a driver’s license, a person must have no moving motor vehicle violations in the past three years.</a:t>
            </a:r>
            <a:endParaRPr lang="fr-CA" sz="1600" dirty="0" smtClean="0"/>
          </a:p>
          <a:p>
            <a:pPr lvl="1">
              <a:defRPr/>
            </a:pPr>
            <a:r>
              <a:rPr lang="en-US" sz="1600" dirty="0" smtClean="0"/>
              <a:t>In order to obtain or renew a driver’s license, a person must have no health issues that would adversely affect their ability to operate a motor vehicle.</a:t>
            </a:r>
            <a:endParaRPr lang="fr-CA" sz="1600" dirty="0" smtClean="0"/>
          </a:p>
          <a:p>
            <a:pPr lvl="1">
              <a:defRPr/>
            </a:pPr>
            <a:r>
              <a:rPr lang="en-US" sz="1600" dirty="0" smtClean="0"/>
              <a:t>The Department of Motor Vehicles accepts the following payment methods - cash, check with acceptable picture ID, or MasterCard/Visa credit/debit cards.</a:t>
            </a:r>
            <a:endParaRPr lang="fr-CA" sz="1600" dirty="0" smtClean="0"/>
          </a:p>
          <a:p>
            <a:pPr>
              <a:defRPr/>
            </a:pPr>
            <a:endParaRPr lang="en-CA"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455613" y="120650"/>
            <a:ext cx="8359775" cy="723900"/>
          </a:xfrm>
        </p:spPr>
        <p:txBody>
          <a:bodyPr/>
          <a:lstStyle/>
          <a:p>
            <a:r>
              <a:rPr lang="en-CA" smtClean="0"/>
              <a:t>Participants- Meetg of 2011-02-09</a:t>
            </a:r>
          </a:p>
        </p:txBody>
      </p:sp>
      <p:graphicFrame>
        <p:nvGraphicFramePr>
          <p:cNvPr id="7" name="Tableau 6"/>
          <p:cNvGraphicFramePr>
            <a:graphicFrameLocks noGrp="1"/>
          </p:cNvGraphicFramePr>
          <p:nvPr/>
        </p:nvGraphicFramePr>
        <p:xfrm>
          <a:off x="250825" y="1104900"/>
          <a:ext cx="8641199" cy="5444670"/>
        </p:xfrm>
        <a:graphic>
          <a:graphicData uri="http://schemas.openxmlformats.org/drawingml/2006/table">
            <a:tbl>
              <a:tblPr firstRow="1" bandRow="1">
                <a:tableStyleId>{5C22544A-7EE6-4342-B048-85BDC9FD1C3A}</a:tableStyleId>
              </a:tblPr>
              <a:tblGrid>
                <a:gridCol w="2520349"/>
                <a:gridCol w="2520350"/>
                <a:gridCol w="504073"/>
                <a:gridCol w="576080"/>
                <a:gridCol w="576080"/>
                <a:gridCol w="1944267"/>
              </a:tblGrid>
              <a:tr h="311447">
                <a:tc>
                  <a:txBody>
                    <a:bodyPr/>
                    <a:lstStyle/>
                    <a:p>
                      <a:pPr algn="ctr"/>
                      <a:r>
                        <a:rPr lang="en-CA" sz="1200" dirty="0" smtClean="0">
                          <a:solidFill>
                            <a:schemeClr val="accent4">
                              <a:lumMod val="50000"/>
                            </a:schemeClr>
                          </a:solidFill>
                        </a:rPr>
                        <a:t>Name</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200" dirty="0" smtClean="0">
                          <a:solidFill>
                            <a:schemeClr val="accent4">
                              <a:lumMod val="50000"/>
                            </a:schemeClr>
                          </a:solidFill>
                        </a:rPr>
                        <a:t>email</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800" b="0" dirty="0" smtClean="0">
                          <a:solidFill>
                            <a:schemeClr val="accent4">
                              <a:lumMod val="50000"/>
                            </a:schemeClr>
                          </a:solidFill>
                        </a:rPr>
                        <a:t>Country</a:t>
                      </a:r>
                      <a:endParaRPr lang="en-CA" sz="800" b="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200" dirty="0" smtClean="0">
                          <a:solidFill>
                            <a:schemeClr val="accent4">
                              <a:lumMod val="50000"/>
                            </a:schemeClr>
                          </a:solidFill>
                        </a:rPr>
                        <a:t>Yes</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200" dirty="0" smtClean="0">
                          <a:solidFill>
                            <a:schemeClr val="accent4">
                              <a:lumMod val="50000"/>
                            </a:schemeClr>
                          </a:solidFill>
                        </a:rPr>
                        <a:t>No</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200" dirty="0" smtClean="0">
                          <a:solidFill>
                            <a:schemeClr val="accent4">
                              <a:lumMod val="50000"/>
                            </a:schemeClr>
                          </a:solidFill>
                        </a:rPr>
                        <a:t>Notes</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283855">
                <a:tc>
                  <a:txBody>
                    <a:bodyPr/>
                    <a:lstStyle/>
                    <a:p>
                      <a:r>
                        <a:rPr lang="en-CA" sz="1200" dirty="0" smtClean="0"/>
                        <a:t>André Boudreau</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50" dirty="0" err="1" smtClean="0">
                          <a:solidFill>
                            <a:schemeClr val="tx1"/>
                          </a:solidFill>
                        </a:rPr>
                        <a:t>a.boudreau@boroan.ca</a:t>
                      </a:r>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200" dirty="0" smtClean="0">
                          <a:solidFill>
                            <a:schemeClr val="accent4">
                              <a:lumMod val="50000"/>
                            </a:schemeClr>
                          </a:solidFill>
                        </a:rPr>
                        <a:t>CA</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200" dirty="0" smtClean="0">
                          <a:solidFill>
                            <a:schemeClr val="accent4">
                              <a:lumMod val="50000"/>
                            </a:schemeClr>
                          </a:solidFill>
                        </a:rPr>
                        <a:t>Yes</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3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Laura Heermann Langford</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50" dirty="0" err="1" smtClean="0">
                          <a:solidFill>
                            <a:schemeClr val="tx1"/>
                          </a:solidFill>
                        </a:rPr>
                        <a:t>Laura.Heermann@imail.org</a:t>
                      </a:r>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200" dirty="0" smtClean="0">
                          <a:solidFill>
                            <a:schemeClr val="accent4">
                              <a:lumMod val="50000"/>
                            </a:schemeClr>
                          </a:solidFill>
                        </a:rPr>
                        <a:t>US</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200" dirty="0" smtClean="0">
                          <a:solidFill>
                            <a:schemeClr val="accent4">
                              <a:lumMod val="50000"/>
                            </a:schemeClr>
                          </a:solidFill>
                        </a:rPr>
                        <a:t>Yes</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3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Stephen Chu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50" dirty="0" err="1" smtClean="0">
                          <a:solidFill>
                            <a:schemeClr val="tx1"/>
                          </a:solidFill>
                        </a:rPr>
                        <a:t>stephen.chu@nehta.gov.au</a:t>
                      </a:r>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AU</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200" dirty="0" smtClean="0">
                          <a:solidFill>
                            <a:schemeClr val="accent4">
                              <a:lumMod val="50000"/>
                            </a:schemeClr>
                          </a:solidFill>
                        </a:rPr>
                        <a:t>No</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3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Peter </a:t>
                      </a:r>
                      <a:r>
                        <a:rPr lang="fr-CA" sz="1100" kern="1200" dirty="0" err="1" smtClean="0">
                          <a:solidFill>
                            <a:schemeClr val="dk1"/>
                          </a:solidFill>
                          <a:latin typeface="+mn-lt"/>
                          <a:ea typeface="+mn-ea"/>
                          <a:cs typeface="+mn-cs"/>
                        </a:rPr>
                        <a:t>MacIsaac</a:t>
                      </a:r>
                      <a:endParaRPr lang="en-CA" sz="1100" kern="1200" dirty="0" smtClean="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50" dirty="0" err="1" smtClean="0">
                          <a:solidFill>
                            <a:schemeClr val="tx1"/>
                          </a:solidFill>
                        </a:rPr>
                        <a:t>peter.macisaac@hp.com</a:t>
                      </a:r>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AU</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200" dirty="0" smtClean="0">
                          <a:solidFill>
                            <a:schemeClr val="accent4">
                              <a:lumMod val="50000"/>
                            </a:schemeClr>
                          </a:solidFill>
                        </a:rPr>
                        <a:t>No</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3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David Rowed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50" dirty="0" err="1" smtClean="0">
                          <a:solidFill>
                            <a:schemeClr val="tx1"/>
                          </a:solidFill>
                        </a:rPr>
                        <a:t>david.rowed@gmail.com</a:t>
                      </a:r>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AU</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200" dirty="0" smtClean="0">
                          <a:solidFill>
                            <a:schemeClr val="accent4">
                              <a:lumMod val="50000"/>
                            </a:schemeClr>
                          </a:solidFill>
                        </a:rPr>
                        <a:t>No</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3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Adel Ghlamallah</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50" dirty="0" err="1" smtClean="0">
                          <a:solidFill>
                            <a:schemeClr val="tx1"/>
                          </a:solidFill>
                        </a:rPr>
                        <a:t>aghlamallah@infoway-inforoute.ca</a:t>
                      </a:r>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CA</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200" dirty="0" smtClean="0">
                          <a:solidFill>
                            <a:schemeClr val="accent4">
                              <a:lumMod val="50000"/>
                            </a:schemeClr>
                          </a:solidFill>
                        </a:rPr>
                        <a:t>Yes</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3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William Goossen</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50" dirty="0" smtClean="0">
                          <a:solidFill>
                            <a:schemeClr val="tx1"/>
                          </a:solidFill>
                        </a:rPr>
                        <a:t>wgoossen@results4care.nl</a:t>
                      </a:r>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NL</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200" dirty="0" smtClean="0">
                          <a:solidFill>
                            <a:schemeClr val="accent4">
                              <a:lumMod val="50000"/>
                            </a:schemeClr>
                          </a:solidFill>
                        </a:rPr>
                        <a:t>No</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3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err="1" smtClean="0">
                          <a:solidFill>
                            <a:schemeClr val="dk1"/>
                          </a:solidFill>
                          <a:latin typeface="+mn-lt"/>
                          <a:ea typeface="+mn-ea"/>
                          <a:cs typeface="+mn-cs"/>
                        </a:rPr>
                        <a:t>Anneke</a:t>
                      </a:r>
                      <a:r>
                        <a:rPr lang="fr-CA" sz="1100" kern="1200" dirty="0" smtClean="0">
                          <a:solidFill>
                            <a:schemeClr val="dk1"/>
                          </a:solidFill>
                          <a:latin typeface="+mn-lt"/>
                          <a:ea typeface="+mn-ea"/>
                          <a:cs typeface="+mn-cs"/>
                        </a:rPr>
                        <a:t> Goossen</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50" dirty="0" smtClean="0">
                          <a:solidFill>
                            <a:schemeClr val="tx1"/>
                          </a:solidFill>
                        </a:rPr>
                        <a:t>agoossen@results4care.nl</a:t>
                      </a:r>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NL</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200" dirty="0" smtClean="0">
                          <a:solidFill>
                            <a:schemeClr val="accent4">
                              <a:lumMod val="50000"/>
                            </a:schemeClr>
                          </a:solidFill>
                        </a:rPr>
                        <a:t>No</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3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Ian Townsend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GB" sz="1050" kern="1200" dirty="0" smtClean="0">
                          <a:solidFill>
                            <a:schemeClr val="tx1"/>
                          </a:solidFill>
                          <a:latin typeface="+mn-lt"/>
                          <a:ea typeface="+mn-ea"/>
                          <a:cs typeface="+mn-cs"/>
                        </a:rPr>
                        <a:t>ian.townend@nhs.net</a:t>
                      </a:r>
                      <a:endParaRPr lang="en-CA" sz="105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UK</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200" dirty="0" smtClean="0">
                          <a:solidFill>
                            <a:schemeClr val="accent4">
                              <a:lumMod val="50000"/>
                            </a:schemeClr>
                          </a:solidFill>
                        </a:rPr>
                        <a:t>No</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3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Charlie Bishop</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50" dirty="0" err="1" smtClean="0">
                          <a:solidFill>
                            <a:schemeClr val="tx1"/>
                          </a:solidFill>
                        </a:rPr>
                        <a:t>charlie.bishop@isofthealth.com</a:t>
                      </a:r>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UK</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200" dirty="0" smtClean="0">
                          <a:solidFill>
                            <a:schemeClr val="accent4">
                              <a:lumMod val="50000"/>
                            </a:schemeClr>
                          </a:solidFill>
                        </a:rPr>
                        <a:t>No</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3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Rosemary Kennedy</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latin typeface="+mn-lt"/>
                          <a:ea typeface="+mn-ea"/>
                          <a:cs typeface="+mn-cs"/>
                        </a:rPr>
                        <a:t>Rosemary.kennedy@jefferson.edu</a:t>
                      </a:r>
                      <a:endParaRPr lang="fr-CA" sz="105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accent4">
                              <a:lumMod val="50000"/>
                            </a:schemeClr>
                          </a:solidFill>
                        </a:rPr>
                        <a:t>US</a:t>
                      </a:r>
                      <a:endParaRPr lang="en-CA" sz="11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200" dirty="0" smtClean="0">
                          <a:solidFill>
                            <a:schemeClr val="accent4">
                              <a:lumMod val="50000"/>
                            </a:schemeClr>
                          </a:solidFill>
                        </a:rPr>
                        <a:t>Yes</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3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Jay Lyle</a:t>
                      </a:r>
                      <a:endParaRPr lang="en-CA" sz="1100" kern="1200" dirty="0" smtClean="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err="1" smtClean="0">
                          <a:solidFill>
                            <a:schemeClr val="tx1"/>
                          </a:solidFill>
                          <a:latin typeface="+mn-lt"/>
                          <a:ea typeface="+mn-ea"/>
                          <a:cs typeface="+mn-cs"/>
                        </a:rPr>
                        <a:t>jaylyle@gmail.com</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dk1"/>
                          </a:solidFill>
                          <a:latin typeface="+mn-lt"/>
                          <a:ea typeface="+mn-ea"/>
                          <a:cs typeface="+mn-cs"/>
                        </a:rPr>
                        <a:t>US</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dk1"/>
                          </a:solidFill>
                          <a:latin typeface="+mn-lt"/>
                          <a:ea typeface="+mn-ea"/>
                          <a:cs typeface="+mn-cs"/>
                        </a:rPr>
                        <a:t>No</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3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Margaret </a:t>
                      </a:r>
                      <a:r>
                        <a:rPr lang="en-CA" sz="1100" kern="1200" dirty="0" err="1" smtClean="0">
                          <a:solidFill>
                            <a:schemeClr val="dk1"/>
                          </a:solidFill>
                          <a:latin typeface="+mn-lt"/>
                          <a:ea typeface="+mn-ea"/>
                          <a:cs typeface="+mn-cs"/>
                        </a:rPr>
                        <a:t>Dittloff</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err="1" smtClean="0">
                          <a:solidFill>
                            <a:schemeClr val="tx1"/>
                          </a:solidFill>
                          <a:latin typeface="+mn-lt"/>
                          <a:ea typeface="+mn-ea"/>
                          <a:cs typeface="+mn-cs"/>
                        </a:rPr>
                        <a:t>mkd@cbord.com</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dk1"/>
                          </a:solidFill>
                          <a:latin typeface="+mn-lt"/>
                          <a:ea typeface="+mn-ea"/>
                          <a:cs typeface="+mn-cs"/>
                        </a:rPr>
                        <a:t>US</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dk1"/>
                          </a:solidFill>
                          <a:latin typeface="+mn-lt"/>
                          <a:ea typeface="+mn-ea"/>
                          <a:cs typeface="+mn-cs"/>
                        </a:rPr>
                        <a:t>Yes</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3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Walter Suarez</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err="1" smtClean="0">
                          <a:solidFill>
                            <a:schemeClr val="tx1"/>
                          </a:solidFill>
                          <a:latin typeface="+mn-lt"/>
                          <a:ea typeface="+mn-ea"/>
                          <a:cs typeface="+mn-cs"/>
                        </a:rPr>
                        <a:t>walter.g.suarez@kp.org</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dk1"/>
                          </a:solidFill>
                          <a:latin typeface="+mn-lt"/>
                          <a:ea typeface="+mn-ea"/>
                          <a:cs typeface="+mn-cs"/>
                        </a:rPr>
                        <a:t>US</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dk1"/>
                          </a:solidFill>
                          <a:latin typeface="+mn-lt"/>
                          <a:ea typeface="+mn-ea"/>
                          <a:cs typeface="+mn-cs"/>
                        </a:rPr>
                        <a:t>Yes</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3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Peter </a:t>
                      </a:r>
                      <a:r>
                        <a:rPr lang="en-CA" sz="1100" kern="1200" dirty="0" err="1" smtClean="0">
                          <a:solidFill>
                            <a:schemeClr val="dk1"/>
                          </a:solidFill>
                          <a:latin typeface="+mn-lt"/>
                          <a:ea typeface="+mn-ea"/>
                          <a:cs typeface="+mn-cs"/>
                        </a:rPr>
                        <a:t>Hendler</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err="1" smtClean="0">
                          <a:solidFill>
                            <a:schemeClr val="tx1"/>
                          </a:solidFill>
                          <a:latin typeface="+mn-lt"/>
                          <a:ea typeface="+mn-ea"/>
                          <a:cs typeface="+mn-cs"/>
                        </a:rPr>
                        <a:t>Peter.Hendler@kp.org</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dk1"/>
                          </a:solidFill>
                          <a:latin typeface="+mn-lt"/>
                          <a:ea typeface="+mn-ea"/>
                          <a:cs typeface="+mn-cs"/>
                        </a:rPr>
                        <a:t>US</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dk1"/>
                          </a:solidFill>
                          <a:latin typeface="+mn-lt"/>
                          <a:ea typeface="+mn-ea"/>
                          <a:cs typeface="+mn-cs"/>
                        </a:rPr>
                        <a:t>yes</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3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Ray Simkus</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err="1" smtClean="0">
                          <a:solidFill>
                            <a:schemeClr val="tx1"/>
                          </a:solidFill>
                          <a:latin typeface="+mn-lt"/>
                          <a:ea typeface="+mn-ea"/>
                          <a:cs typeface="+mn-cs"/>
                        </a:rPr>
                        <a:t>ray@wmt.ca</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dk1"/>
                          </a:solidFill>
                          <a:latin typeface="+mn-lt"/>
                          <a:ea typeface="+mn-ea"/>
                          <a:cs typeface="+mn-cs"/>
                        </a:rPr>
                        <a:t>CA</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dk1"/>
                          </a:solidFill>
                          <a:latin typeface="+mn-lt"/>
                          <a:ea typeface="+mn-ea"/>
                          <a:cs typeface="+mn-cs"/>
                        </a:rPr>
                        <a:t>Yes</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3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Audrey Dickerson</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err="1" smtClean="0">
                          <a:solidFill>
                            <a:schemeClr val="tx1"/>
                          </a:solidFill>
                          <a:latin typeface="+mn-lt"/>
                          <a:ea typeface="+mn-ea"/>
                          <a:cs typeface="+mn-cs"/>
                        </a:rPr>
                        <a:t>adickerson@himss.org</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dk1"/>
                          </a:solidFill>
                          <a:latin typeface="+mn-lt"/>
                          <a:ea typeface="+mn-ea"/>
                          <a:cs typeface="+mn-cs"/>
                        </a:rPr>
                        <a:t>US</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dk1"/>
                          </a:solidFill>
                          <a:latin typeface="+mn-lt"/>
                          <a:ea typeface="+mn-ea"/>
                          <a:cs typeface="+mn-cs"/>
                        </a:rPr>
                        <a:t>Yes</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3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Ian McNicoll</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err="1" smtClean="0">
                          <a:solidFill>
                            <a:schemeClr val="tx1"/>
                          </a:solidFill>
                          <a:latin typeface="+mn-lt"/>
                          <a:ea typeface="+mn-ea"/>
                          <a:cs typeface="+mn-cs"/>
                        </a:rPr>
                        <a:t>Ian.McNicoll@oceaninformatics.com</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dk1"/>
                          </a:solidFill>
                          <a:latin typeface="+mn-lt"/>
                          <a:ea typeface="+mn-ea"/>
                          <a:cs typeface="+mn-cs"/>
                        </a:rPr>
                        <a:t>UK</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kern="1200" dirty="0" smtClean="0">
                          <a:solidFill>
                            <a:schemeClr val="dk1"/>
                          </a:solidFill>
                          <a:latin typeface="+mn-lt"/>
                          <a:ea typeface="+mn-ea"/>
                          <a:cs typeface="+mn-cs"/>
                        </a:rPr>
                        <a:t>Yes</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455613" y="120650"/>
            <a:ext cx="8359775" cy="723900"/>
          </a:xfrm>
        </p:spPr>
        <p:txBody>
          <a:bodyPr/>
          <a:lstStyle/>
          <a:p>
            <a:r>
              <a:rPr lang="en-CA" smtClean="0"/>
              <a:t>Participants- Profile notes - 1</a:t>
            </a:r>
          </a:p>
        </p:txBody>
      </p:sp>
      <p:graphicFrame>
        <p:nvGraphicFramePr>
          <p:cNvPr id="7" name="Tableau 6"/>
          <p:cNvGraphicFramePr>
            <a:graphicFrameLocks noGrp="1"/>
          </p:cNvGraphicFramePr>
          <p:nvPr/>
        </p:nvGraphicFramePr>
        <p:xfrm>
          <a:off x="250825" y="1104900"/>
          <a:ext cx="8641199" cy="5406708"/>
        </p:xfrm>
        <a:graphic>
          <a:graphicData uri="http://schemas.openxmlformats.org/drawingml/2006/table">
            <a:tbl>
              <a:tblPr firstRow="1" bandRow="1">
                <a:tableStyleId>{5C22544A-7EE6-4342-B048-85BDC9FD1C3A}</a:tableStyleId>
              </a:tblPr>
              <a:tblGrid>
                <a:gridCol w="1728239"/>
                <a:gridCol w="504070"/>
                <a:gridCol w="1800250"/>
                <a:gridCol w="4608640"/>
              </a:tblGrid>
              <a:tr h="312954">
                <a:tc>
                  <a:txBody>
                    <a:bodyPr/>
                    <a:lstStyle/>
                    <a:p>
                      <a:pPr algn="ctr"/>
                      <a:r>
                        <a:rPr lang="en-CA" sz="1200" dirty="0" smtClean="0">
                          <a:solidFill>
                            <a:schemeClr val="accent4">
                              <a:lumMod val="50000"/>
                            </a:schemeClr>
                          </a:solidFill>
                        </a:rPr>
                        <a:t>Name</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800" b="0" dirty="0" smtClean="0">
                          <a:solidFill>
                            <a:schemeClr val="accent4">
                              <a:lumMod val="50000"/>
                            </a:schemeClr>
                          </a:solidFill>
                        </a:rPr>
                        <a:t>Country</a:t>
                      </a:r>
                      <a:endParaRPr lang="en-CA" sz="800" b="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200" dirty="0" smtClean="0">
                          <a:solidFill>
                            <a:schemeClr val="accent4">
                              <a:lumMod val="50000"/>
                            </a:schemeClr>
                          </a:solidFill>
                        </a:rPr>
                        <a:t>Organization</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200" dirty="0" smtClean="0">
                          <a:solidFill>
                            <a:schemeClr val="accent4">
                              <a:lumMod val="50000"/>
                            </a:schemeClr>
                          </a:solidFill>
                        </a:rPr>
                        <a:t>Notes</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264954">
                <a:tc>
                  <a:txBody>
                    <a:bodyPr/>
                    <a:lstStyle/>
                    <a:p>
                      <a:r>
                        <a:rPr lang="en-CA" sz="1200" dirty="0" smtClean="0"/>
                        <a:t>André Boudreau</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200" dirty="0" smtClean="0">
                          <a:solidFill>
                            <a:schemeClr val="tx1"/>
                          </a:solidFill>
                        </a:rPr>
                        <a:t>CA</a:t>
                      </a:r>
                      <a:endParaRPr lang="en-CA" sz="12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Boroan Inc. (Consulting)</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Chair,  Individual Care SCWG No. 2 (pan Canadian Standards Collaborative Working Group); project manager – standards projects; HL7</a:t>
                      </a:r>
                      <a:r>
                        <a:rPr lang="en-CA" sz="1000" kern="1200" baseline="0" dirty="0" smtClean="0">
                          <a:solidFill>
                            <a:schemeClr val="tx1"/>
                          </a:solidFill>
                          <a:latin typeface="+mn-lt"/>
                          <a:ea typeface="+mn-ea"/>
                          <a:cs typeface="+mn-cs"/>
                        </a:rPr>
                        <a:t> EHR and PHR WG</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4267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Laura Heermann Langford</a:t>
                      </a:r>
                      <a:endParaRPr lang="en-CA" sz="1200" dirty="0">
                        <a:solidFill>
                          <a:schemeClr val="accent4">
                            <a:lumMod val="50000"/>
                          </a:schemeClr>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fr-CA" sz="1000" kern="1200" dirty="0" err="1" smtClean="0">
                          <a:solidFill>
                            <a:schemeClr val="tx1"/>
                          </a:solidFill>
                          <a:latin typeface="+mn-lt"/>
                          <a:ea typeface="+mn-ea"/>
                          <a:cs typeface="+mn-cs"/>
                        </a:rPr>
                        <a:t>Intermountain</a:t>
                      </a:r>
                      <a:r>
                        <a:rPr lang="fr-CA" sz="1000" kern="1200" dirty="0" smtClean="0">
                          <a:solidFill>
                            <a:schemeClr val="tx1"/>
                          </a:solidFill>
                          <a:latin typeface="+mn-lt"/>
                          <a:ea typeface="+mn-ea"/>
                          <a:cs typeface="+mn-cs"/>
                        </a:rPr>
                        <a:t>  Healthcare</a:t>
                      </a:r>
                      <a:endParaRPr lang="fr-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RN </a:t>
                      </a:r>
                      <a:r>
                        <a:rPr lang="fr-CA" sz="1000" kern="1200" dirty="0" err="1" smtClean="0">
                          <a:solidFill>
                            <a:schemeClr val="tx1"/>
                          </a:solidFill>
                          <a:latin typeface="+mn-lt"/>
                          <a:ea typeface="+mn-ea"/>
                          <a:cs typeface="+mn-cs"/>
                        </a:rPr>
                        <a:t>PhD</a:t>
                      </a:r>
                      <a:r>
                        <a:rPr lang="en-CA" sz="1000" kern="1200" dirty="0" smtClean="0">
                          <a:solidFill>
                            <a:schemeClr val="tx1"/>
                          </a:solidFill>
                          <a:latin typeface="+mn-lt"/>
                          <a:ea typeface="+mn-ea"/>
                          <a:cs typeface="+mn-cs"/>
                        </a:rPr>
                        <a:t>,: Nursing Informatics; </a:t>
                      </a:r>
                      <a:r>
                        <a:rPr lang="fr-CA" sz="1000" kern="1200" dirty="0" smtClean="0">
                          <a:solidFill>
                            <a:schemeClr val="tx1"/>
                          </a:solidFill>
                          <a:latin typeface="+mn-lt"/>
                          <a:ea typeface="+mn-ea"/>
                          <a:cs typeface="+mn-cs"/>
                        </a:rPr>
                        <a:t>Emergency </a:t>
                      </a:r>
                      <a:r>
                        <a:rPr lang="fr-CA" sz="1000" kern="1200" dirty="0" err="1" smtClean="0">
                          <a:solidFill>
                            <a:schemeClr val="tx1"/>
                          </a:solidFill>
                          <a:latin typeface="+mn-lt"/>
                          <a:ea typeface="+mn-ea"/>
                          <a:cs typeface="+mn-cs"/>
                        </a:rPr>
                        <a:t>Informatics</a:t>
                      </a:r>
                      <a:r>
                        <a:rPr lang="fr-CA" sz="1000" kern="1200" dirty="0" smtClean="0">
                          <a:solidFill>
                            <a:schemeClr val="tx1"/>
                          </a:solidFill>
                          <a:latin typeface="+mn-lt"/>
                          <a:ea typeface="+mn-ea"/>
                          <a:cs typeface="+mn-cs"/>
                        </a:rPr>
                        <a:t> Association, American </a:t>
                      </a:r>
                      <a:r>
                        <a:rPr lang="fr-CA" sz="1000" kern="1200" dirty="0" err="1" smtClean="0">
                          <a:solidFill>
                            <a:schemeClr val="tx1"/>
                          </a:solidFill>
                          <a:latin typeface="+mn-lt"/>
                          <a:ea typeface="+mn-ea"/>
                          <a:cs typeface="+mn-cs"/>
                        </a:rPr>
                        <a:t>Medical</a:t>
                      </a:r>
                      <a:r>
                        <a:rPr lang="fr-CA" sz="1000" kern="1200" dirty="0" smtClean="0">
                          <a:solidFill>
                            <a:schemeClr val="tx1"/>
                          </a:solidFill>
                          <a:latin typeface="+mn-lt"/>
                          <a:ea typeface="+mn-ea"/>
                          <a:cs typeface="+mn-cs"/>
                        </a:rPr>
                        <a:t> </a:t>
                      </a:r>
                      <a:r>
                        <a:rPr lang="fr-CA" sz="1000" kern="1200" dirty="0" err="1" smtClean="0">
                          <a:solidFill>
                            <a:schemeClr val="tx1"/>
                          </a:solidFill>
                          <a:latin typeface="+mn-lt"/>
                          <a:ea typeface="+mn-ea"/>
                          <a:cs typeface="+mn-cs"/>
                        </a:rPr>
                        <a:t>Informatics</a:t>
                      </a:r>
                      <a:r>
                        <a:rPr lang="fr-CA" sz="1000" kern="1200" dirty="0" smtClean="0">
                          <a:solidFill>
                            <a:schemeClr val="tx1"/>
                          </a:solidFill>
                          <a:latin typeface="+mn-lt"/>
                          <a:ea typeface="+mn-ea"/>
                          <a:cs typeface="+mn-cs"/>
                        </a:rPr>
                        <a:t> Association;</a:t>
                      </a:r>
                      <a:r>
                        <a:rPr lang="fr-CA" sz="1000" kern="1200" baseline="0" dirty="0" smtClean="0">
                          <a:solidFill>
                            <a:schemeClr val="tx1"/>
                          </a:solidFill>
                          <a:latin typeface="+mn-lt"/>
                          <a:ea typeface="+mn-ea"/>
                          <a:cs typeface="+mn-cs"/>
                        </a:rPr>
                        <a:t> IHE</a:t>
                      </a:r>
                      <a:endParaRPr lang="fr-CA" sz="10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Stephen Chu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tx1"/>
                          </a:solidFill>
                        </a:rPr>
                        <a:t>AU</a:t>
                      </a:r>
                      <a:endParaRPr lang="en-CA" sz="11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NEHTA-National eHealth Transition Authority </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fr-CA" sz="1000" kern="1200" dirty="0" smtClean="0">
                          <a:solidFill>
                            <a:schemeClr val="tx1"/>
                          </a:solidFill>
                          <a:latin typeface="+mn-lt"/>
                          <a:ea typeface="+mn-ea"/>
                          <a:cs typeface="+mn-cs"/>
                        </a:rPr>
                        <a:t>RN, MD, </a:t>
                      </a:r>
                      <a:r>
                        <a:rPr lang="fr-CA" sz="1000" kern="1200" dirty="0" err="1" smtClean="0">
                          <a:solidFill>
                            <a:schemeClr val="tx1"/>
                          </a:solidFill>
                          <a:latin typeface="+mn-lt"/>
                          <a:ea typeface="+mn-ea"/>
                          <a:cs typeface="+mn-cs"/>
                        </a:rPr>
                        <a:t>Clinical</a:t>
                      </a:r>
                      <a:r>
                        <a:rPr lang="fr-CA" sz="1000" kern="1200" dirty="0" smtClean="0">
                          <a:solidFill>
                            <a:schemeClr val="tx1"/>
                          </a:solidFill>
                          <a:latin typeface="+mn-lt"/>
                          <a:ea typeface="+mn-ea"/>
                          <a:cs typeface="+mn-cs"/>
                        </a:rPr>
                        <a:t> </a:t>
                      </a:r>
                      <a:r>
                        <a:rPr lang="fr-CA" sz="1000" kern="1200" dirty="0" err="1" smtClean="0">
                          <a:solidFill>
                            <a:schemeClr val="tx1"/>
                          </a:solidFill>
                          <a:latin typeface="+mn-lt"/>
                          <a:ea typeface="+mn-ea"/>
                          <a:cs typeface="+mn-cs"/>
                        </a:rPr>
                        <a:t>Informatics</a:t>
                      </a:r>
                      <a:r>
                        <a:rPr lang="fr-CA" sz="1000" kern="1200" dirty="0" smtClean="0">
                          <a:solidFill>
                            <a:schemeClr val="tx1"/>
                          </a:solidFill>
                          <a:latin typeface="+mn-lt"/>
                          <a:ea typeface="+mn-ea"/>
                          <a:cs typeface="+mn-cs"/>
                        </a:rPr>
                        <a:t>; </a:t>
                      </a:r>
                      <a:r>
                        <a:rPr lang="fr-CA" sz="1000" kern="1200" dirty="0" err="1" smtClean="0">
                          <a:solidFill>
                            <a:schemeClr val="tx1"/>
                          </a:solidFill>
                          <a:latin typeface="+mn-lt"/>
                          <a:ea typeface="+mn-ea"/>
                          <a:cs typeface="+mn-cs"/>
                        </a:rPr>
                        <a:t>Clinical</a:t>
                      </a:r>
                      <a:r>
                        <a:rPr lang="fr-CA" sz="1000" kern="1200" dirty="0" smtClean="0">
                          <a:solidFill>
                            <a:schemeClr val="tx1"/>
                          </a:solidFill>
                          <a:latin typeface="+mn-lt"/>
                          <a:ea typeface="+mn-ea"/>
                          <a:cs typeface="+mn-cs"/>
                        </a:rPr>
                        <a:t> </a:t>
                      </a:r>
                      <a:r>
                        <a:rPr lang="fr-CA" sz="1000" kern="1200" dirty="0" err="1" smtClean="0">
                          <a:solidFill>
                            <a:schemeClr val="tx1"/>
                          </a:solidFill>
                          <a:latin typeface="+mn-lt"/>
                          <a:ea typeface="+mn-ea"/>
                          <a:cs typeface="+mn-cs"/>
                        </a:rPr>
                        <a:t>lead</a:t>
                      </a:r>
                      <a:r>
                        <a:rPr lang="fr-CA" sz="1000" kern="1200" dirty="0" smtClean="0">
                          <a:solidFill>
                            <a:schemeClr val="tx1"/>
                          </a:solidFill>
                          <a:latin typeface="+mn-lt"/>
                          <a:ea typeface="+mn-ea"/>
                          <a:cs typeface="+mn-cs"/>
                        </a:rPr>
                        <a:t> and </a:t>
                      </a:r>
                      <a:r>
                        <a:rPr lang="en-CA" sz="1000" kern="1200" dirty="0" smtClean="0">
                          <a:solidFill>
                            <a:schemeClr val="tx1"/>
                          </a:solidFill>
                          <a:latin typeface="+mn-lt"/>
                          <a:ea typeface="+mn-ea"/>
                          <a:cs typeface="+mn-cs"/>
                        </a:rPr>
                        <a:t>L</a:t>
                      </a:r>
                      <a:r>
                        <a:rPr lang="en-CA" sz="1000" dirty="0" smtClean="0">
                          <a:solidFill>
                            <a:schemeClr val="tx1"/>
                          </a:solidFill>
                        </a:rPr>
                        <a:t>ead Clinical Information Architecture; co-chair HL7 Patient care WG; vice-chai</a:t>
                      </a:r>
                      <a:r>
                        <a:rPr lang="en-CA" sz="1000" kern="1200" dirty="0" smtClean="0">
                          <a:solidFill>
                            <a:schemeClr val="tx1"/>
                          </a:solidFill>
                          <a:latin typeface="+mn-lt"/>
                          <a:ea typeface="+mn-ea"/>
                          <a:cs typeface="+mn-cs"/>
                        </a:rPr>
                        <a:t>r HL7 NZ</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Peter </a:t>
                      </a:r>
                      <a:r>
                        <a:rPr lang="fr-CA" sz="1100" kern="1200" dirty="0" err="1" smtClean="0">
                          <a:solidFill>
                            <a:schemeClr val="dk1"/>
                          </a:solidFill>
                          <a:latin typeface="+mn-lt"/>
                          <a:ea typeface="+mn-ea"/>
                          <a:cs typeface="+mn-cs"/>
                        </a:rPr>
                        <a:t>MacIsaac</a:t>
                      </a:r>
                      <a:endParaRPr lang="en-CA" sz="1100" kern="1200" dirty="0" smtClean="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tx1"/>
                          </a:solidFill>
                        </a:rPr>
                        <a:t>AU</a:t>
                      </a:r>
                      <a:endParaRPr lang="en-CA" sz="11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fr-CA" sz="1000" kern="1200" dirty="0" smtClean="0">
                          <a:solidFill>
                            <a:schemeClr val="tx1"/>
                          </a:solidFill>
                          <a:latin typeface="+mn-lt"/>
                          <a:ea typeface="+mn-ea"/>
                          <a:cs typeface="+mn-cs"/>
                        </a:rPr>
                        <a:t>HP Enterprise Services</a:t>
                      </a:r>
                      <a:endParaRPr lang="fr-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MD; </a:t>
                      </a:r>
                      <a:r>
                        <a:rPr lang="fr-CA" sz="1000" kern="1200" dirty="0" err="1" smtClean="0">
                          <a:solidFill>
                            <a:schemeClr val="tx1"/>
                          </a:solidFill>
                          <a:latin typeface="+mn-lt"/>
                          <a:ea typeface="+mn-ea"/>
                          <a:cs typeface="+mn-cs"/>
                        </a:rPr>
                        <a:t>Clinical</a:t>
                      </a:r>
                      <a:r>
                        <a:rPr lang="fr-CA" sz="1000" kern="1200" dirty="0" smtClean="0">
                          <a:solidFill>
                            <a:schemeClr val="tx1"/>
                          </a:solidFill>
                          <a:latin typeface="+mn-lt"/>
                          <a:ea typeface="+mn-ea"/>
                          <a:cs typeface="+mn-cs"/>
                        </a:rPr>
                        <a:t> </a:t>
                      </a:r>
                      <a:r>
                        <a:rPr lang="fr-CA" sz="1000" kern="1200" dirty="0" err="1" smtClean="0">
                          <a:solidFill>
                            <a:schemeClr val="tx1"/>
                          </a:solidFill>
                          <a:latin typeface="+mn-lt"/>
                          <a:ea typeface="+mn-ea"/>
                          <a:cs typeface="+mn-cs"/>
                        </a:rPr>
                        <a:t>Informatics</a:t>
                      </a:r>
                      <a:r>
                        <a:rPr lang="fr-CA" sz="1000" kern="1200" dirty="0" smtClean="0">
                          <a:solidFill>
                            <a:schemeClr val="tx1"/>
                          </a:solidFill>
                          <a:latin typeface="+mn-lt"/>
                          <a:ea typeface="+mn-ea"/>
                          <a:cs typeface="+mn-cs"/>
                        </a:rPr>
                        <a:t> Consultant; </a:t>
                      </a:r>
                      <a:r>
                        <a:rPr lang="en-CA" sz="1000" kern="1200" dirty="0" smtClean="0">
                          <a:solidFill>
                            <a:schemeClr val="tx1"/>
                          </a:solidFill>
                          <a:latin typeface="+mn-lt"/>
                          <a:ea typeface="+mn-ea"/>
                          <a:cs typeface="+mn-cs"/>
                        </a:rPr>
                        <a:t>IHE Australia; </a:t>
                      </a:r>
                      <a:r>
                        <a:rPr lang="fr-CA" sz="1000" kern="1200" dirty="0" err="1" smtClean="0">
                          <a:solidFill>
                            <a:schemeClr val="tx1"/>
                          </a:solidFill>
                          <a:latin typeface="+mn-lt"/>
                          <a:ea typeface="+mn-ea"/>
                          <a:cs typeface="+mn-cs"/>
                        </a:rPr>
                        <a:t>Medical</a:t>
                      </a:r>
                      <a:r>
                        <a:rPr lang="fr-CA" sz="1000" kern="1200" dirty="0" smtClean="0">
                          <a:solidFill>
                            <a:schemeClr val="tx1"/>
                          </a:solidFill>
                          <a:latin typeface="+mn-lt"/>
                          <a:ea typeface="+mn-ea"/>
                          <a:cs typeface="+mn-cs"/>
                        </a:rPr>
                        <a:t> </a:t>
                      </a:r>
                      <a:r>
                        <a:rPr lang="fr-CA" sz="1000" kern="1200" dirty="0" err="1" smtClean="0">
                          <a:solidFill>
                            <a:schemeClr val="tx1"/>
                          </a:solidFill>
                          <a:latin typeface="+mn-lt"/>
                          <a:ea typeface="+mn-ea"/>
                          <a:cs typeface="+mn-cs"/>
                        </a:rPr>
                        <a:t>Practitioner</a:t>
                      </a:r>
                      <a:r>
                        <a:rPr lang="fr-CA" sz="1000" kern="1200" dirty="0" smtClean="0">
                          <a:solidFill>
                            <a:schemeClr val="tx1"/>
                          </a:solidFill>
                          <a:latin typeface="+mn-lt"/>
                          <a:ea typeface="+mn-ea"/>
                          <a:cs typeface="+mn-cs"/>
                        </a:rPr>
                        <a:t> - General Practice</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David Rowed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tx1"/>
                          </a:solidFill>
                        </a:rPr>
                        <a:t>AU</a:t>
                      </a:r>
                      <a:endParaRPr lang="en-CA" sz="11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Family medicine practice</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MD; </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Adel Ghlamallah</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tx1"/>
                          </a:solidFill>
                        </a:rPr>
                        <a:t>CA</a:t>
                      </a:r>
                      <a:endParaRPr lang="en-CA" sz="11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Canada Health Infoway</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SME at Infoway (shared health record);</a:t>
                      </a:r>
                      <a:r>
                        <a:rPr lang="en-CA" sz="1000" baseline="0" dirty="0" smtClean="0">
                          <a:solidFill>
                            <a:schemeClr val="tx1"/>
                          </a:solidFill>
                        </a:rPr>
                        <a:t> past architect on EMR projects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William Goossen</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tx1"/>
                          </a:solidFill>
                        </a:rPr>
                        <a:t>NL</a:t>
                      </a:r>
                      <a:endParaRPr lang="en-CA" sz="11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Results 4 Care B.V</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RN, PhD; -chair HL7 Patient Care WG at HL7; Detailed Clinical Models ISO TC 215 WG1 and HL7 ; nursing </a:t>
                      </a:r>
                      <a:r>
                        <a:rPr lang="en-CA" sz="1000" kern="1200" dirty="0" err="1" smtClean="0">
                          <a:solidFill>
                            <a:schemeClr val="tx1"/>
                          </a:solidFill>
                          <a:latin typeface="+mn-lt"/>
                          <a:ea typeface="+mn-ea"/>
                          <a:cs typeface="+mn-cs"/>
                        </a:rPr>
                        <a:t>practicioner</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err="1" smtClean="0">
                          <a:solidFill>
                            <a:schemeClr val="dk1"/>
                          </a:solidFill>
                          <a:latin typeface="+mn-lt"/>
                          <a:ea typeface="+mn-ea"/>
                          <a:cs typeface="+mn-cs"/>
                        </a:rPr>
                        <a:t>Anneke</a:t>
                      </a:r>
                      <a:r>
                        <a:rPr lang="fr-CA" sz="1100" kern="1200" dirty="0" smtClean="0">
                          <a:solidFill>
                            <a:schemeClr val="dk1"/>
                          </a:solidFill>
                          <a:latin typeface="+mn-lt"/>
                          <a:ea typeface="+mn-ea"/>
                          <a:cs typeface="+mn-cs"/>
                        </a:rPr>
                        <a:t> Goossen</a:t>
                      </a:r>
                      <a:endParaRPr lang="en-CA" sz="11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tx1"/>
                          </a:solidFill>
                        </a:rPr>
                        <a:t>NL</a:t>
                      </a:r>
                      <a:endParaRPr lang="en-CA" sz="11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Results 4 Care B.V</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RN; Consultant; Co-Chair Technical Committee EHR at HL7 Netherlands;</a:t>
                      </a:r>
                      <a:r>
                        <a:rPr lang="en-CA" sz="1000" kern="1200" baseline="0" dirty="0" smtClean="0">
                          <a:solidFill>
                            <a:schemeClr val="tx1"/>
                          </a:solidFill>
                          <a:latin typeface="+mn-lt"/>
                          <a:ea typeface="+mn-ea"/>
                          <a:cs typeface="+mn-cs"/>
                        </a:rPr>
                        <a:t> </a:t>
                      </a:r>
                      <a:r>
                        <a:rPr lang="en-CA" sz="1000" kern="1200" dirty="0" smtClean="0">
                          <a:solidFill>
                            <a:schemeClr val="tx1"/>
                          </a:solidFill>
                          <a:latin typeface="+mn-lt"/>
                          <a:ea typeface="+mn-ea"/>
                          <a:cs typeface="+mn-cs"/>
                        </a:rPr>
                        <a:t>Member at IMIA NI;</a:t>
                      </a:r>
                      <a:r>
                        <a:rPr lang="en-CA" sz="1000" kern="1200" baseline="0" dirty="0" smtClean="0">
                          <a:solidFill>
                            <a:schemeClr val="tx1"/>
                          </a:solidFill>
                          <a:latin typeface="+mn-lt"/>
                          <a:ea typeface="+mn-ea"/>
                          <a:cs typeface="+mn-cs"/>
                        </a:rPr>
                        <a:t> </a:t>
                      </a:r>
                      <a:r>
                        <a:rPr lang="en-CA" sz="1000" kern="1200" dirty="0" smtClean="0">
                          <a:solidFill>
                            <a:schemeClr val="tx1"/>
                          </a:solidFill>
                          <a:latin typeface="+mn-lt"/>
                          <a:ea typeface="+mn-ea"/>
                          <a:cs typeface="+mn-cs"/>
                        </a:rPr>
                        <a:t>Member of the Patient Care Working Group at HL7 International </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Ian Townend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tx1"/>
                          </a:solidFill>
                        </a:rPr>
                        <a:t>UK</a:t>
                      </a:r>
                      <a:endParaRPr lang="en-CA" sz="11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NHS Connecting for Health</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Health Informatics; </a:t>
                      </a:r>
                      <a:r>
                        <a:rPr lang="en-US" sz="1000" kern="1200" dirty="0" smtClean="0">
                          <a:solidFill>
                            <a:schemeClr val="tx1"/>
                          </a:solidFill>
                          <a:latin typeface="+mn-lt"/>
                          <a:ea typeface="+mn-ea"/>
                          <a:cs typeface="+mn-cs"/>
                        </a:rPr>
                        <a:t>Senior Interoperability Developer, Data Standards and Products; HL7 </a:t>
                      </a:r>
                      <a:r>
                        <a:rPr lang="en-GB" sz="1000" kern="1200" dirty="0" smtClean="0">
                          <a:solidFill>
                            <a:schemeClr val="tx1"/>
                          </a:solidFill>
                          <a:latin typeface="+mn-lt"/>
                          <a:ea typeface="+mn-ea"/>
                          <a:cs typeface="+mn-cs"/>
                        </a:rPr>
                        <a:t>Patient Care Co-Chair </a:t>
                      </a:r>
                      <a:endParaRPr lang="fr-CA" sz="1000" kern="1200" dirty="0" smtClean="0">
                        <a:solidFill>
                          <a:schemeClr val="tx1"/>
                        </a:solidFill>
                        <a:latin typeface="+mn-lt"/>
                        <a:ea typeface="+mn-ea"/>
                        <a:cs typeface="+mn-cs"/>
                      </a:endParaRPr>
                    </a:p>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kern="1200" dirty="0" smtClean="0">
                          <a:solidFill>
                            <a:schemeClr val="dk1"/>
                          </a:solidFill>
                          <a:latin typeface="+mn-lt"/>
                          <a:ea typeface="+mn-ea"/>
                          <a:cs typeface="+mn-cs"/>
                        </a:rPr>
                        <a:t>Elaine Ayres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100" dirty="0" smtClean="0">
                          <a:solidFill>
                            <a:schemeClr val="tx1"/>
                          </a:solidFill>
                        </a:rPr>
                        <a:t>US</a:t>
                      </a:r>
                      <a:endParaRPr lang="en-CA" sz="11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US" sz="1000" dirty="0" smtClean="0">
                          <a:solidFill>
                            <a:schemeClr val="tx1"/>
                          </a:solidFill>
                        </a:rPr>
                        <a:t>NIH National Institutes of Health</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latin typeface="+mn-lt"/>
                          <a:ea typeface="+mn-ea"/>
                          <a:cs typeface="+mn-cs"/>
                        </a:rPr>
                        <a:t>MS, RD; Deputy Chief, Laboratory for Informatics Development, NIH Clinical Center ; Project manager for BTRIS (</a:t>
                      </a:r>
                      <a:r>
                        <a:rPr lang="fr-CA" sz="1000" kern="1200" dirty="0" err="1" smtClean="0">
                          <a:solidFill>
                            <a:schemeClr val="tx1"/>
                          </a:solidFill>
                          <a:latin typeface="+mn-lt"/>
                          <a:ea typeface="+mn-ea"/>
                          <a:cs typeface="+mn-cs"/>
                        </a:rPr>
                        <a:t>Biomedical</a:t>
                      </a:r>
                      <a:r>
                        <a:rPr lang="fr-CA" sz="1000" kern="1200" dirty="0" smtClean="0">
                          <a:solidFill>
                            <a:schemeClr val="tx1"/>
                          </a:solidFill>
                          <a:latin typeface="+mn-lt"/>
                          <a:ea typeface="+mn-ea"/>
                          <a:cs typeface="+mn-cs"/>
                        </a:rPr>
                        <a:t> </a:t>
                      </a:r>
                      <a:r>
                        <a:rPr lang="fr-CA" sz="1000" kern="1200" dirty="0" err="1" smtClean="0">
                          <a:solidFill>
                            <a:schemeClr val="tx1"/>
                          </a:solidFill>
                          <a:latin typeface="+mn-lt"/>
                          <a:ea typeface="+mn-ea"/>
                          <a:cs typeface="+mn-cs"/>
                        </a:rPr>
                        <a:t>Translational</a:t>
                      </a:r>
                      <a:r>
                        <a:rPr lang="fr-CA" sz="1000" kern="1200" dirty="0" smtClean="0">
                          <a:solidFill>
                            <a:schemeClr val="tx1"/>
                          </a:solidFill>
                          <a:latin typeface="+mn-lt"/>
                          <a:ea typeface="+mn-ea"/>
                          <a:cs typeface="+mn-cs"/>
                        </a:rPr>
                        <a:t> </a:t>
                      </a:r>
                      <a:r>
                        <a:rPr lang="fr-CA" sz="1000" kern="1200" dirty="0" err="1" smtClean="0">
                          <a:solidFill>
                            <a:schemeClr val="tx1"/>
                          </a:solidFill>
                          <a:latin typeface="+mn-lt"/>
                          <a:ea typeface="+mn-ea"/>
                          <a:cs typeface="+mn-cs"/>
                        </a:rPr>
                        <a:t>Research</a:t>
                      </a:r>
                      <a:r>
                        <a:rPr lang="fr-CA" sz="1000" kern="1200" dirty="0" smtClean="0">
                          <a:solidFill>
                            <a:schemeClr val="tx1"/>
                          </a:solidFill>
                          <a:latin typeface="+mn-lt"/>
                          <a:ea typeface="+mn-ea"/>
                          <a:cs typeface="+mn-cs"/>
                        </a:rPr>
                        <a:t> Information System), a </a:t>
                      </a:r>
                      <a:r>
                        <a:rPr lang="fr-CA" sz="1000" kern="1200" dirty="0" err="1" smtClean="0">
                          <a:solidFill>
                            <a:schemeClr val="tx1"/>
                          </a:solidFill>
                          <a:latin typeface="+mn-lt"/>
                          <a:ea typeface="+mn-ea"/>
                          <a:cs typeface="+mn-cs"/>
                        </a:rPr>
                        <a:t>Clinical</a:t>
                      </a:r>
                      <a:r>
                        <a:rPr lang="fr-CA" sz="1000" kern="1200" dirty="0" smtClean="0">
                          <a:solidFill>
                            <a:schemeClr val="tx1"/>
                          </a:solidFill>
                          <a:latin typeface="+mn-lt"/>
                          <a:ea typeface="+mn-ea"/>
                          <a:cs typeface="+mn-cs"/>
                        </a:rPr>
                        <a:t> </a:t>
                      </a:r>
                      <a:r>
                        <a:rPr lang="fr-CA" sz="1000" kern="1200" dirty="0" err="1" smtClean="0">
                          <a:solidFill>
                            <a:schemeClr val="tx1"/>
                          </a:solidFill>
                          <a:latin typeface="+mn-lt"/>
                          <a:ea typeface="+mn-ea"/>
                          <a:cs typeface="+mn-cs"/>
                        </a:rPr>
                        <a:t>Research</a:t>
                      </a:r>
                      <a:r>
                        <a:rPr lang="fr-CA" sz="1000" kern="1200" dirty="0" smtClean="0">
                          <a:solidFill>
                            <a:schemeClr val="tx1"/>
                          </a:solidFill>
                          <a:latin typeface="+mn-lt"/>
                          <a:ea typeface="+mn-ea"/>
                          <a:cs typeface="+mn-cs"/>
                        </a:rPr>
                        <a:t> Data </a:t>
                      </a:r>
                      <a:r>
                        <a:rPr lang="fr-CA" sz="1000" kern="1200" dirty="0" err="1" smtClean="0">
                          <a:solidFill>
                            <a:schemeClr val="tx1"/>
                          </a:solidFill>
                          <a:latin typeface="+mn-lt"/>
                          <a:ea typeface="+mn-ea"/>
                          <a:cs typeface="+mn-cs"/>
                        </a:rPr>
                        <a:t>Repository</a:t>
                      </a:r>
                      <a:endParaRPr lang="fr-CA" sz="10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49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1100" kern="1200" dirty="0" smtClean="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1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10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
        <p:nvSpPr>
          <p:cNvPr id="13382" name="ZoneTexte 3"/>
          <p:cNvSpPr txBox="1">
            <a:spLocks noChangeArrowheads="1"/>
          </p:cNvSpPr>
          <p:nvPr/>
        </p:nvSpPr>
        <p:spPr bwMode="auto">
          <a:xfrm>
            <a:off x="7164388" y="0"/>
            <a:ext cx="1928812" cy="276225"/>
          </a:xfrm>
          <a:prstGeom prst="rect">
            <a:avLst/>
          </a:prstGeom>
          <a:noFill/>
          <a:ln w="9525">
            <a:noFill/>
            <a:miter lim="800000"/>
            <a:headEnd/>
            <a:tailEnd/>
          </a:ln>
        </p:spPr>
        <p:txBody>
          <a:bodyPr wrap="none">
            <a:spAutoFit/>
          </a:bodyPr>
          <a:lstStyle/>
          <a:p>
            <a:pPr algn="r"/>
            <a:r>
              <a:rPr lang="en-CA" sz="1200" b="0" i="1" u="sng">
                <a:solidFill>
                  <a:srgbClr val="FF0000"/>
                </a:solidFill>
              </a:rPr>
              <a:t>Last updated: 2011-02-16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HI_10 04 07">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HI_10 04 07">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1" i="0" u="none" strike="noStrike" cap="none" normalizeH="0" baseline="0" smtClean="0">
            <a:ln>
              <a:noFill/>
            </a:ln>
            <a:solidFill>
              <a:schemeClr val="bg1"/>
            </a:solidFill>
            <a:effectLst/>
            <a:latin typeface="Arial" charset="0"/>
          </a:defRPr>
        </a:defPPr>
      </a:lstStyle>
    </a:spDef>
    <a:lnDef>
      <a:spPr bwMode="auto">
        <a:noFill/>
        <a:ln w="9525" cap="flat" cmpd="sng" algn="ctr">
          <a:solidFill>
            <a:schemeClr val="accent1">
              <a:lumMod val="75000"/>
              <a:lumOff val="25000"/>
            </a:schemeClr>
          </a:solidFill>
          <a:prstDash val="solid"/>
          <a:round/>
          <a:headEnd type="none" w="med" len="med"/>
          <a:tailEnd type="triangle"/>
        </a:ln>
        <a:effectLst/>
      </a:spPr>
      <a:bodyPr/>
      <a:lstStyle/>
    </a:lnDef>
    <a:txDef>
      <a:spPr>
        <a:noFill/>
      </a:spPr>
      <a:bodyPr wrap="none" rtlCol="0">
        <a:spAutoFit/>
      </a:bodyPr>
      <a:lstStyle>
        <a:defPPr>
          <a:defRPr sz="1200" b="0" i="1" u="sng" dirty="0" smtClean="0">
            <a:solidFill>
              <a:srgbClr val="FF0000"/>
            </a:solidFill>
          </a:defRPr>
        </a:defPPr>
      </a:lstStyle>
    </a:txDef>
  </a:objectDefaults>
  <a:extraClrSchemeLst>
    <a:extraClrScheme>
      <a:clrScheme name="CHI_10 04 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I_10 04 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I_10 04 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I_10 04 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I_10 04 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I_10 04 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I_10 04 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I_10 04 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I_10 04 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I_10 04 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I_10 04 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I_10 04 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HI_10 04 07 13">
        <a:dk1>
          <a:srgbClr val="87856A"/>
        </a:dk1>
        <a:lt1>
          <a:srgbClr val="FFFFFF"/>
        </a:lt1>
        <a:dk2>
          <a:srgbClr val="AF3219"/>
        </a:dk2>
        <a:lt2>
          <a:srgbClr val="555759"/>
        </a:lt2>
        <a:accent1>
          <a:srgbClr val="003A62"/>
        </a:accent1>
        <a:accent2>
          <a:srgbClr val="812740"/>
        </a:accent2>
        <a:accent3>
          <a:srgbClr val="FFFFFF"/>
        </a:accent3>
        <a:accent4>
          <a:srgbClr val="727159"/>
        </a:accent4>
        <a:accent5>
          <a:srgbClr val="AAAEB7"/>
        </a:accent5>
        <a:accent6>
          <a:srgbClr val="742239"/>
        </a:accent6>
        <a:hlink>
          <a:srgbClr val="1486CE"/>
        </a:hlink>
        <a:folHlink>
          <a:srgbClr val="55A94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9631</TotalTime>
  <Words>6639</Words>
  <Application>Microsoft Office PowerPoint</Application>
  <PresentationFormat>Affichage à l'écran (4:3)</PresentationFormat>
  <Paragraphs>919</Paragraphs>
  <Slides>73</Slides>
  <Notes>0</Notes>
  <HiddenSlides>0</HiddenSlides>
  <MMClips>0</MMClips>
  <ScaleCrop>false</ScaleCrop>
  <HeadingPairs>
    <vt:vector size="4" baseType="variant">
      <vt:variant>
        <vt:lpstr>Thème</vt:lpstr>
      </vt:variant>
      <vt:variant>
        <vt:i4>1</vt:i4>
      </vt:variant>
      <vt:variant>
        <vt:lpstr>Titres des diapositives</vt:lpstr>
      </vt:variant>
      <vt:variant>
        <vt:i4>73</vt:i4>
      </vt:variant>
    </vt:vector>
  </HeadingPairs>
  <TitlesOfParts>
    <vt:vector size="74" baseType="lpstr">
      <vt:lpstr>CHI_10 04 07</vt:lpstr>
      <vt:lpstr>Care Plan (CP) Team Meeting Notes (As updated during meetings)</vt:lpstr>
      <vt:lpstr>Preliminary Agenda for March 9th</vt:lpstr>
      <vt:lpstr>Agenda items for March 2nd (progress made)</vt:lpstr>
      <vt:lpstr>Agenda items (and status) for Feb. 23rd</vt:lpstr>
      <vt:lpstr>Participants- Meetg of 2011-03-02</vt:lpstr>
      <vt:lpstr>Participants- Meetg of 2011-02-23</vt:lpstr>
      <vt:lpstr>Participants- Meetg of 2011-02-16</vt:lpstr>
      <vt:lpstr>Participants- Meetg of 2011-02-09</vt:lpstr>
      <vt:lpstr>Participants- Profile notes - 1</vt:lpstr>
      <vt:lpstr>Participants- Profile notes - 2</vt:lpstr>
      <vt:lpstr>First Meeting(3-4) Objectives</vt:lpstr>
      <vt:lpstr>Contents</vt:lpstr>
      <vt:lpstr>Care Plan Status Update</vt:lpstr>
      <vt:lpstr>Where we are</vt:lpstr>
      <vt:lpstr>Where we are (William?)</vt:lpstr>
      <vt:lpstr>Where we want to be (target)</vt:lpstr>
      <vt:lpstr>Objectives of this phase</vt:lpstr>
      <vt:lpstr>What scope?</vt:lpstr>
      <vt:lpstr>Range of stories for Care Plan</vt:lpstr>
      <vt:lpstr>Notes from Jay Lile – 2011-02-03</vt:lpstr>
      <vt:lpstr>What is a DAM?</vt:lpstr>
      <vt:lpstr>Lloyd Mackenzie: Observations on DAMs -1</vt:lpstr>
      <vt:lpstr>Lloyd Mackenzie: Observations on DAMs -2</vt:lpstr>
      <vt:lpstr>Discussion with Lloyd</vt:lpstr>
      <vt:lpstr>Deliverables (to be updated after a few weeks of travel…)</vt:lpstr>
      <vt:lpstr>Methodology: How to get there</vt:lpstr>
      <vt:lpstr>Approach to Follow</vt:lpstr>
      <vt:lpstr>HDF- Domain Analysis Overview </vt:lpstr>
      <vt:lpstr>What has been done</vt:lpstr>
      <vt:lpstr>What do we have</vt:lpstr>
      <vt:lpstr>Use Cases and Storyboards on Hand</vt:lpstr>
      <vt:lpstr>Gaps and workplan</vt:lpstr>
      <vt:lpstr>Gaps</vt:lpstr>
      <vt:lpstr>Workplan</vt:lpstr>
      <vt:lpstr>Team and Roles</vt:lpstr>
      <vt:lpstr>Team and Roles (WIP)</vt:lpstr>
      <vt:lpstr>Team and Roles- Notes</vt:lpstr>
      <vt:lpstr>CONCLUSION</vt:lpstr>
      <vt:lpstr>Concluding notes</vt:lpstr>
      <vt:lpstr>Issues/Questions as of 2011-02-16</vt:lpstr>
      <vt:lpstr>Action Items as of 2011-02-16/23</vt:lpstr>
      <vt:lpstr>Appendix 1- Domain analysis process (DAP) in the HL7 development framework (HDF)</vt:lpstr>
      <vt:lpstr>HDF DAP Appendix Contents</vt:lpstr>
      <vt:lpstr>Overview- 1</vt:lpstr>
      <vt:lpstr>Overview- 2</vt:lpstr>
      <vt:lpstr>HDF- Domain Analysis Overview </vt:lpstr>
      <vt:lpstr>3.4.1 Business Context Analysis</vt:lpstr>
      <vt:lpstr>3.4.1 How to document the business context</vt:lpstr>
      <vt:lpstr>3.4.2 Use Case Analysis - 1</vt:lpstr>
      <vt:lpstr>3.4.2 Use Case Analysis - 2</vt:lpstr>
      <vt:lpstr>Analyze Use Cases</vt:lpstr>
      <vt:lpstr>Additional Guidance</vt:lpstr>
      <vt:lpstr>3.4.3 Process Analysis</vt:lpstr>
      <vt:lpstr>Analyze Process Flow</vt:lpstr>
      <vt:lpstr>3.4.4 Information Analysis </vt:lpstr>
      <vt:lpstr>Analyze Information Exchanged</vt:lpstr>
      <vt:lpstr>Analyze Information Exchanged</vt:lpstr>
      <vt:lpstr>3.4.5 Business Rules Analysis</vt:lpstr>
      <vt:lpstr>Describe the business rules and triggers</vt:lpstr>
      <vt:lpstr>Describe the business rules and triggers</vt:lpstr>
      <vt:lpstr>3.5 Quality Criteria (requirement specifications)</vt:lpstr>
      <vt:lpstr>3.6 Tools </vt:lpstr>
      <vt:lpstr>3.7 Artifacts</vt:lpstr>
      <vt:lpstr>Domain Analysis Model (DAM)</vt:lpstr>
      <vt:lpstr>Domain Analysis References</vt:lpstr>
      <vt:lpstr>Use Case Analysis Model</vt:lpstr>
      <vt:lpstr>Storyboard</vt:lpstr>
      <vt:lpstr>Glossary of Business Terms -1</vt:lpstr>
      <vt:lpstr>Glossary of Business Terms -2</vt:lpstr>
      <vt:lpstr>Information Model (Analysis)</vt:lpstr>
      <vt:lpstr>Business Trigger Analysis</vt:lpstr>
      <vt:lpstr>Process Flow</vt:lpstr>
      <vt:lpstr>Business Rules Description</vt:lpstr>
    </vt:vector>
  </TitlesOfParts>
  <Company>Canada Health Infoway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Canada Health Infoway</dc:creator>
  <cp:lastModifiedBy>André Boudreau</cp:lastModifiedBy>
  <cp:revision>690</cp:revision>
  <dcterms:created xsi:type="dcterms:W3CDTF">2007-10-04T22:02:14Z</dcterms:created>
  <dcterms:modified xsi:type="dcterms:W3CDTF">2011-03-09T14:29:41Z</dcterms:modified>
</cp:coreProperties>
</file>