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361" r:id="rId2"/>
    <p:sldId id="685" r:id="rId3"/>
    <p:sldId id="686" r:id="rId4"/>
    <p:sldId id="695" r:id="rId5"/>
    <p:sldId id="699" r:id="rId6"/>
    <p:sldId id="700" r:id="rId7"/>
    <p:sldId id="696" r:id="rId8"/>
    <p:sldId id="693" r:id="rId9"/>
    <p:sldId id="687" r:id="rId10"/>
    <p:sldId id="688" r:id="rId11"/>
    <p:sldId id="694" r:id="rId12"/>
    <p:sldId id="697" r:id="rId13"/>
    <p:sldId id="689" r:id="rId14"/>
    <p:sldId id="701" r:id="rId15"/>
    <p:sldId id="698" r:id="rId16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00000"/>
    <a:srgbClr val="B17ED8"/>
    <a:srgbClr val="FF5050"/>
    <a:srgbClr val="FF1B1B"/>
    <a:srgbClr val="4A0000"/>
    <a:srgbClr val="0000FF"/>
    <a:srgbClr val="FF6D6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91829" autoAdjust="0"/>
  </p:normalViewPr>
  <p:slideViewPr>
    <p:cSldViewPr>
      <p:cViewPr varScale="1">
        <p:scale>
          <a:sx n="66" d="100"/>
          <a:sy n="66" d="100"/>
        </p:scale>
        <p:origin x="1212" y="66"/>
      </p:cViewPr>
      <p:guideLst>
        <p:guide orient="horz" pos="1920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05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5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269AE3CA-270B-4DFC-A629-F56F77E9E1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5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342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610" y="4447461"/>
            <a:ext cx="5189855" cy="421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921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342" y="8894921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10A88980-E35D-4658-B8C2-894AB93BE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43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D19C7-85A9-4DBB-956D-4DEF5E41F282}" type="slidenum">
              <a:rPr lang="en-US" smtClean="0">
                <a:latin typeface="Times"/>
              </a:rPr>
              <a:pPr/>
              <a:t>1</a:t>
            </a:fld>
            <a:endParaRPr lang="en-US" smtClean="0">
              <a:latin typeface="Times"/>
            </a:endParaRPr>
          </a:p>
        </p:txBody>
      </p:sp>
      <p:sp>
        <p:nvSpPr>
          <p:cNvPr id="8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9834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27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pPr algn="ctr">
              <a:defRPr/>
            </a:pPr>
            <a:endParaRPr kumimoji="1" lang="en-AU">
              <a:latin typeface="Times New Roman" pitchFamily="18" charset="0"/>
            </a:endParaRPr>
          </a:p>
        </p:txBody>
      </p:sp>
      <p:sp>
        <p:nvSpPr>
          <p:cNvPr id="5" name="Rectangle 1037"/>
          <p:cNvSpPr>
            <a:spLocks noChangeArrowheads="1"/>
          </p:cNvSpPr>
          <p:nvPr/>
        </p:nvSpPr>
        <p:spPr bwMode="auto">
          <a:xfrm>
            <a:off x="8229600" y="607695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2651708C-8D5B-4FF0-AD6F-548ED39E176E}" type="slidenum"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6" name="Picture 2" descr="C:\Users\C2C99\Desktop\HL7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50900" y="2852738"/>
            <a:ext cx="2336800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C2C99\Desktop\HL7.gi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45720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40"/>
          <p:cNvSpPr txBox="1">
            <a:spLocks noChangeArrowheads="1"/>
          </p:cNvSpPr>
          <p:nvPr userDrawn="1"/>
        </p:nvSpPr>
        <p:spPr bwMode="auto">
          <a:xfrm>
            <a:off x="685800" y="6323013"/>
            <a:ext cx="4191000" cy="4587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b="1" dirty="0" smtClean="0">
                <a:latin typeface="Arial" charset="0"/>
                <a:cs typeface="Arial" charset="0"/>
              </a:rPr>
              <a:t>© 2002-2013 Health Level Seven International ®, Inc. All Rights Reserved. HL7 International and Health Level Seven International are registered trademarks of Health Level Seven International, Inc. Reg. U.S. Pat &amp; TM Off</a:t>
            </a:r>
            <a:r>
              <a:rPr lang="en-US" sz="800" dirty="0" smtClean="0">
                <a:latin typeface="Impact" pitchFamily="34" charset="0"/>
                <a:cs typeface="Arial" charset="0"/>
              </a:rPr>
              <a:t> </a:t>
            </a:r>
          </a:p>
        </p:txBody>
      </p:sp>
      <p:sp>
        <p:nvSpPr>
          <p:cNvPr id="25604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AU" dirty="0"/>
              <a:t>Click to edit Master subtitle style</a:t>
            </a:r>
          </a:p>
        </p:txBody>
      </p:sp>
      <p:sp>
        <p:nvSpPr>
          <p:cNvPr id="25611" name="Rectangle 1035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4E6FA-869F-4184-8F4F-455C46A095A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501E4-A458-4F7A-ABBD-FED6C78FB57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A310D76-BE69-462D-B27B-65BFAA0BF1C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  <p:sp>
        <p:nvSpPr>
          <p:cNvPr id="1028" name="AutoShape 14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pPr algn="ctr">
              <a:defRPr/>
            </a:pPr>
            <a:endParaRPr kumimoji="1" lang="en-AU">
              <a:latin typeface="Times New Roman" pitchFamily="18" charset="0"/>
            </a:endParaRP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8229600" y="607695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61D2845D-1A7C-4F01-83BE-8499925C0384}" type="slidenum"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" name="Text Box 1040"/>
          <p:cNvSpPr txBox="1">
            <a:spLocks noChangeArrowheads="1"/>
          </p:cNvSpPr>
          <p:nvPr userDrawn="1"/>
        </p:nvSpPr>
        <p:spPr bwMode="auto">
          <a:xfrm>
            <a:off x="685800" y="6323013"/>
            <a:ext cx="4191000" cy="4587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b="1" dirty="0" smtClean="0">
                <a:latin typeface="Arial" charset="0"/>
                <a:cs typeface="Arial" charset="0"/>
              </a:rPr>
              <a:t>© 2002-2013 Health Level Seven International ®, Inc. All Rights Reserved. HL7 International and Health Level Seven International are registered trademarks of Health Level Seven International, Inc. Reg. U.S. Pat &amp; TM Off</a:t>
            </a:r>
            <a:r>
              <a:rPr lang="en-US" sz="800" dirty="0" smtClean="0">
                <a:latin typeface="Impact" pitchFamily="34" charset="0"/>
                <a:cs typeface="Arial" charset="0"/>
              </a:rPr>
              <a:t> </a:t>
            </a:r>
          </a:p>
        </p:txBody>
      </p:sp>
      <p:pic>
        <p:nvPicPr>
          <p:cNvPr id="1032" name="Picture 2" descr="C:\Users\C2C99\Desktop\HL7.gif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324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sz="2800" b="1">
          <a:solidFill>
            <a:srgbClr val="4A0000"/>
          </a:solidFill>
          <a:latin typeface="+mn-lt"/>
          <a:ea typeface="+mn-ea"/>
          <a:cs typeface="+mn-cs"/>
        </a:defRPr>
      </a:lvl1pPr>
      <a:lvl2pPr marL="803275" indent="-346075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sz="2400" b="1">
          <a:solidFill>
            <a:srgbClr val="4A0000"/>
          </a:solidFill>
          <a:latin typeface="+mn-lt"/>
        </a:defRPr>
      </a:lvl2pPr>
      <a:lvl3pPr marL="1262063" indent="-344488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sz="2000" b="1">
          <a:solidFill>
            <a:srgbClr val="4A0000"/>
          </a:solidFill>
          <a:latin typeface="+mn-lt"/>
        </a:defRPr>
      </a:lvl3pPr>
      <a:lvl4pPr marL="1719263" indent="-342900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4pPr>
      <a:lvl5pPr marL="2176463" indent="-342900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5pPr>
      <a:lvl6pPr marL="26336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6pPr>
      <a:lvl7pPr marL="30908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7pPr>
      <a:lvl8pPr marL="35480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8pPr>
      <a:lvl9pPr marL="40052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hl7.org/index.php?title=MHWG_Consumer_Mobile_Health_Application_Functional_Framework" TargetMode="External"/><Relationship Id="rId2" Type="http://schemas.openxmlformats.org/officeDocument/2006/relationships/hyperlink" Target="https://kponline.webex.com/kponline/j.php?MTID=mde22960aeb299e4a13407f4aa8a0dc2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im.a.mckay@kp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endParaRPr lang="en-US" sz="2400" dirty="0" smtClean="0">
              <a:solidFill>
                <a:srgbClr val="4A0000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solidFill>
                  <a:srgbClr val="4A0000"/>
                </a:solidFill>
                <a:latin typeface="Arial Narrow" pitchFamily="34" charset="0"/>
              </a:rPr>
              <a:t>Tim McKay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solidFill>
                  <a:srgbClr val="4A0000"/>
                </a:solidFill>
                <a:latin typeface="Arial Narrow" pitchFamily="34" charset="0"/>
              </a:rPr>
              <a:t>Mobile Health Workgroup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solidFill>
                  <a:srgbClr val="4A0000"/>
                </a:solidFill>
                <a:latin typeface="Arial Narrow" pitchFamily="34" charset="0"/>
              </a:rPr>
              <a:t>April 6, 2015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547687" y="464593"/>
            <a:ext cx="8251825" cy="1143000"/>
          </a:xfrm>
        </p:spPr>
        <p:txBody>
          <a:bodyPr/>
          <a:lstStyle/>
          <a:p>
            <a:pPr algn="ctr"/>
            <a:r>
              <a:rPr lang="en-US" sz="3100" dirty="0" smtClean="0"/>
              <a:t>Consumer Mobile Health Application Functional Framework: </a:t>
            </a:r>
            <a:r>
              <a:rPr lang="en-US" sz="2800" b="0" dirty="0" smtClean="0"/>
              <a:t>An Introduction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14400" y="990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/>
          <a:lstStyle/>
          <a:p>
            <a:r>
              <a:rPr lang="en-US" sz="3000" dirty="0" smtClean="0"/>
              <a:t>Approach </a:t>
            </a:r>
            <a:r>
              <a:rPr lang="en-US" sz="2200" b="0" dirty="0" smtClean="0"/>
              <a:t>2 of 3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200" b="0" dirty="0" smtClean="0">
                <a:latin typeface="Calibri" panose="020F0502020204030204" pitchFamily="34" charset="0"/>
              </a:rPr>
              <a:t>Speed to market is valued more than a 100% complete model</a:t>
            </a: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sz="2800" b="0" dirty="0" smtClean="0">
                <a:latin typeface="Calibri" panose="020F0502020204030204" pitchFamily="34" charset="0"/>
              </a:rPr>
              <a:t>Target: have draft ready for comment-only ballot for September 2015. Use comments to address significant gaps to prepare for DSTU ballot for May 2016.</a:t>
            </a: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latin typeface="Calibri" panose="020F0502020204030204" pitchFamily="34" charset="0"/>
              </a:rPr>
              <a:t>80% </a:t>
            </a:r>
            <a:r>
              <a:rPr lang="en-US" sz="2800" b="0" dirty="0" smtClean="0">
                <a:latin typeface="Calibri" panose="020F0502020204030204" pitchFamily="34" charset="0"/>
              </a:rPr>
              <a:t>rule: at this stage of development, conformance criteria address </a:t>
            </a:r>
            <a:r>
              <a:rPr lang="en-US" sz="2800" b="0" u="sng" dirty="0" smtClean="0">
                <a:latin typeface="Calibri" panose="020F0502020204030204" pitchFamily="34" charset="0"/>
              </a:rPr>
              <a:t>most </a:t>
            </a:r>
            <a:r>
              <a:rPr lang="en-US" sz="2800" b="0" dirty="0" smtClean="0">
                <a:latin typeface="Calibri" panose="020F0502020204030204" pitchFamily="34" charset="0"/>
              </a:rPr>
              <a:t>issues of relevance for </a:t>
            </a:r>
            <a:r>
              <a:rPr lang="en-US" sz="2800" b="0" u="sng" dirty="0" smtClean="0">
                <a:latin typeface="Calibri" panose="020F0502020204030204" pitchFamily="34" charset="0"/>
              </a:rPr>
              <a:t>most</a:t>
            </a:r>
            <a:r>
              <a:rPr lang="en-US" sz="2800" b="0" dirty="0" smtClean="0">
                <a:latin typeface="Calibri" panose="020F0502020204030204" pitchFamily="34" charset="0"/>
              </a:rPr>
              <a:t> apps</a:t>
            </a:r>
            <a:endParaRPr lang="en-US" sz="2800" b="0" dirty="0">
              <a:latin typeface="Calibri" panose="020F0502020204030204" pitchFamily="34" charset="0"/>
            </a:endParaRP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latin typeface="Calibri" panose="020F0502020204030204" pitchFamily="34" charset="0"/>
              </a:rPr>
              <a:t>Emphasis on “shall” and “should” criteria over “may” criteria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3200" b="0" dirty="0" smtClean="0">
              <a:latin typeface="Calibri" panose="020F0502020204030204" pitchFamily="34" charset="0"/>
            </a:endParaRPr>
          </a:p>
          <a:p>
            <a:pPr lvl="1" indent="-342900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9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57" y="228600"/>
            <a:ext cx="8305800" cy="685800"/>
          </a:xfrm>
        </p:spPr>
        <p:txBody>
          <a:bodyPr/>
          <a:lstStyle/>
          <a:p>
            <a:r>
              <a:rPr lang="en-US" sz="3000" dirty="0" smtClean="0"/>
              <a:t>Approach </a:t>
            </a:r>
            <a:r>
              <a:rPr lang="en-US" sz="2200" b="0" dirty="0" smtClean="0"/>
              <a:t>3 of 3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10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700" b="0" dirty="0">
                <a:latin typeface="Calibri" panose="020F0502020204030204" pitchFamily="34" charset="0"/>
              </a:rPr>
              <a:t>P</a:t>
            </a:r>
            <a:r>
              <a:rPr lang="en-US" sz="2700" b="0" dirty="0" smtClean="0">
                <a:latin typeface="Calibri" panose="020F0502020204030204" pitchFamily="34" charset="0"/>
              </a:rPr>
              <a:t>ublishing format is TBD, but should consider a structure which facilitates standards-conformant product development</a:t>
            </a: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 Narrow" panose="020B0606020202030204" pitchFamily="34" charset="0"/>
              </a:rPr>
              <a:t>Conformance criteria applicable to </a:t>
            </a:r>
            <a:r>
              <a:rPr lang="en-US" b="0" u="sng" dirty="0" smtClean="0">
                <a:latin typeface="Arial Narrow" panose="020B0606020202030204" pitchFamily="34" charset="0"/>
              </a:rPr>
              <a:t>all</a:t>
            </a:r>
            <a:r>
              <a:rPr lang="en-US" b="0" dirty="0" smtClean="0">
                <a:latin typeface="Arial Narrow" panose="020B0606020202030204" pitchFamily="34" charset="0"/>
              </a:rPr>
              <a:t> apps</a:t>
            </a: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 Narrow" panose="020B0606020202030204" pitchFamily="34" charset="0"/>
              </a:rPr>
              <a:t>Conformance criteria conditionally applicable to </a:t>
            </a:r>
            <a:r>
              <a:rPr lang="en-US" b="0" u="sng" dirty="0" smtClean="0">
                <a:latin typeface="Arial Narrow" panose="020B0606020202030204" pitchFamily="34" charset="0"/>
              </a:rPr>
              <a:t>some</a:t>
            </a:r>
            <a:r>
              <a:rPr lang="en-US" b="0" dirty="0" smtClean="0">
                <a:latin typeface="Arial Narrow" panose="020B0606020202030204" pitchFamily="34" charset="0"/>
              </a:rPr>
              <a:t> apps</a:t>
            </a: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 Narrow" panose="020B0606020202030204" pitchFamily="34" charset="0"/>
              </a:rPr>
              <a:t>Easy to convert conformance criteria to product requirements</a:t>
            </a: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 Narrow" panose="020B0606020202030204" pitchFamily="34" charset="0"/>
              </a:rPr>
              <a:t>Within standard be able to reference </a:t>
            </a:r>
            <a:r>
              <a:rPr lang="en-US" b="0" dirty="0">
                <a:latin typeface="Arial Narrow" panose="020B0606020202030204" pitchFamily="34" charset="0"/>
              </a:rPr>
              <a:t>w</a:t>
            </a:r>
            <a:r>
              <a:rPr lang="en-US" b="0" dirty="0" smtClean="0">
                <a:latin typeface="Arial Narrow" panose="020B0606020202030204" pitchFamily="34" charset="0"/>
              </a:rPr>
              <a:t>orkflow diagrams, exemplary use cases/user stories, enabling standards and FHIR</a:t>
            </a:r>
            <a:r>
              <a:rPr lang="en-US" b="0" baseline="30000" dirty="0" smtClean="0">
                <a:latin typeface="Arial Narrow" panose="020B0606020202030204" pitchFamily="34" charset="0"/>
              </a:rPr>
              <a:t>® </a:t>
            </a:r>
            <a:r>
              <a:rPr lang="en-US" b="0" dirty="0" smtClean="0">
                <a:latin typeface="Arial Narrow" panose="020B0606020202030204" pitchFamily="34" charset="0"/>
              </a:rPr>
              <a:t>resources applicable to fulfilling conformance criteria</a:t>
            </a:r>
          </a:p>
          <a:p>
            <a:pPr marL="566738" lvl="1" indent="-342900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 Narrow" panose="020B0606020202030204" pitchFamily="34" charset="0"/>
              </a:rPr>
              <a:t>Ability to publish updates which are accessible before formal ballot</a:t>
            </a:r>
          </a:p>
          <a:p>
            <a:pPr marL="0" indent="0">
              <a:buNone/>
            </a:pPr>
            <a:r>
              <a:rPr lang="en-US" sz="2700" b="0" dirty="0" smtClean="0">
                <a:latin typeface="Calibri" panose="020F0502020204030204" pitchFamily="34" charset="0"/>
              </a:rPr>
              <a:t>Consider organization based on app lifecycle from the point of view of the primary user of the app</a:t>
            </a:r>
          </a:p>
          <a:p>
            <a:pPr marL="0" indent="0">
              <a:buNone/>
            </a:pPr>
            <a:endParaRPr lang="en-US" sz="26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3200" b="0" dirty="0" smtClean="0">
              <a:latin typeface="Calibri" panose="020F0502020204030204" pitchFamily="34" charset="0"/>
            </a:endParaRPr>
          </a:p>
          <a:p>
            <a:pPr lvl="1" indent="-342900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381000"/>
          </a:xfrm>
        </p:spPr>
        <p:txBody>
          <a:bodyPr/>
          <a:lstStyle/>
          <a:p>
            <a:r>
              <a:rPr lang="en-US" sz="2500" dirty="0" smtClean="0"/>
              <a:t>Document Organization by App Lifecycle</a:t>
            </a:r>
            <a:endParaRPr lang="en-US" sz="25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967896"/>
              </p:ext>
            </p:extLst>
          </p:nvPr>
        </p:nvGraphicFramePr>
        <p:xfrm>
          <a:off x="381001" y="609600"/>
          <a:ext cx="8229600" cy="556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9399"/>
                <a:gridCol w="2666747"/>
                <a:gridCol w="2743454"/>
              </a:tblGrid>
              <a:tr h="5562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Pre-Market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Regulatory/Compliance Approval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Determine need for approval(s)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Obtain approval(s)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Complete Risk/Security Assessment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Search </a:t>
                      </a:r>
                      <a:r>
                        <a:rPr lang="en-US" sz="1200" b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for </a:t>
                      </a:r>
                      <a:r>
                        <a:rPr lang="en-US" sz="1200" b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&amp; Download </a:t>
                      </a:r>
                      <a:r>
                        <a:rPr lang="en-US" sz="1200" b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App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Description of App in App Store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Access to Terms of Use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Access to Privacy Policy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Launch App/Establish User Account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Acceptance of Terms of 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Use</a:t>
                      </a:r>
                      <a:endParaRPr lang="en-US" sz="12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Account Creation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Identity </a:t>
                      </a: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proofing of account holder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Account linking to pre-existing information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Establish mechanisms for user authentication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endParaRPr lang="en-US" sz="40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400" b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Use App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Session security</a:t>
                      </a:r>
                    </a:p>
                    <a:p>
                      <a:pPr marL="171450" marR="0" lvl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User authentication</a:t>
                      </a:r>
                    </a:p>
                    <a:p>
                      <a:pPr marL="171450" marR="0" lvl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User authorization</a:t>
                      </a:r>
                    </a:p>
                    <a:p>
                      <a:pPr marL="171450" marR="0" lvl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Session encryption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Device/Smartphone Pairing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Authorization of Data Collection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content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endParaRPr lang="en-US" sz="400" b="0" i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endParaRPr lang="en-US" sz="60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400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Use </a:t>
                      </a:r>
                      <a:r>
                        <a:rPr lang="en-US" sz="1400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App (continued)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Method of collection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Smartphone capabilities</a:t>
                      </a:r>
                    </a:p>
                    <a:p>
                      <a:pPr marL="0" marR="0" defTabSz="623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		</a:t>
                      </a:r>
                      <a:r>
                        <a:rPr lang="en-US" sz="1200" b="0" i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(e.g., calendar, contacts)</a:t>
                      </a:r>
                    </a:p>
                    <a:p>
                      <a:pPr marL="0" marR="0" defTabSz="623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		hardware (e.g. camera, location)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External device</a:t>
                      </a:r>
                      <a:endParaRPr lang="en-US" sz="1200" b="0" i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Associate </a:t>
                      </a: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Account with External 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Systems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First</a:t>
                      </a:r>
                      <a:r>
                        <a:rPr lang="en-US" sz="1200" b="0" i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pairing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Ongoing authentication/authorization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Account disassociation</a:t>
                      </a:r>
                      <a:endParaRPr lang="en-US" sz="1200" b="0" i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Storage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</a:t>
                      </a: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security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Device </a:t>
                      </a: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storage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Cloud/external </a:t>
                      </a: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storage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</a:t>
                      </a: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authenticity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</a:t>
                      </a: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provenance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Transmission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Ability</a:t>
                      </a:r>
                      <a:r>
                        <a:rPr lang="en-US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to transmit stored data</a:t>
                      </a:r>
                      <a:endParaRPr lang="en-US" sz="12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Standards-based data transmission</a:t>
                      </a:r>
                      <a:endParaRPr lang="en-US" sz="12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Authorization by user</a:t>
                      </a:r>
                      <a:endParaRPr lang="en-US" sz="12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Single </a:t>
                      </a: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authorization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Subscription </a:t>
                      </a: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authorization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</a:t>
                      </a: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formats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Unstructured </a:t>
                      </a: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Structured </a:t>
                      </a:r>
                      <a:r>
                        <a:rPr lang="en-US" sz="12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623888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biometric </a:t>
                      </a: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623888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code sets</a:t>
                      </a:r>
                      <a:endParaRPr lang="en-US" sz="12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endParaRPr lang="en-US" sz="60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400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Use </a:t>
                      </a:r>
                      <a:r>
                        <a:rPr lang="en-US" sz="1400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App (continued)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Metadata</a:t>
                      </a:r>
                    </a:p>
                    <a:p>
                      <a:pPr marL="0" marR="0" defTabSz="914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	user</a:t>
                      </a:r>
                    </a:p>
                    <a:p>
                      <a:pPr marL="0" marR="0" defTabSz="914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	device</a:t>
                      </a:r>
                    </a:p>
                    <a:p>
                      <a:pPr marL="0" marR="0" defTabSz="914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	biometric</a:t>
                      </a:r>
                      <a:endParaRPr lang="en-US" sz="4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Authorization of Third Party Access/Use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Account proxies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External actors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</a:t>
                      </a: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Human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		System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Sign-out From</a:t>
                      </a:r>
                      <a:r>
                        <a:rPr lang="en-US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App</a:t>
                      </a:r>
                      <a:endParaRPr lang="en-US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Deletion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Permitted/Prohibited 3</a:t>
                      </a:r>
                      <a:r>
                        <a:rPr lang="en-US" sz="1300" b="0" baseline="30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rd</a:t>
                      </a: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Party Uses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Notifications</a:t>
                      </a:r>
                      <a:r>
                        <a:rPr lang="en-US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and Alerts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Upgrade App to New Version</a:t>
                      </a:r>
                      <a:endParaRPr lang="en-US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App</a:t>
                      </a:r>
                      <a:r>
                        <a:rPr lang="en-US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Usability</a:t>
                      </a:r>
                      <a:endParaRPr lang="en-US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Audit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endParaRPr lang="en-US" sz="60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400" b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Delete </a:t>
                      </a:r>
                      <a:r>
                        <a:rPr lang="en-US" sz="1400" b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App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App Removal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Removal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Smartphone</a:t>
                      </a:r>
                    </a:p>
                    <a:p>
                      <a:pPr marL="171450" marR="0" indent="-112713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	Cloud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Data 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Relocation</a:t>
                      </a:r>
                    </a:p>
                    <a:p>
                      <a:pPr marL="115888" marR="0" indent="-115888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Permitted/Prohibited uses of data post account closure</a:t>
                      </a:r>
                      <a:endParaRPr lang="en-US" sz="12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79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685800"/>
          </a:xfrm>
        </p:spPr>
        <p:txBody>
          <a:bodyPr/>
          <a:lstStyle/>
          <a:p>
            <a:r>
              <a:rPr lang="en-US" dirty="0" smtClean="0"/>
              <a:t>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Gain consensus on scope and approach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Draft a structure for organizing conformance criteria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Identify criteria for re-use from PHR-S FM and EHR-S FM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Select and harmonize PHR/EHR criteria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Add new criteria to model which address mobile-specific issues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Harmonize criteria against glossary and verb hierarchies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Complete narrative text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By August 1, complete initial draft of framework to submit for September comment-only ballot</a:t>
            </a:r>
            <a:endParaRPr lang="en-US" sz="26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8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90800"/>
            <a:ext cx="7086600" cy="685800"/>
          </a:xfrm>
        </p:spPr>
        <p:txBody>
          <a:bodyPr/>
          <a:lstStyle/>
          <a:p>
            <a:pPr algn="ctr"/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253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685800"/>
          </a:xfrm>
        </p:spPr>
        <p:txBody>
          <a:bodyPr/>
          <a:lstStyle/>
          <a:p>
            <a:r>
              <a:rPr lang="en-US" dirty="0" smtClean="0"/>
              <a:t>Project and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153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Meetings: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</a:rPr>
              <a:t>Standing meetings are on Mondays at 2 PM Pacific (5 PM Eastern)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</a:rPr>
              <a:t>WebEx: </a:t>
            </a:r>
            <a:r>
              <a:rPr lang="en-US" sz="2000" dirty="0">
                <a:latin typeface="Calibri" panose="020F0502020204030204" pitchFamily="34" charset="0"/>
                <a:hlinkClick r:id="rId2"/>
              </a:rPr>
              <a:t>https://kponline.webex.com/kponline/j.php?MTID=mde22960aeb299e4a13407f4aa8a0dc2f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</a:rPr>
              <a:t>Phone</a:t>
            </a:r>
            <a:r>
              <a:rPr lang="en-US" sz="2000" dirty="0">
                <a:latin typeface="Calibri" panose="020F0502020204030204" pitchFamily="34" charset="0"/>
              </a:rPr>
              <a:t>: </a:t>
            </a:r>
            <a:r>
              <a:rPr lang="en-US" sz="2000" b="0" dirty="0">
                <a:latin typeface="Calibri" panose="020F0502020204030204" pitchFamily="34" charset="0"/>
              </a:rPr>
              <a:t>+1 770-657-9270  </a:t>
            </a:r>
            <a:r>
              <a:rPr lang="en-US" sz="2000" b="0" dirty="0" smtClean="0">
                <a:latin typeface="Calibri" panose="020F0502020204030204" pitchFamily="34" charset="0"/>
              </a:rPr>
              <a:t>Passcode</a:t>
            </a:r>
            <a:r>
              <a:rPr lang="en-US" sz="2000" b="0" dirty="0">
                <a:latin typeface="Calibri" panose="020F0502020204030204" pitchFamily="34" charset="0"/>
              </a:rPr>
              <a:t>: 465623 </a:t>
            </a:r>
          </a:p>
          <a:p>
            <a:pPr marL="0" indent="0">
              <a:buNone/>
            </a:pPr>
            <a:endParaRPr lang="en-US" sz="15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Calibri" panose="020F0502020204030204" pitchFamily="34" charset="0"/>
              </a:rPr>
              <a:t>**A face-to-face meeting will be held in Oakland, CA on April 27/28.  See Wiki for details and to RSVP</a:t>
            </a:r>
          </a:p>
          <a:p>
            <a:pPr marL="0" indent="0">
              <a:buNone/>
            </a:pPr>
            <a:endParaRPr lang="en-US" sz="15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</a:rPr>
              <a:t>Wiki</a:t>
            </a:r>
            <a:r>
              <a:rPr lang="en-US" sz="2000" dirty="0" smtClean="0">
                <a:latin typeface="Calibri" panose="020F0502020204030204" pitchFamily="34" charset="0"/>
              </a:rPr>
              <a:t>: </a:t>
            </a:r>
            <a:r>
              <a:rPr lang="en-US" sz="2000" b="0" dirty="0" smtClean="0">
                <a:latin typeface="Calibri" panose="020F0502020204030204" pitchFamily="34" charset="0"/>
                <a:hlinkClick r:id="rId3"/>
              </a:rPr>
              <a:t>http</a:t>
            </a:r>
            <a:r>
              <a:rPr lang="en-US" sz="2000" b="0" dirty="0">
                <a:latin typeface="Calibri" panose="020F0502020204030204" pitchFamily="34" charset="0"/>
                <a:hlinkClick r:id="rId3"/>
              </a:rPr>
              <a:t>://wiki.hl7.org/index.php?title=MHWG_Consumer_Mobile_Health_Application_Functional_Framework</a:t>
            </a:r>
            <a:r>
              <a:rPr lang="en-US" sz="2000" b="0" dirty="0" smtClean="0">
                <a:latin typeface="Calibri" panose="020F0502020204030204" pitchFamily="34" charset="0"/>
              </a:rPr>
              <a:t>,</a:t>
            </a:r>
          </a:p>
          <a:p>
            <a:pPr marL="0" indent="0">
              <a:buNone/>
            </a:pPr>
            <a:endParaRPr lang="en-US" sz="15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</a:rPr>
              <a:t>Project Lead:  Tim McKay, </a:t>
            </a:r>
            <a:r>
              <a:rPr lang="en-US" sz="2000" b="0" dirty="0" smtClean="0">
                <a:latin typeface="Calibri" panose="020F0502020204030204" pitchFamily="34" charset="0"/>
                <a:hlinkClick r:id="rId4"/>
              </a:rPr>
              <a:t>tim.a.mckay@kp.org</a:t>
            </a:r>
            <a:r>
              <a:rPr lang="en-US" sz="2000" b="0" dirty="0" smtClean="0">
                <a:latin typeface="Calibri" panose="020F0502020204030204" pitchFamily="34" charset="0"/>
              </a:rPr>
              <a:t>, 1.303.349.5927</a:t>
            </a:r>
            <a:endParaRPr lang="en-US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685800"/>
          </a:xfrm>
        </p:spPr>
        <p:txBody>
          <a:bodyPr/>
          <a:lstStyle/>
          <a:p>
            <a:r>
              <a:rPr lang="en-US" dirty="0" smtClean="0"/>
              <a:t>Why start this project?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1534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Need for criteria to enable development of consumer health apps which have a uniform approach to security, privacy and data use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Current HL7 functional models cannot be used as-is to allow for certification of secure consumer-facing mobile health applications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>
                <a:latin typeface="Calibri" panose="020F0502020204030204" pitchFamily="34" charset="0"/>
              </a:rPr>
              <a:t>Shift in consumer health offerings from being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b="0" dirty="0">
                <a:solidFill>
                  <a:srgbClr val="FF0000"/>
                </a:solidFill>
                <a:latin typeface="Calibri" panose="020F0502020204030204" pitchFamily="34" charset="0"/>
              </a:rPr>
              <a:t>Global</a:t>
            </a:r>
            <a:r>
              <a:rPr lang="en-US" sz="2300" b="0" dirty="0">
                <a:latin typeface="Calibri" panose="020F0502020204030204" pitchFamily="34" charset="0"/>
              </a:rPr>
              <a:t> in scope and </a:t>
            </a:r>
            <a:r>
              <a:rPr lang="en-US" sz="2300" b="0" dirty="0">
                <a:solidFill>
                  <a:srgbClr val="FF0000"/>
                </a:solidFill>
                <a:latin typeface="Calibri" panose="020F0502020204030204" pitchFamily="34" charset="0"/>
              </a:rPr>
              <a:t>Web</a:t>
            </a:r>
            <a:r>
              <a:rPr lang="en-US" sz="2300" b="0" dirty="0">
                <a:latin typeface="Calibri" panose="020F0502020204030204" pitchFamily="34" charset="0"/>
              </a:rPr>
              <a:t> by channel to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b="0" dirty="0">
                <a:solidFill>
                  <a:srgbClr val="FF0000"/>
                </a:solidFill>
                <a:latin typeface="Calibri" panose="020F0502020204030204" pitchFamily="34" charset="0"/>
              </a:rPr>
              <a:t>Narrow </a:t>
            </a:r>
            <a:r>
              <a:rPr lang="en-US" sz="2300" b="0" dirty="0">
                <a:latin typeface="Calibri" panose="020F0502020204030204" pitchFamily="34" charset="0"/>
              </a:rPr>
              <a:t>in scope and </a:t>
            </a:r>
            <a:r>
              <a:rPr lang="en-US" sz="2300" b="0" dirty="0">
                <a:solidFill>
                  <a:srgbClr val="FF0000"/>
                </a:solidFill>
                <a:latin typeface="Calibri" panose="020F0502020204030204" pitchFamily="34" charset="0"/>
              </a:rPr>
              <a:t>Mobile</a:t>
            </a:r>
            <a:r>
              <a:rPr lang="en-US" sz="2300" b="0" dirty="0">
                <a:latin typeface="Calibri" panose="020F0502020204030204" pitchFamily="34" charset="0"/>
              </a:rPr>
              <a:t> by </a:t>
            </a:r>
            <a:r>
              <a:rPr lang="en-US" sz="2300" b="0" dirty="0" smtClean="0">
                <a:latin typeface="Calibri" panose="020F0502020204030204" pitchFamily="34" charset="0"/>
              </a:rPr>
              <a:t>channel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b="0" dirty="0" smtClean="0">
                <a:latin typeface="Calibri" panose="020F0502020204030204" pitchFamily="34" charset="0"/>
              </a:rPr>
              <a:t>Provide a path for the certification of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b="0" dirty="0" smtClean="0">
                <a:latin typeface="Calibri" panose="020F0502020204030204" pitchFamily="34" charset="0"/>
              </a:rPr>
              <a:t>Consumer confidence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b="0" dirty="0" smtClean="0">
                <a:latin typeface="Calibri" panose="020F0502020204030204" pitchFamily="34" charset="0"/>
              </a:rPr>
              <a:t>Provider confidence</a:t>
            </a:r>
            <a:endParaRPr lang="en-US" sz="2300" b="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823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685800"/>
          </a:xfrm>
        </p:spPr>
        <p:txBody>
          <a:bodyPr/>
          <a:lstStyle/>
          <a:p>
            <a:r>
              <a:rPr lang="en-US" dirty="0" smtClean="0"/>
              <a:t>In Scope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0010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2700" b="0" dirty="0">
                <a:latin typeface="Calibri" panose="020F0502020204030204" pitchFamily="34" charset="0"/>
              </a:rPr>
              <a:t>This project will define </a:t>
            </a:r>
            <a:r>
              <a:rPr lang="en-CA" sz="2700" b="0" dirty="0">
                <a:solidFill>
                  <a:srgbClr val="FF0000"/>
                </a:solidFill>
                <a:latin typeface="Calibri" panose="020F0502020204030204" pitchFamily="34" charset="0"/>
              </a:rPr>
              <a:t>security</a:t>
            </a:r>
            <a:r>
              <a:rPr lang="en-CA" sz="2700" b="0" dirty="0">
                <a:latin typeface="Calibri" panose="020F0502020204030204" pitchFamily="34" charset="0"/>
              </a:rPr>
              <a:t>, </a:t>
            </a:r>
            <a:r>
              <a:rPr lang="en-CA" sz="2700" b="0" dirty="0">
                <a:solidFill>
                  <a:srgbClr val="FF0000"/>
                </a:solidFill>
                <a:latin typeface="Calibri" panose="020F0502020204030204" pitchFamily="34" charset="0"/>
              </a:rPr>
              <a:t>privacy</a:t>
            </a:r>
            <a:r>
              <a:rPr lang="en-CA" sz="2700" b="0" dirty="0">
                <a:latin typeface="Calibri" panose="020F0502020204030204" pitchFamily="34" charset="0"/>
              </a:rPr>
              <a:t> and </a:t>
            </a:r>
            <a:r>
              <a:rPr lang="en-CA" sz="2700" b="0" dirty="0">
                <a:solidFill>
                  <a:srgbClr val="FF0000"/>
                </a:solidFill>
                <a:latin typeface="Calibri" panose="020F0502020204030204" pitchFamily="34" charset="0"/>
              </a:rPr>
              <a:t>data</a:t>
            </a:r>
            <a:r>
              <a:rPr lang="en-CA" sz="2700" b="0" dirty="0">
                <a:latin typeface="Calibri" panose="020F0502020204030204" pitchFamily="34" charset="0"/>
              </a:rPr>
              <a:t> standards for secure mobile health applications (apps</a:t>
            </a:r>
            <a:r>
              <a:rPr lang="en-CA" sz="2700" b="0" dirty="0" smtClean="0">
                <a:latin typeface="Calibri" panose="020F0502020204030204" pitchFamily="34" charset="0"/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b="0" dirty="0" smtClean="0">
                <a:latin typeface="Calibri" panose="020F0502020204030204" pitchFamily="34" charset="0"/>
              </a:rPr>
              <a:t>Limited to smartphones but may be extended to tablets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b="0" dirty="0" smtClean="0">
                <a:latin typeface="Calibri" panose="020F0502020204030204" pitchFamily="34" charset="0"/>
              </a:rPr>
              <a:t>Standards will cover the app lifecycle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700" b="0" dirty="0" smtClean="0">
                <a:latin typeface="Calibri" panose="020F0502020204030204" pitchFamily="34" charset="0"/>
              </a:rPr>
              <a:t>Central artifact is a set of conformance criteria (functional requirements)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b="0" dirty="0" smtClean="0">
                <a:latin typeface="Calibri" panose="020F0502020204030204" pitchFamily="34" charset="0"/>
              </a:rPr>
              <a:t>Conformance criteria address the key user stories of the human actors of the system.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b="0" dirty="0" smtClean="0">
                <a:latin typeface="Calibri" panose="020F0502020204030204" pitchFamily="34" charset="0"/>
              </a:rPr>
              <a:t>Conformance criteria address the technical actors necessary to fulfill the stories of the human actors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23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01000" cy="685800"/>
          </a:xfrm>
        </p:spPr>
        <p:txBody>
          <a:bodyPr/>
          <a:lstStyle/>
          <a:p>
            <a:r>
              <a:rPr lang="en-US" dirty="0" smtClean="0"/>
              <a:t>In Scope Conformance Criteria Topics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916839"/>
            <a:ext cx="8458200" cy="502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Privacy policy, terms of use, and in-app disclaimers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User, device, and cross-system authentication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Authorization to content and features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Proxy designations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location services, camera, accelerometers and other smartphone services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of data at rest (local and cloud)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of data in transit (wired and wireless)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 data standards for device generated and device transmitted information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 system reliability; record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authenticity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provenance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1B1B"/>
              </a:buClr>
              <a:buFont typeface="Wingdings" panose="05000000000000000000" pitchFamily="2" charset="2"/>
              <a:buChar char="§"/>
            </a:pPr>
            <a:r>
              <a:rPr lang="en-CA" sz="2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Standards </a:t>
            </a:r>
            <a:r>
              <a:rPr lang="en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related to discontinuation of use of an app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685800"/>
          </a:xfrm>
        </p:spPr>
        <p:txBody>
          <a:bodyPr/>
          <a:lstStyle/>
          <a:p>
            <a:r>
              <a:rPr lang="en-US" dirty="0" smtClean="0"/>
              <a:t>Key Actors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14444"/>
              </p:ext>
            </p:extLst>
          </p:nvPr>
        </p:nvGraphicFramePr>
        <p:xfrm>
          <a:off x="457200" y="1397000"/>
          <a:ext cx="8001000" cy="3927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4225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Non-human</a:t>
                      </a:r>
                      <a:endParaRPr lang="en-US" dirty="0"/>
                    </a:p>
                  </a:txBody>
                  <a:tcPr/>
                </a:tc>
              </a:tr>
              <a:tr h="34382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App User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Clinician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Family Caregiver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App Developer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Third-Party Data Aggregator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Regulator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Mobile Health App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Smartphone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App Store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Data</a:t>
                      </a:r>
                      <a:r>
                        <a:rPr lang="en-US" sz="2800" baseline="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 Collection Device</a:t>
                      </a:r>
                      <a:endParaRPr lang="en-US" sz="2800" dirty="0" smtClean="0">
                        <a:solidFill>
                          <a:srgbClr val="0070C0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External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Data Repository</a:t>
                      </a: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EHR System</a:t>
                      </a: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PHR System</a:t>
                      </a: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Social Media Site</a:t>
                      </a:r>
                      <a:endParaRPr lang="en-US" sz="2800" dirty="0" smtClean="0">
                        <a:solidFill>
                          <a:srgbClr val="0070C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68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01000" cy="685800"/>
          </a:xfrm>
        </p:spPr>
        <p:txBody>
          <a:bodyPr/>
          <a:lstStyle/>
          <a:p>
            <a:r>
              <a:rPr lang="en-US" dirty="0" smtClean="0"/>
              <a:t>Examples of User Stories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30962"/>
              </p:ext>
            </p:extLst>
          </p:nvPr>
        </p:nvGraphicFramePr>
        <p:xfrm>
          <a:off x="457200" y="924561"/>
          <a:ext cx="8305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4318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App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</a:rPr>
                        <a:t> User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Clinician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App Developer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59740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my access to the app to be secure.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to control access to who can view or use any data generated from the app. I care about some data a lot; other data I really don’t care about.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the app to potentially improve my health and wellbeing.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do not want the app to harm my health and wellbeing.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If I stop using the app, I want to be able to determine what happens to any data stored by the app.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If I am allowed to use data generated from the app, I want to know enough about the data to determine if I can trust using it in making decisions about clinical care.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the app to potentially improve the health of my patients who use it.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the app to potentially improve my relationships with my patients who use it.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the app to not overstep its bounds in terms of clinical claims.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the app to be widely used.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the app to potentially improve the health of its users.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do not want the app to harm the health of its users.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to comply with known laws and regulations to that: 1) my company does not become subject to regulatory oversight; 2) my app can be used as widely as possible.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endParaRPr lang="en-US" sz="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want my company to make money from the app.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9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834" y="304800"/>
            <a:ext cx="8001000" cy="457200"/>
          </a:xfrm>
        </p:spPr>
        <p:txBody>
          <a:bodyPr/>
          <a:lstStyle/>
          <a:p>
            <a:r>
              <a:rPr lang="en-US" sz="2800" dirty="0" smtClean="0"/>
              <a:t>Mobile app lifecycle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64" y="1371600"/>
            <a:ext cx="8396540" cy="373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6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685800"/>
          </a:xfrm>
        </p:spPr>
        <p:txBody>
          <a:bodyPr/>
          <a:lstStyle/>
          <a:p>
            <a:r>
              <a:rPr lang="en-US" dirty="0" smtClean="0"/>
              <a:t>Out of Scope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1714" y="1371600"/>
            <a:ext cx="800100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3700" b="0" dirty="0" smtClean="0">
                <a:latin typeface="Calibri" panose="020F0502020204030204" pitchFamily="34" charset="0"/>
              </a:rPr>
              <a:t>This project will </a:t>
            </a:r>
            <a:r>
              <a:rPr lang="en-CA" sz="37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NOT</a:t>
            </a:r>
            <a:r>
              <a:rPr lang="en-CA" sz="3700" b="0" dirty="0" smtClean="0">
                <a:latin typeface="Calibri" panose="020F0502020204030204" pitchFamily="34" charset="0"/>
              </a:rPr>
              <a:t> define standards for the </a:t>
            </a:r>
            <a:r>
              <a:rPr lang="en-CA" sz="37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content</a:t>
            </a:r>
            <a:r>
              <a:rPr lang="en-CA" sz="3700" b="0" dirty="0" smtClean="0">
                <a:latin typeface="Calibri" panose="020F0502020204030204" pitchFamily="34" charset="0"/>
              </a:rPr>
              <a:t> of mobile applications.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700" b="0" dirty="0" smtClean="0">
                <a:latin typeface="Calibri" panose="020F0502020204030204" pitchFamily="34" charset="0"/>
              </a:rPr>
              <a:t>This project will </a:t>
            </a:r>
            <a:r>
              <a:rPr lang="en-CA" sz="37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NOT</a:t>
            </a:r>
            <a:r>
              <a:rPr lang="en-CA" sz="3700" b="0" dirty="0" smtClean="0">
                <a:latin typeface="Calibri" panose="020F0502020204030204" pitchFamily="34" charset="0"/>
              </a:rPr>
              <a:t> address apps written for </a:t>
            </a:r>
            <a:r>
              <a:rPr lang="en-CA" sz="37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basic</a:t>
            </a:r>
            <a:r>
              <a:rPr lang="en-CA" sz="3700" b="0" dirty="0" smtClean="0">
                <a:latin typeface="Calibri" panose="020F0502020204030204" pitchFamily="34" charset="0"/>
              </a:rPr>
              <a:t> phones.</a:t>
            </a:r>
          </a:p>
        </p:txBody>
      </p:sp>
    </p:spTree>
    <p:extLst>
      <p:ext uri="{BB962C8B-B14F-4D97-AF65-F5344CB8AC3E}">
        <p14:creationId xmlns:p14="http://schemas.microsoft.com/office/powerpoint/2010/main" val="285631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685800"/>
          </a:xfrm>
        </p:spPr>
        <p:txBody>
          <a:bodyPr/>
          <a:lstStyle/>
          <a:p>
            <a:r>
              <a:rPr lang="en-US" dirty="0" smtClean="0"/>
              <a:t>Approach </a:t>
            </a:r>
            <a:r>
              <a:rPr lang="en-US" sz="2200" b="0" dirty="0" smtClean="0"/>
              <a:t>1 of 3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334000"/>
          </a:xfrm>
        </p:spPr>
        <p:txBody>
          <a:bodyPr/>
          <a:lstStyle/>
          <a:p>
            <a:pPr marL="0" indent="0">
              <a:buNone/>
            </a:pPr>
            <a:r>
              <a:rPr lang="en-CA" sz="2100" b="0" dirty="0" smtClean="0">
                <a:latin typeface="Calibri" panose="020F0502020204030204" pitchFamily="34" charset="0"/>
              </a:rPr>
              <a:t>Conformance criteria </a:t>
            </a:r>
            <a:r>
              <a:rPr lang="en-CA" sz="2100" b="0" dirty="0">
                <a:latin typeface="Calibri" panose="020F0502020204030204" pitchFamily="34" charset="0"/>
              </a:rPr>
              <a:t>already available within the HL7 PHR-S and EHR-S Functional </a:t>
            </a:r>
            <a:r>
              <a:rPr lang="en-CA" sz="2100" b="0" dirty="0" smtClean="0">
                <a:latin typeface="Calibri" panose="020F0502020204030204" pitchFamily="34" charset="0"/>
              </a:rPr>
              <a:t>Models will be reused, </a:t>
            </a:r>
            <a:r>
              <a:rPr lang="en-CA" sz="2100" b="0" dirty="0">
                <a:latin typeface="Calibri" panose="020F0502020204030204" pitchFamily="34" charset="0"/>
              </a:rPr>
              <a:t>augmenting </a:t>
            </a:r>
            <a:r>
              <a:rPr lang="en-CA" sz="2100" b="0" dirty="0" smtClean="0">
                <a:latin typeface="Calibri" panose="020F0502020204030204" pitchFamily="34" charset="0"/>
              </a:rPr>
              <a:t>the framework with </a:t>
            </a:r>
            <a:r>
              <a:rPr lang="en-CA" sz="2100" b="0" dirty="0">
                <a:latin typeface="Calibri" panose="020F0502020204030204" pitchFamily="34" charset="0"/>
              </a:rPr>
              <a:t>new conformance criteria specific to mobile </a:t>
            </a:r>
            <a:r>
              <a:rPr lang="en-CA" sz="2100" b="0" dirty="0" smtClean="0">
                <a:latin typeface="Calibri" panose="020F0502020204030204" pitchFamily="34" charset="0"/>
              </a:rPr>
              <a:t>platforms (device, context and user characteristics).</a:t>
            </a:r>
          </a:p>
          <a:p>
            <a:pPr marL="0" indent="0">
              <a:buNone/>
            </a:pPr>
            <a:endParaRPr lang="en-CA" sz="24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24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24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24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24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24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24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12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CA" sz="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CA" sz="2100" b="0" dirty="0" smtClean="0">
                <a:latin typeface="Calibri" panose="020F0502020204030204" pitchFamily="34" charset="0"/>
              </a:rPr>
              <a:t>Glossary terms and verb hierarchies of the PHR-S and EHR-S will be reused.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34127"/>
              </p:ext>
            </p:extLst>
          </p:nvPr>
        </p:nvGraphicFramePr>
        <p:xfrm>
          <a:off x="533400" y="2286000"/>
          <a:ext cx="8073571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2129971"/>
                <a:gridCol w="2286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Calibri" panose="020F0502020204030204" pitchFamily="34" charset="0"/>
                        </a:rPr>
                        <a:t>Device</a:t>
                      </a:r>
                      <a:endParaRPr lang="en-US" sz="17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Calibri" panose="020F0502020204030204" pitchFamily="34" charset="0"/>
                        </a:rPr>
                        <a:t>Context</a:t>
                      </a:r>
                      <a:endParaRPr lang="en-US" sz="17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Calibri" panose="020F0502020204030204" pitchFamily="34" charset="0"/>
                        </a:rPr>
                        <a:t>User</a:t>
                      </a:r>
                      <a:endParaRPr lang="en-US" sz="17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2743200">
                <a:tc>
                  <a:txBody>
                    <a:bodyPr/>
                    <a:lstStyle/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endParaRPr lang="en-US" sz="600" dirty="0" smtClean="0">
                        <a:latin typeface="Arial Narrow" panose="020B0606020202030204" pitchFamily="34" charset="0"/>
                      </a:endParaRP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endParaRPr lang="en-US" sz="400" dirty="0" smtClean="0">
                        <a:latin typeface="Arial Narrow" panose="020B0606020202030204" pitchFamily="34" charset="0"/>
                      </a:endParaRP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Text</a:t>
                      </a:r>
                      <a:r>
                        <a:rPr lang="en-US" sz="2000" baseline="0" dirty="0" smtClean="0">
                          <a:latin typeface="Arial Narrow" panose="020B0606020202030204" pitchFamily="34" charset="0"/>
                        </a:rPr>
                        <a:t> m</a:t>
                      </a: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essaging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Camera</a:t>
                      </a:r>
                      <a:r>
                        <a:rPr lang="en-US" sz="2000" baseline="0" dirty="0" smtClean="0">
                          <a:solidFill>
                            <a:srgbClr val="0070C0"/>
                          </a:solidFill>
                          <a:latin typeface="Arial Narrow" pitchFamily="34" charset="0"/>
                        </a:rPr>
                        <a:t> &amp; microphone</a:t>
                      </a:r>
                      <a:endParaRPr lang="en-US" sz="2000" dirty="0" smtClean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Geolocation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Accelerometer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Near Field Communications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Device reliability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Continuous data collection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PHI and PHII contained on devices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Unique device ID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Attached data collection devices</a:t>
                      </a:r>
                    </a:p>
                    <a:p>
                      <a:pPr marL="174625" indent="-174625">
                        <a:lnSpc>
                          <a:spcPct val="80000"/>
                        </a:lnSpc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Calendar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and Address Book</a:t>
                      </a:r>
                      <a:endParaRPr lang="en-US" sz="20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>
                        <a:buSzPct val="100000"/>
                        <a:buFont typeface="Arial" panose="020B0604020202020204" pitchFamily="34" charset="0"/>
                        <a:buChar char="•"/>
                      </a:pPr>
                      <a:endParaRPr lang="en-US" sz="400" dirty="0" smtClean="0">
                        <a:latin typeface="Arial Narrow" panose="020B0606020202030204" pitchFamily="34" charset="0"/>
                      </a:endParaRPr>
                    </a:p>
                    <a:p>
                      <a:pPr marL="174625" indent="-174625"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App</a:t>
                      </a:r>
                      <a:r>
                        <a:rPr lang="en-US" sz="2000" baseline="0" dirty="0" smtClean="0">
                          <a:latin typeface="Arial Narrow" panose="020B0606020202030204" pitchFamily="34" charset="0"/>
                        </a:rPr>
                        <a:t> use anywhere anytime</a:t>
                      </a:r>
                    </a:p>
                    <a:p>
                      <a:pPr marL="174625" indent="-174625"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Environmental conditions</a:t>
                      </a:r>
                    </a:p>
                    <a:p>
                      <a:pPr marL="174625" indent="-174625">
                        <a:buSzPct val="81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>
                        <a:buFont typeface="Arial" panose="020B0604020202020204" pitchFamily="34" charset="0"/>
                        <a:buChar char="•"/>
                      </a:pPr>
                      <a:endParaRPr lang="en-US" sz="400" dirty="0" smtClean="0">
                        <a:latin typeface="Arial Narrow" panose="020B0606020202030204" pitchFamily="34" charset="0"/>
                      </a:endParaRPr>
                    </a:p>
                    <a:p>
                      <a:pPr marL="174625" indent="-174625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 Narrow" panose="020B0606020202030204" pitchFamily="34" charset="0"/>
                        </a:rPr>
                        <a:t>Lost devices</a:t>
                      </a:r>
                    </a:p>
                    <a:p>
                      <a:pPr marL="174625" indent="-174625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Generational</a:t>
                      </a:r>
                      <a:r>
                        <a:rPr lang="en-US" sz="2000" baseline="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 usage patterns</a:t>
                      </a:r>
                    </a:p>
                    <a:p>
                      <a:pPr marL="174625" indent="-174625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 Narrow" panose="020B0606020202030204" pitchFamily="34" charset="0"/>
                        </a:rPr>
                        <a:t>User disabilities</a:t>
                      </a:r>
                    </a:p>
                    <a:p>
                      <a:pPr marL="174625" indent="-174625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Social media sharing</a:t>
                      </a:r>
                      <a:endParaRPr lang="en-US" sz="20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3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0910EHR-recon-GLD">
  <a:themeElements>
    <a:clrScheme name="030910EHR-recon-GLD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030910EHR-recon-GL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030910EHR-recon-GLD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0910EHR-recon-GLD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0910EHR-recon-GLD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0910EHR-recon-GLD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HD:Current Docs:030910EHR-recon-GLD.ppt</Template>
  <TotalTime>21971</TotalTime>
  <Words>1062</Words>
  <Application>Microsoft Office PowerPoint</Application>
  <PresentationFormat>On-screen Show (4:3)</PresentationFormat>
  <Paragraphs>242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Calibri</vt:lpstr>
      <vt:lpstr>Courier New</vt:lpstr>
      <vt:lpstr>Impact</vt:lpstr>
      <vt:lpstr>Times</vt:lpstr>
      <vt:lpstr>Times New Roman</vt:lpstr>
      <vt:lpstr>Wingdings</vt:lpstr>
      <vt:lpstr>030910EHR-recon-GLD</vt:lpstr>
      <vt:lpstr>Consumer Mobile Health Application Functional Framework: An Introduction</vt:lpstr>
      <vt:lpstr>Why start this project?</vt:lpstr>
      <vt:lpstr>In Scope</vt:lpstr>
      <vt:lpstr>In Scope Conformance Criteria Topics</vt:lpstr>
      <vt:lpstr>Key Actors</vt:lpstr>
      <vt:lpstr>Examples of User Stories</vt:lpstr>
      <vt:lpstr>Mobile app lifecycle</vt:lpstr>
      <vt:lpstr>Out of Scope</vt:lpstr>
      <vt:lpstr>Approach 1 of 3</vt:lpstr>
      <vt:lpstr>Approach 2 of 3</vt:lpstr>
      <vt:lpstr>Approach 3 of 3</vt:lpstr>
      <vt:lpstr>Document Organization by App Lifecycle</vt:lpstr>
      <vt:lpstr>Work Plan</vt:lpstr>
      <vt:lpstr>Discussion</vt:lpstr>
      <vt:lpstr>Project and contact information</vt:lpstr>
    </vt:vector>
  </TitlesOfParts>
  <Company>Per-Se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Dickinson</dc:creator>
  <cp:lastModifiedBy>Timothy A. McKay</cp:lastModifiedBy>
  <cp:revision>698</cp:revision>
  <cp:lastPrinted>2015-03-31T21:21:27Z</cp:lastPrinted>
  <dcterms:created xsi:type="dcterms:W3CDTF">2003-09-25T16:46:34Z</dcterms:created>
  <dcterms:modified xsi:type="dcterms:W3CDTF">2015-04-08T14:50:40Z</dcterms:modified>
</cp:coreProperties>
</file>