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61" r:id="rId4"/>
    <p:sldId id="267" r:id="rId5"/>
    <p:sldId id="268" r:id="rId6"/>
    <p:sldId id="269" r:id="rId7"/>
    <p:sldId id="266" r:id="rId8"/>
    <p:sldId id="265" r:id="rId9"/>
    <p:sldId id="270" r:id="rId10"/>
    <p:sldId id="271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110" d="100"/>
          <a:sy n="110" d="100"/>
        </p:scale>
        <p:origin x="5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EDFBE-EFA6-4EAA-859F-A1D2EC1CB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E1F18-F2C1-4644-8DF1-72C7E8CEED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BBF1A-5C4C-4870-B444-F2EF0104FD5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E6556-18D1-4177-9990-CCC470B13E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B5581-7DC2-4583-BED3-0A854798D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CC4B-7489-4F32-A20B-AD3BAFB1E7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52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47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HL7 International Logo">
            <a:extLst>
              <a:ext uri="{FF2B5EF4-FFF2-40B4-BE49-F238E27FC236}">
                <a16:creationId xmlns:a16="http://schemas.microsoft.com/office/drawing/2014/main" id="{8EF5D54B-A1AC-4459-9A67-E69F5E5F67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12" y="285498"/>
            <a:ext cx="1161288" cy="1194972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10E3F-E164-4C4B-AF15-F5BA5880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B67A-8824-41E5-A6AE-ED48CAABE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9951CD24-567E-4762-A810-2FA216135B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51775" y="3790167"/>
            <a:ext cx="1026617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8791571-1C4C-453A-92D3-AF691CC643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85344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4C7D1-64DD-4C67-8D4D-8B2063F76273}"/>
              </a:ext>
            </a:extLst>
          </p:cNvPr>
          <p:cNvSpPr/>
          <p:nvPr userDrawn="1"/>
        </p:nvSpPr>
        <p:spPr bwMode="auto">
          <a:xfrm>
            <a:off x="533400" y="1447800"/>
            <a:ext cx="11201400" cy="304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57D4C4-F597-4815-924B-A909A07A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36712"/>
            <a:ext cx="9601200" cy="2592288"/>
          </a:xfrm>
        </p:spPr>
        <p:txBody>
          <a:bodyPr/>
          <a:lstStyle>
            <a:lvl1pPr algn="ctr">
              <a:defRPr sz="5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 descr="Creative Commons Licence">
            <a:extLst>
              <a:ext uri="{FF2B5EF4-FFF2-40B4-BE49-F238E27FC236}">
                <a16:creationId xmlns:a16="http://schemas.microsoft.com/office/drawing/2014/main" id="{B1E515C6-DB20-46BD-B85F-438A2B883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3" y="620925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7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13" descr="HL7 International Logo">
            <a:extLst>
              <a:ext uri="{FF2B5EF4-FFF2-40B4-BE49-F238E27FC236}">
                <a16:creationId xmlns:a16="http://schemas.microsoft.com/office/drawing/2014/main" id="{45E51267-D0F0-4088-B771-658151DCB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12" y="285498"/>
            <a:ext cx="1161288" cy="1194972"/>
          </a:xfrm>
          <a:prstGeom prst="rect">
            <a:avLst/>
          </a:prstGeom>
          <a:noFill/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FBA16F3D-AACA-46ED-825C-83C58C69F4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03BEF7E-6B0B-4779-997C-5263692E8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40559B8-B05C-4725-BB2B-AF8014A46B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1BA7175-A5A5-4B44-B075-A40328ED8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548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48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70D3640-D561-4ACB-AD03-0505886726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97506B1-81DE-4847-9689-5406526A5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9CCF5FC-CC37-4A8C-862C-8147F27C06D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11885A3-355E-4895-963B-45D120381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F38651-0427-48E3-AAC4-5E64384A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73075"/>
            <a:ext cx="9329038" cy="822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F151D98D-DB24-4069-88A1-6D7B995FCA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8B68671-7B40-4B52-86FA-BAC7978BA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BC4CC-B8B8-4C5B-8245-D59E9C48FD8C}"/>
              </a:ext>
            </a:extLst>
          </p:cNvPr>
          <p:cNvSpPr/>
          <p:nvPr userDrawn="1"/>
        </p:nvSpPr>
        <p:spPr bwMode="auto">
          <a:xfrm>
            <a:off x="533400" y="304800"/>
            <a:ext cx="112776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5EEB214-0B45-4190-BD70-FCD1946DD2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68297F-9291-4F81-BFD1-F0B46D285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457999-65D6-4B06-9ECD-16C2FB588E8D}"/>
              </a:ext>
            </a:extLst>
          </p:cNvPr>
          <p:cNvSpPr/>
          <p:nvPr userDrawn="1"/>
        </p:nvSpPr>
        <p:spPr bwMode="auto">
          <a:xfrm>
            <a:off x="533400" y="304800"/>
            <a:ext cx="112776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D8456BC5-2420-4AEE-82A2-BF2DF9668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94EACC-5A74-4301-BFFE-9077DEAC0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DE5FCA-C33A-43D1-BAD8-64A3B36227D6}"/>
              </a:ext>
            </a:extLst>
          </p:cNvPr>
          <p:cNvSpPr/>
          <p:nvPr userDrawn="1"/>
        </p:nvSpPr>
        <p:spPr bwMode="auto">
          <a:xfrm>
            <a:off x="533400" y="304800"/>
            <a:ext cx="112776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9EE21EE-95BF-4D45-AB59-99A101F0253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1B694-7B20-4356-A0A9-D217A8418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91200" y="6629400"/>
            <a:ext cx="711200" cy="22860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309034" y="236539"/>
            <a:ext cx="11571817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15951" y="1600200"/>
            <a:ext cx="11061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473075"/>
            <a:ext cx="9329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1117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304800" y="6629401"/>
            <a:ext cx="589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2017 Health Level Seven ® International. All Rights Reserved. </a:t>
            </a:r>
          </a:p>
          <a:p>
            <a:r>
              <a:rPr lang="en-US" sz="600" b="1" dirty="0"/>
              <a:t>HL7, Health Level Seven, FHIR and the FHIR flame logo are registered trademarks of Health Level Seven International. Reg. U.S. TM Office.</a:t>
            </a:r>
          </a:p>
        </p:txBody>
      </p:sp>
      <p:pic>
        <p:nvPicPr>
          <p:cNvPr id="32783" name="Picture 15" descr="HL7 International 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601" y="6629400"/>
            <a:ext cx="220675" cy="227076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69600" y="6629400"/>
            <a:ext cx="111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B0DA872C-6838-4325-B31E-2A36B74B53EE}" type="datetime1">
              <a:rPr lang="en-CA" smtClean="0"/>
              <a:pPr/>
              <a:t>2018-05-17</a:t>
            </a:fld>
            <a:endParaRPr lang="en-US" dirty="0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534150"/>
            <a:ext cx="71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fld id="{DD8FDF0E-2772-4D89-9F72-F3CB15D8B8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E06B55-15DA-4330-877C-A23F972B1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9101" r="26890" b="29814"/>
          <a:stretch/>
        </p:blipFill>
        <p:spPr>
          <a:xfrm>
            <a:off x="9837038" y="253314"/>
            <a:ext cx="2034746" cy="1252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forge.hl7.org/gf/project/fhir/tracker/?action=TrackerItemEdit&amp;tracker_item_id=16703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forge.hl7.org/gf/project/fhir/tracker/?action=TrackerItemEdit&amp;tracker_item_id=16939&amp;start=0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Cologne Roundtable Discussions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997288" y="4221088"/>
            <a:ext cx="6400800" cy="13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9585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6CF2-E4DE-4AF1-8DDE-FC8D0960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should be context-independent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26D55-E398-47E4-A8CD-C4B29A58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Extensibility mechanism doesn’t accommodate “workflows” outside the 80%, only “elements” outside the 80%</a:t>
            </a:r>
          </a:p>
          <a:p>
            <a:r>
              <a:rPr lang="en-CA" dirty="0"/>
              <a:t>Therefore need to try to be workflow-agnostic, even if certain workflows are typical</a:t>
            </a:r>
          </a:p>
          <a:p>
            <a:r>
              <a:rPr lang="en-CA" dirty="0"/>
              <a:t>At the same time, initial versions of a resource may focus on what’s known</a:t>
            </a:r>
          </a:p>
          <a:p>
            <a:r>
              <a:rPr lang="en-CA" dirty="0"/>
              <a:t>What FMM level constraints should there be for non-workflow-independent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E581F-6C02-4E06-820C-CFE4B85D4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8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E27AEB-4220-4B1A-BCF6-A8F0924C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isModifier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A3DB49-56EC-47FF-953D-A831184F1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C13BC-5053-443F-A584-D9228C9F9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2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51EB-CACC-4835-A595-EF609EF7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AEB7-8F73-435F-9A3B-7377172A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Lots of people don’t know how to populate </a:t>
            </a:r>
            <a:r>
              <a:rPr lang="en-CA" dirty="0" err="1"/>
              <a:t>isModifier</a:t>
            </a:r>
            <a:endParaRPr lang="en-CA" dirty="0"/>
          </a:p>
          <a:p>
            <a:r>
              <a:rPr lang="en-CA" dirty="0"/>
              <a:t>In some cases, whether something is a modifier is context-specific</a:t>
            </a:r>
          </a:p>
          <a:p>
            <a:pPr lvl="1"/>
            <a:r>
              <a:rPr lang="en-CA" dirty="0"/>
              <a:t>Depends on how people interpret the resource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92CBB-7A8D-4AE8-8F04-52A5555CB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2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F319-EA1B-4D3C-8719-ACEDA1E5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136D-1479-46C9-A825-167E68C5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When is it ok to use ‘code’ rather than </a:t>
            </a:r>
            <a:r>
              <a:rPr lang="en-CA" dirty="0" err="1"/>
              <a:t>CodeableConcept</a:t>
            </a:r>
            <a:r>
              <a:rPr lang="en-CA" dirty="0"/>
              <a:t> and required or extensible bindings?</a:t>
            </a:r>
          </a:p>
          <a:p>
            <a:pPr marL="914400" lvl="1" indent="-514350"/>
            <a:r>
              <a:rPr lang="en-CA" dirty="0"/>
              <a:t>Negatives on 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“stand-alone” are resources expected to be?</a:t>
            </a:r>
          </a:p>
          <a:p>
            <a:pPr marL="914400" lvl="1" indent="-514350"/>
            <a:r>
              <a:rPr lang="en-CA" dirty="0"/>
              <a:t>Negative on FM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How do we get consistency in determination of </a:t>
            </a:r>
            <a:r>
              <a:rPr lang="en-CA" dirty="0" err="1"/>
              <a:t>isModifier</a:t>
            </a:r>
            <a:r>
              <a:rPr lang="en-CA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9ED2-85AB-46D4-A025-07CBAF4FE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9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78E1D9-938F-49E5-A21F-CA73EBEA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Code/Coding +</a:t>
            </a:r>
            <a:br>
              <a:rPr lang="en-CA" dirty="0"/>
            </a:br>
            <a:r>
              <a:rPr lang="en-CA" dirty="0"/>
              <a:t>binding strength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D14959-7CD5-4070-8C0F-E909861EF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5A8A2-4678-44AB-99FA-320DB9263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0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DD07-B5D6-451B-9C00-5A9B5EBB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5757-0CBC-4A2B-A67E-5FF17FBB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Sample ballot item: </a:t>
            </a:r>
            <a:r>
              <a:rPr lang="en-CA" dirty="0">
                <a:hlinkClick r:id="rId2"/>
              </a:rPr>
              <a:t>GF#16700</a:t>
            </a:r>
            <a:endParaRPr lang="en-CA" dirty="0"/>
          </a:p>
          <a:p>
            <a:pPr lvl="1"/>
            <a:r>
              <a:rPr lang="en-CA" dirty="0"/>
              <a:t>Issues such as </a:t>
            </a:r>
            <a:r>
              <a:rPr lang="en-CA" dirty="0" err="1"/>
              <a:t>Observation.status</a:t>
            </a:r>
            <a:r>
              <a:rPr lang="en-CA" dirty="0"/>
              <a:t>, interpretation, </a:t>
            </a:r>
            <a:r>
              <a:rPr lang="en-CA" dirty="0" err="1"/>
              <a:t>dataAbsentReason</a:t>
            </a:r>
            <a:r>
              <a:rPr lang="en-CA" dirty="0"/>
              <a:t>, </a:t>
            </a:r>
            <a:r>
              <a:rPr lang="en-CA" dirty="0" err="1"/>
              <a:t>referenceRange.type</a:t>
            </a:r>
            <a:r>
              <a:rPr lang="en-CA" dirty="0"/>
              <a:t>, </a:t>
            </a:r>
            <a:r>
              <a:rPr lang="en-CA" dirty="0" err="1"/>
              <a:t>referenceRange.appliesTo</a:t>
            </a:r>
            <a:r>
              <a:rPr lang="en-CA" dirty="0"/>
              <a:t>, </a:t>
            </a:r>
            <a:r>
              <a:rPr lang="en-CA" dirty="0" err="1"/>
              <a:t>Patient.gender</a:t>
            </a:r>
            <a:endParaRPr lang="en-CA" dirty="0"/>
          </a:p>
          <a:p>
            <a:r>
              <a:rPr lang="en-CA" dirty="0"/>
              <a:t>Concern that documents of clinical interest should not be constrained to code (which prohibits translations) and Required or Extensible bindings (which force translation)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7B9DB-4FDD-4F85-8061-711919B89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99FC-7D1C-41B3-8592-D97A075E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Lloyd’s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AC8A-50E0-46AF-BA4F-E784863A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Object of HL7 is global interoperability when we can and when it doesn’t impose unreasonable expectations on implementers</a:t>
            </a:r>
          </a:p>
          <a:p>
            <a:pPr lvl="1"/>
            <a:r>
              <a:rPr lang="en-CA" dirty="0"/>
              <a:t>Mapping is a “reasonable” expectation if </a:t>
            </a:r>
          </a:p>
          <a:p>
            <a:pPr lvl="2"/>
            <a:r>
              <a:rPr lang="en-CA" dirty="0"/>
              <a:t>the number of codes is small</a:t>
            </a:r>
          </a:p>
          <a:p>
            <a:pPr lvl="2"/>
            <a:r>
              <a:rPr lang="en-CA" dirty="0"/>
              <a:t>the value set covers the space</a:t>
            </a:r>
          </a:p>
          <a:p>
            <a:pPr lvl="2"/>
            <a:r>
              <a:rPr lang="en-CA" dirty="0"/>
              <a:t>Value set is amenable to mapping from the common terminologies of the vast majority of implementer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76B0-27C6-4813-909C-09251DD00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4066-EBFE-4CFD-8CF1-B123C449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Lloyd’s opinion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3A17-5184-424D-8DE8-3C623225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Changing from code to </a:t>
            </a:r>
            <a:r>
              <a:rPr lang="en-CA" dirty="0" err="1"/>
              <a:t>CodeableConcept</a:t>
            </a:r>
            <a:r>
              <a:rPr lang="en-CA" dirty="0"/>
              <a:t> means software can’t use enumerations</a:t>
            </a:r>
          </a:p>
          <a:p>
            <a:r>
              <a:rPr lang="en-CA" dirty="0"/>
              <a:t>Does allow translations &amp; original text to provide “original” codes plus free text</a:t>
            </a:r>
          </a:p>
          <a:p>
            <a:pPr lvl="1"/>
            <a:r>
              <a:rPr lang="en-CA" dirty="0"/>
              <a:t>If required, must always have a code from the required value set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5A76C-BE76-4DF6-A690-BFC1A79F7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4EAEA9-A3F7-494A-B262-2A44D1E9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Stand-alone-ness of resources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02F0DC-B72D-4C2B-B9C2-C62F52B3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65250-7FD1-4686-9443-153F04BEB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54AD-4ABF-4D10-9AAE-BFC1086A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B685-ED8E-4A47-AA05-27516F01B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See </a:t>
            </a:r>
            <a:r>
              <a:rPr lang="en-CA" dirty="0">
                <a:hlinkClick r:id="rId2"/>
              </a:rPr>
              <a:t>GF#16939</a:t>
            </a:r>
            <a:endParaRPr lang="en-CA" dirty="0"/>
          </a:p>
          <a:p>
            <a:r>
              <a:rPr lang="en-CA" dirty="0" err="1"/>
              <a:t>ClaimResponse</a:t>
            </a:r>
            <a:r>
              <a:rPr lang="en-CA" dirty="0"/>
              <a:t>, </a:t>
            </a:r>
            <a:r>
              <a:rPr lang="en-CA" dirty="0" err="1"/>
              <a:t>EligibilityResponse</a:t>
            </a:r>
            <a:r>
              <a:rPr lang="en-CA" dirty="0"/>
              <a:t>, </a:t>
            </a:r>
            <a:r>
              <a:rPr lang="en-CA" dirty="0" err="1"/>
              <a:t>EnrollmentResponse</a:t>
            </a:r>
            <a:r>
              <a:rPr lang="en-CA" dirty="0"/>
              <a:t>, </a:t>
            </a:r>
            <a:r>
              <a:rPr lang="en-CA" dirty="0" err="1"/>
              <a:t>AppointmentResponse</a:t>
            </a:r>
            <a:r>
              <a:rPr lang="en-CA" dirty="0"/>
              <a:t> cannot stand alone (need Claim, </a:t>
            </a:r>
            <a:r>
              <a:rPr lang="en-CA" dirty="0" err="1"/>
              <a:t>EligibilityRequest</a:t>
            </a:r>
            <a:r>
              <a:rPr lang="en-CA" dirty="0"/>
              <a:t>, etc. to make sense)</a:t>
            </a:r>
          </a:p>
          <a:p>
            <a:pPr lvl="1"/>
            <a:r>
              <a:rPr lang="en-CA" dirty="0"/>
              <a:t>Equivalent to an Observation that says “value was 100 mmol/L, see Order 123 for more”</a:t>
            </a:r>
          </a:p>
          <a:p>
            <a:r>
              <a:rPr lang="en-CA" dirty="0" err="1"/>
              <a:t>QuestionnaireResponse</a:t>
            </a:r>
            <a:r>
              <a:rPr lang="en-CA" dirty="0"/>
              <a:t> is more stand-alone, but could be argued is not “fully” computable independent of Questionnaire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FB88-8E16-4346-81F0-6D03EB443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9338-84AE-47A7-AC23-B3F13D4C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1711-0C52-4D14-887D-2B10CB33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Current models dictate the business model:</a:t>
            </a:r>
          </a:p>
          <a:p>
            <a:pPr lvl="1"/>
            <a:r>
              <a:rPr lang="en-CA" sz="2400" dirty="0"/>
              <a:t>A request must exist before the ‘event’ can exist</a:t>
            </a:r>
          </a:p>
          <a:p>
            <a:pPr lvl="1"/>
            <a:r>
              <a:rPr lang="en-CA" sz="2400" dirty="0"/>
              <a:t>Information is intended to be communicated principally to the system that made the request</a:t>
            </a:r>
          </a:p>
          <a:p>
            <a:r>
              <a:rPr lang="en-CA" sz="2800" dirty="0"/>
              <a:t>This means:</a:t>
            </a:r>
          </a:p>
          <a:p>
            <a:pPr lvl="1"/>
            <a:r>
              <a:rPr lang="en-CA" sz="2400" dirty="0"/>
              <a:t>Can’t initiate an appointment by saying “I’d like an appointment, here’s my availability”</a:t>
            </a:r>
          </a:p>
          <a:p>
            <a:pPr lvl="1"/>
            <a:r>
              <a:rPr lang="en-CA" sz="2400" dirty="0"/>
              <a:t>Can’t initiate an eligibility check, pre-authorization, without an electronic request, etc.</a:t>
            </a:r>
          </a:p>
          <a:p>
            <a:pPr lvl="1"/>
            <a:r>
              <a:rPr lang="en-CA" sz="2400" dirty="0"/>
              <a:t>Can’t send results of eligibility, pre-authorization, etc. to downstream systems without also sending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1DB6C-261D-414E-918E-0489999E4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9445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</TotalTime>
  <Words>471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Refined</vt:lpstr>
      <vt:lpstr>Cologne Roundtable Discussions</vt:lpstr>
      <vt:lpstr>Issue topics</vt:lpstr>
      <vt:lpstr>Code/Coding + binding strength</vt:lpstr>
      <vt:lpstr>Issue</vt:lpstr>
      <vt:lpstr>Lloyd’s opinion</vt:lpstr>
      <vt:lpstr>Lloyd’s opinion (cont’d)</vt:lpstr>
      <vt:lpstr>Stand-alone-ness of resources</vt:lpstr>
      <vt:lpstr>Issue</vt:lpstr>
      <vt:lpstr>Issue continued</vt:lpstr>
      <vt:lpstr>Resources should be context-independent</vt:lpstr>
      <vt:lpstr>isModifier</vt:lpstr>
      <vt:lpstr>Issue</vt:lpstr>
    </vt:vector>
  </TitlesOfParts>
  <Company>Stewardshop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Ross</dc:creator>
  <cp:lastModifiedBy>Lloyd McKenzie</cp:lastModifiedBy>
  <cp:revision>56</cp:revision>
  <dcterms:created xsi:type="dcterms:W3CDTF">2008-01-21T06:12:12Z</dcterms:created>
  <dcterms:modified xsi:type="dcterms:W3CDTF">2018-05-17T17:01:45Z</dcterms:modified>
</cp:coreProperties>
</file>