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153" autoAdjust="0"/>
  </p:normalViewPr>
  <p:slideViewPr>
    <p:cSldViewPr>
      <p:cViewPr varScale="1">
        <p:scale>
          <a:sx n="77" d="100"/>
          <a:sy n="77"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EFBE79-79B9-491F-843A-7641B9168A05}" type="datetimeFigureOut">
              <a:rPr lang="en-AU" smtClean="0"/>
              <a:t>19/06/2012</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227438-44BD-4667-B0D5-03A56F1CBFF1}" type="slidenum">
              <a:rPr lang="en-AU" smtClean="0"/>
              <a:t>‹#›</a:t>
            </a:fld>
            <a:endParaRPr lang="en-AU"/>
          </a:p>
        </p:txBody>
      </p:sp>
    </p:spTree>
    <p:extLst>
      <p:ext uri="{BB962C8B-B14F-4D97-AF65-F5344CB8AC3E}">
        <p14:creationId xmlns:p14="http://schemas.microsoft.com/office/powerpoint/2010/main" val="2740171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psa.org.au/download/practice-guidelines/rmmr-and-qum-services.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safetyandquality.gov.au/our-work/medication-safety/medication-reconciliation/"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psnet.ahrq.gov/primer.aspx?primerID=1"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Profile = specific attributes (such as feature, skills, knowledge, quality, capability, reputation) of something, an object, a person, an organization, a society/population that provide evaluation of </a:t>
            </a:r>
            <a:r>
              <a:rPr lang="en-AU" baseline="0" dirty="0" smtClean="0"/>
              <a:t>the characteristics or features and support generalisation about the structure and behaviours of the target object, person, organization, society/population</a:t>
            </a:r>
            <a:endParaRPr lang="en-AU" dirty="0"/>
          </a:p>
        </p:txBody>
      </p:sp>
      <p:sp>
        <p:nvSpPr>
          <p:cNvPr id="4" name="Slide Number Placeholder 3"/>
          <p:cNvSpPr>
            <a:spLocks noGrp="1"/>
          </p:cNvSpPr>
          <p:nvPr>
            <p:ph type="sldNum" sz="quarter" idx="10"/>
          </p:nvPr>
        </p:nvSpPr>
        <p:spPr/>
        <p:txBody>
          <a:bodyPr/>
          <a:lstStyle/>
          <a:p>
            <a:pPr>
              <a:defRPr/>
            </a:pPr>
            <a:fld id="{512E2C6D-0C64-9948-963E-3118E9303612}" type="slidenum">
              <a:rPr lang="en-US" smtClean="0"/>
              <a:pPr>
                <a:defRPr/>
              </a:pPr>
              <a:t>5</a:t>
            </a:fld>
            <a:endParaRPr lang="en-US"/>
          </a:p>
        </p:txBody>
      </p:sp>
    </p:spTree>
    <p:extLst>
      <p:ext uri="{BB962C8B-B14F-4D97-AF65-F5344CB8AC3E}">
        <p14:creationId xmlns:p14="http://schemas.microsoft.com/office/powerpoint/2010/main" val="3332106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Management Plan = a structured, formally defined</a:t>
            </a:r>
            <a:r>
              <a:rPr lang="en-AU" baseline="0" dirty="0" smtClean="0"/>
              <a:t> scheme of strategies and actions to address one or more defined problems and/or achieve set goals and objectives</a:t>
            </a:r>
            <a:endParaRPr lang="en-AU" dirty="0"/>
          </a:p>
        </p:txBody>
      </p:sp>
      <p:sp>
        <p:nvSpPr>
          <p:cNvPr id="4" name="Slide Number Placeholder 3"/>
          <p:cNvSpPr>
            <a:spLocks noGrp="1"/>
          </p:cNvSpPr>
          <p:nvPr>
            <p:ph type="sldNum" sz="quarter" idx="10"/>
          </p:nvPr>
        </p:nvSpPr>
        <p:spPr/>
        <p:txBody>
          <a:bodyPr/>
          <a:lstStyle/>
          <a:p>
            <a:pPr>
              <a:defRPr/>
            </a:pPr>
            <a:fld id="{512E2C6D-0C64-9948-963E-3118E9303612}" type="slidenum">
              <a:rPr lang="en-US" smtClean="0"/>
              <a:pPr>
                <a:defRPr/>
              </a:pPr>
              <a:t>6</a:t>
            </a:fld>
            <a:endParaRPr lang="en-US"/>
          </a:p>
        </p:txBody>
      </p:sp>
    </p:spTree>
    <p:extLst>
      <p:ext uri="{BB962C8B-B14F-4D97-AF65-F5344CB8AC3E}">
        <p14:creationId xmlns:p14="http://schemas.microsoft.com/office/powerpoint/2010/main" val="3260605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*1 definition</a:t>
            </a:r>
            <a:r>
              <a:rPr lang="en-AU" baseline="0" dirty="0" smtClean="0"/>
              <a:t> source = Guidelines for Pharmacist Providing Residential Medication Management Review and Quality Use of Medicine Services, Pharmaceutical Society of Australia, 2011, October.</a:t>
            </a:r>
          </a:p>
          <a:p>
            <a:r>
              <a:rPr lang="en-AU" dirty="0" smtClean="0">
                <a:hlinkClick r:id="rId3"/>
              </a:rPr>
              <a:t>http://www.psa.org.au/download/practice-guidelines/rmmr-and-qum-services.pdf</a:t>
            </a:r>
            <a:endParaRPr lang="en-AU" dirty="0"/>
          </a:p>
        </p:txBody>
      </p:sp>
      <p:sp>
        <p:nvSpPr>
          <p:cNvPr id="4" name="Slide Number Placeholder 3"/>
          <p:cNvSpPr>
            <a:spLocks noGrp="1"/>
          </p:cNvSpPr>
          <p:nvPr>
            <p:ph type="sldNum" sz="quarter" idx="10"/>
          </p:nvPr>
        </p:nvSpPr>
        <p:spPr/>
        <p:txBody>
          <a:bodyPr/>
          <a:lstStyle/>
          <a:p>
            <a:pPr>
              <a:defRPr/>
            </a:pPr>
            <a:fld id="{512E2C6D-0C64-9948-963E-3118E9303612}" type="slidenum">
              <a:rPr lang="en-US" smtClean="0"/>
              <a:pPr>
                <a:defRPr/>
              </a:pPr>
              <a:t>7</a:t>
            </a:fld>
            <a:endParaRPr lang="en-US"/>
          </a:p>
        </p:txBody>
      </p:sp>
    </p:spTree>
    <p:extLst>
      <p:ext uri="{BB962C8B-B14F-4D97-AF65-F5344CB8AC3E}">
        <p14:creationId xmlns:p14="http://schemas.microsoft.com/office/powerpoint/2010/main" val="1595057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512E2C6D-0C64-9948-963E-3118E9303612}" type="slidenum">
              <a:rPr lang="en-US" smtClean="0"/>
              <a:pPr>
                <a:defRPr/>
              </a:pPr>
              <a:t>9</a:t>
            </a:fld>
            <a:endParaRPr lang="en-US"/>
          </a:p>
        </p:txBody>
      </p:sp>
    </p:spTree>
    <p:extLst>
      <p:ext uri="{BB962C8B-B14F-4D97-AF65-F5344CB8AC3E}">
        <p14:creationId xmlns:p14="http://schemas.microsoft.com/office/powerpoint/2010/main" val="2699834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*2 Definition Source = Australian</a:t>
            </a:r>
            <a:r>
              <a:rPr lang="en-AU" baseline="0" dirty="0" smtClean="0"/>
              <a:t> Commission on Safety and Quality in Healthcare</a:t>
            </a:r>
          </a:p>
          <a:p>
            <a:r>
              <a:rPr lang="en-AU" dirty="0" smtClean="0">
                <a:hlinkClick r:id="rId3"/>
              </a:rPr>
              <a:t>http://www.safetyandquality.gov.au/our-work/medication-safety/medication-reconciliation/</a:t>
            </a:r>
            <a:endParaRPr lang="en-AU" dirty="0" smtClean="0"/>
          </a:p>
        </p:txBody>
      </p:sp>
      <p:sp>
        <p:nvSpPr>
          <p:cNvPr id="4" name="Slide Number Placeholder 3"/>
          <p:cNvSpPr>
            <a:spLocks noGrp="1"/>
          </p:cNvSpPr>
          <p:nvPr>
            <p:ph type="sldNum" sz="quarter" idx="10"/>
          </p:nvPr>
        </p:nvSpPr>
        <p:spPr/>
        <p:txBody>
          <a:bodyPr/>
          <a:lstStyle/>
          <a:p>
            <a:pPr>
              <a:defRPr/>
            </a:pPr>
            <a:fld id="{512E2C6D-0C64-9948-963E-3118E9303612}" type="slidenum">
              <a:rPr lang="en-US" smtClean="0"/>
              <a:pPr>
                <a:defRPr/>
              </a:pPr>
              <a:t>10</a:t>
            </a:fld>
            <a:endParaRPr lang="en-US"/>
          </a:p>
        </p:txBody>
      </p:sp>
    </p:spTree>
    <p:extLst>
      <p:ext uri="{BB962C8B-B14F-4D97-AF65-F5344CB8AC3E}">
        <p14:creationId xmlns:p14="http://schemas.microsoft.com/office/powerpoint/2010/main" val="3867197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*3 Definition Source = Queensland Health, Safe Medication Management Unit</a:t>
            </a:r>
          </a:p>
          <a:p>
            <a:r>
              <a:rPr lang="en-AU" dirty="0" smtClean="0"/>
              <a:t>*4 Definition Source = adapted from Agency for Health</a:t>
            </a:r>
            <a:r>
              <a:rPr lang="en-AU" baseline="0" dirty="0" smtClean="0"/>
              <a:t> Research and Quality (US Department of Health and Human Services)</a:t>
            </a:r>
            <a:endParaRPr lang="en-AU" dirty="0" smtClean="0"/>
          </a:p>
          <a:p>
            <a:r>
              <a:rPr lang="en-AU" dirty="0" smtClean="0">
                <a:hlinkClick r:id="rId3"/>
              </a:rPr>
              <a:t>http://psnet.ahrq.gov/primer.aspx?primerID=1</a:t>
            </a:r>
            <a:endParaRPr lang="en-AU" dirty="0"/>
          </a:p>
        </p:txBody>
      </p:sp>
      <p:sp>
        <p:nvSpPr>
          <p:cNvPr id="4" name="Slide Number Placeholder 3"/>
          <p:cNvSpPr>
            <a:spLocks noGrp="1"/>
          </p:cNvSpPr>
          <p:nvPr>
            <p:ph type="sldNum" sz="quarter" idx="10"/>
          </p:nvPr>
        </p:nvSpPr>
        <p:spPr/>
        <p:txBody>
          <a:bodyPr/>
          <a:lstStyle/>
          <a:p>
            <a:pPr>
              <a:defRPr/>
            </a:pPr>
            <a:fld id="{512E2C6D-0C64-9948-963E-3118E9303612}" type="slidenum">
              <a:rPr lang="en-US" smtClean="0"/>
              <a:pPr>
                <a:defRPr/>
              </a:pPr>
              <a:t>11</a:t>
            </a:fld>
            <a:endParaRPr lang="en-US"/>
          </a:p>
        </p:txBody>
      </p:sp>
    </p:spTree>
    <p:extLst>
      <p:ext uri="{BB962C8B-B14F-4D97-AF65-F5344CB8AC3E}">
        <p14:creationId xmlns:p14="http://schemas.microsoft.com/office/powerpoint/2010/main" val="3867197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2AD5D49B-F43F-4E62-B4CE-D9DF28FA33F0}" type="datetimeFigureOut">
              <a:rPr lang="en-AU" smtClean="0"/>
              <a:t>19/06/2012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8E6B94-E7EA-4FDC-9FB8-54FAC4CBCC35}" type="slidenum">
              <a:rPr lang="en-AU" smtClean="0"/>
              <a:t>‹#›</a:t>
            </a:fld>
            <a:endParaRPr lang="en-AU"/>
          </a:p>
        </p:txBody>
      </p:sp>
    </p:spTree>
    <p:extLst>
      <p:ext uri="{BB962C8B-B14F-4D97-AF65-F5344CB8AC3E}">
        <p14:creationId xmlns:p14="http://schemas.microsoft.com/office/powerpoint/2010/main" val="518328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AD5D49B-F43F-4E62-B4CE-D9DF28FA33F0}" type="datetimeFigureOut">
              <a:rPr lang="en-AU" smtClean="0"/>
              <a:t>19/06/2012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8E6B94-E7EA-4FDC-9FB8-54FAC4CBCC35}" type="slidenum">
              <a:rPr lang="en-AU" smtClean="0"/>
              <a:t>‹#›</a:t>
            </a:fld>
            <a:endParaRPr lang="en-AU"/>
          </a:p>
        </p:txBody>
      </p:sp>
    </p:spTree>
    <p:extLst>
      <p:ext uri="{BB962C8B-B14F-4D97-AF65-F5344CB8AC3E}">
        <p14:creationId xmlns:p14="http://schemas.microsoft.com/office/powerpoint/2010/main" val="899276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AD5D49B-F43F-4E62-B4CE-D9DF28FA33F0}" type="datetimeFigureOut">
              <a:rPr lang="en-AU" smtClean="0"/>
              <a:t>19/06/2012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8E6B94-E7EA-4FDC-9FB8-54FAC4CBCC35}" type="slidenum">
              <a:rPr lang="en-AU" smtClean="0"/>
              <a:t>‹#›</a:t>
            </a:fld>
            <a:endParaRPr lang="en-AU"/>
          </a:p>
        </p:txBody>
      </p:sp>
    </p:spTree>
    <p:extLst>
      <p:ext uri="{BB962C8B-B14F-4D97-AF65-F5344CB8AC3E}">
        <p14:creationId xmlns:p14="http://schemas.microsoft.com/office/powerpoint/2010/main" val="4083033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10" name="Text Placeholder 9"/>
          <p:cNvSpPr>
            <a:spLocks noGrp="1"/>
          </p:cNvSpPr>
          <p:nvPr>
            <p:ph type="body" sz="quarter" idx="13"/>
          </p:nvPr>
        </p:nvSpPr>
        <p:spPr>
          <a:xfrm>
            <a:off x="457200" y="1955800"/>
            <a:ext cx="83820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2" name="Text Placeholder 11"/>
          <p:cNvSpPr>
            <a:spLocks noGrp="1"/>
          </p:cNvSpPr>
          <p:nvPr>
            <p:ph type="body" sz="quarter" idx="14"/>
          </p:nvPr>
        </p:nvSpPr>
        <p:spPr>
          <a:xfrm>
            <a:off x="457200" y="1270000"/>
            <a:ext cx="8382000" cy="533400"/>
          </a:xfrm>
          <a:prstGeom prst="rect">
            <a:avLst/>
          </a:prstGeom>
        </p:spPr>
        <p:txBody>
          <a:bodyPr vert="horz" lIns="0" tIns="0" bIns="0"/>
          <a:lstStyle>
            <a:lvl1pPr>
              <a:defRPr sz="1800" b="0">
                <a:solidFill>
                  <a:srgbClr val="DF0007"/>
                </a:solidFill>
              </a:defRPr>
            </a:lvl1pPr>
          </a:lstStyle>
          <a:p>
            <a:pPr lvl="0"/>
            <a:r>
              <a:rPr lang="en-AU" smtClean="0"/>
              <a:t>Click to edit Master text styles</a:t>
            </a:r>
          </a:p>
        </p:txBody>
      </p:sp>
      <p:sp>
        <p:nvSpPr>
          <p:cNvPr id="13" name="Title Placeholder 1"/>
          <p:cNvSpPr>
            <a:spLocks noGrp="1"/>
          </p:cNvSpPr>
          <p:nvPr>
            <p:ph type="title"/>
          </p:nvPr>
        </p:nvSpPr>
        <p:spPr>
          <a:xfrm>
            <a:off x="457200" y="355600"/>
            <a:ext cx="5867400" cy="563562"/>
          </a:xfrm>
          <a:prstGeom prst="rect">
            <a:avLst/>
          </a:prstGeom>
        </p:spPr>
        <p:txBody>
          <a:bodyPr vert="horz" lIns="0" tIns="45720" rIns="91440" bIns="0" rtlCol="0" anchor="b">
            <a:noAutofit/>
          </a:bodyPr>
          <a:lstStyle>
            <a:lvl1pPr>
              <a:defRPr sz="2400" b="1">
                <a:solidFill>
                  <a:srgbClr val="5B5A5F"/>
                </a:solidFill>
              </a:defRPr>
            </a:lvl1pPr>
          </a:lstStyle>
          <a:p>
            <a:r>
              <a:rPr lang="en-AU" smtClean="0"/>
              <a:t>Click to edit Master title style</a:t>
            </a:r>
            <a:endParaRPr lang="en-US" dirty="0"/>
          </a:p>
        </p:txBody>
      </p:sp>
    </p:spTree>
    <p:extLst>
      <p:ext uri="{BB962C8B-B14F-4D97-AF65-F5344CB8AC3E}">
        <p14:creationId xmlns:p14="http://schemas.microsoft.com/office/powerpoint/2010/main" val="4055820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10" name="Text Placeholder 9"/>
          <p:cNvSpPr>
            <a:spLocks noGrp="1"/>
          </p:cNvSpPr>
          <p:nvPr>
            <p:ph type="body" sz="quarter" idx="13"/>
          </p:nvPr>
        </p:nvSpPr>
        <p:spPr>
          <a:xfrm>
            <a:off x="457200" y="1955800"/>
            <a:ext cx="83820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2" name="Text Placeholder 11"/>
          <p:cNvSpPr>
            <a:spLocks noGrp="1"/>
          </p:cNvSpPr>
          <p:nvPr>
            <p:ph type="body" sz="quarter" idx="14"/>
          </p:nvPr>
        </p:nvSpPr>
        <p:spPr>
          <a:xfrm>
            <a:off x="457200" y="1270000"/>
            <a:ext cx="8382000" cy="533400"/>
          </a:xfrm>
          <a:prstGeom prst="rect">
            <a:avLst/>
          </a:prstGeom>
        </p:spPr>
        <p:txBody>
          <a:bodyPr vert="horz" lIns="0" tIns="0" bIns="0"/>
          <a:lstStyle>
            <a:lvl1pPr>
              <a:defRPr sz="1800" b="0">
                <a:solidFill>
                  <a:srgbClr val="DF0007"/>
                </a:solidFill>
              </a:defRPr>
            </a:lvl1pPr>
          </a:lstStyle>
          <a:p>
            <a:pPr lvl="0"/>
            <a:r>
              <a:rPr lang="en-AU" smtClean="0"/>
              <a:t>Click to edit Master text styles</a:t>
            </a:r>
          </a:p>
        </p:txBody>
      </p:sp>
      <p:sp>
        <p:nvSpPr>
          <p:cNvPr id="13" name="Title Placeholder 1"/>
          <p:cNvSpPr>
            <a:spLocks noGrp="1"/>
          </p:cNvSpPr>
          <p:nvPr>
            <p:ph type="title"/>
          </p:nvPr>
        </p:nvSpPr>
        <p:spPr>
          <a:xfrm>
            <a:off x="457200" y="355600"/>
            <a:ext cx="5867400" cy="563562"/>
          </a:xfrm>
          <a:prstGeom prst="rect">
            <a:avLst/>
          </a:prstGeom>
        </p:spPr>
        <p:txBody>
          <a:bodyPr vert="horz" lIns="0" tIns="45720" rIns="91440" bIns="0" rtlCol="0" anchor="b">
            <a:noAutofit/>
          </a:bodyPr>
          <a:lstStyle>
            <a:lvl1pPr>
              <a:defRPr sz="2400" b="1">
                <a:solidFill>
                  <a:srgbClr val="5B5A5F"/>
                </a:solidFill>
              </a:defRPr>
            </a:lvl1pPr>
          </a:lstStyle>
          <a:p>
            <a:r>
              <a:rPr lang="en-AU" smtClean="0"/>
              <a:t>Click to edit Master title style</a:t>
            </a:r>
            <a:endParaRPr lang="en-US" dirty="0"/>
          </a:p>
        </p:txBody>
      </p:sp>
    </p:spTree>
    <p:extLst>
      <p:ext uri="{BB962C8B-B14F-4D97-AF65-F5344CB8AC3E}">
        <p14:creationId xmlns:p14="http://schemas.microsoft.com/office/powerpoint/2010/main" val="4055820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10" name="Text Placeholder 9"/>
          <p:cNvSpPr>
            <a:spLocks noGrp="1"/>
          </p:cNvSpPr>
          <p:nvPr>
            <p:ph type="body" sz="quarter" idx="13"/>
          </p:nvPr>
        </p:nvSpPr>
        <p:spPr>
          <a:xfrm>
            <a:off x="457200" y="1955800"/>
            <a:ext cx="83820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2" name="Text Placeholder 11"/>
          <p:cNvSpPr>
            <a:spLocks noGrp="1"/>
          </p:cNvSpPr>
          <p:nvPr>
            <p:ph type="body" sz="quarter" idx="14"/>
          </p:nvPr>
        </p:nvSpPr>
        <p:spPr>
          <a:xfrm>
            <a:off x="457200" y="1270000"/>
            <a:ext cx="8382000" cy="533400"/>
          </a:xfrm>
          <a:prstGeom prst="rect">
            <a:avLst/>
          </a:prstGeom>
        </p:spPr>
        <p:txBody>
          <a:bodyPr vert="horz" lIns="0" tIns="0" bIns="0"/>
          <a:lstStyle>
            <a:lvl1pPr>
              <a:defRPr sz="1800" b="0">
                <a:solidFill>
                  <a:srgbClr val="DF0007"/>
                </a:solidFill>
              </a:defRPr>
            </a:lvl1pPr>
          </a:lstStyle>
          <a:p>
            <a:pPr lvl="0"/>
            <a:r>
              <a:rPr lang="en-AU" smtClean="0"/>
              <a:t>Click to edit Master text styles</a:t>
            </a:r>
          </a:p>
        </p:txBody>
      </p:sp>
      <p:sp>
        <p:nvSpPr>
          <p:cNvPr id="13" name="Title Placeholder 1"/>
          <p:cNvSpPr>
            <a:spLocks noGrp="1"/>
          </p:cNvSpPr>
          <p:nvPr>
            <p:ph type="title"/>
          </p:nvPr>
        </p:nvSpPr>
        <p:spPr>
          <a:xfrm>
            <a:off x="457200" y="355600"/>
            <a:ext cx="5867400" cy="563562"/>
          </a:xfrm>
          <a:prstGeom prst="rect">
            <a:avLst/>
          </a:prstGeom>
        </p:spPr>
        <p:txBody>
          <a:bodyPr vert="horz" lIns="0" tIns="45720" rIns="91440" bIns="0" rtlCol="0" anchor="b">
            <a:noAutofit/>
          </a:bodyPr>
          <a:lstStyle>
            <a:lvl1pPr>
              <a:defRPr sz="2400" b="1">
                <a:solidFill>
                  <a:srgbClr val="5B5A5F"/>
                </a:solidFill>
              </a:defRPr>
            </a:lvl1pPr>
          </a:lstStyle>
          <a:p>
            <a:r>
              <a:rPr lang="en-AU" smtClean="0"/>
              <a:t>Click to edit Master title style</a:t>
            </a:r>
            <a:endParaRPr lang="en-US" dirty="0"/>
          </a:p>
        </p:txBody>
      </p:sp>
    </p:spTree>
    <p:extLst>
      <p:ext uri="{BB962C8B-B14F-4D97-AF65-F5344CB8AC3E}">
        <p14:creationId xmlns:p14="http://schemas.microsoft.com/office/powerpoint/2010/main" val="4055820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457200" y="355600"/>
            <a:ext cx="5867400" cy="563562"/>
          </a:xfrm>
          <a:prstGeom prst="rect">
            <a:avLst/>
          </a:prstGeom>
        </p:spPr>
        <p:txBody>
          <a:bodyPr vert="horz" lIns="0" tIns="45720" rIns="91440" bIns="0" rtlCol="0" anchor="b">
            <a:noAutofit/>
          </a:bodyPr>
          <a:lstStyle>
            <a:lvl1pPr>
              <a:defRPr sz="2400" b="1">
                <a:solidFill>
                  <a:srgbClr val="5B5A5F"/>
                </a:solidFill>
              </a:defRPr>
            </a:lvl1pPr>
          </a:lstStyle>
          <a:p>
            <a:r>
              <a:rPr lang="en-AU" smtClean="0"/>
              <a:t>Click to edit Master title style</a:t>
            </a:r>
            <a:endParaRPr lang="en-US" dirty="0"/>
          </a:p>
        </p:txBody>
      </p:sp>
      <p:sp>
        <p:nvSpPr>
          <p:cNvPr id="11" name="Text Placeholder 9"/>
          <p:cNvSpPr>
            <a:spLocks noGrp="1"/>
          </p:cNvSpPr>
          <p:nvPr>
            <p:ph type="body" sz="quarter" idx="13"/>
          </p:nvPr>
        </p:nvSpPr>
        <p:spPr>
          <a:xfrm>
            <a:off x="457200" y="1955800"/>
            <a:ext cx="40386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4" name="Text Placeholder 9"/>
          <p:cNvSpPr>
            <a:spLocks noGrp="1"/>
          </p:cNvSpPr>
          <p:nvPr>
            <p:ph type="body" sz="quarter" idx="16"/>
          </p:nvPr>
        </p:nvSpPr>
        <p:spPr>
          <a:xfrm>
            <a:off x="4800600" y="1955800"/>
            <a:ext cx="40386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5" name="Text Placeholder 11"/>
          <p:cNvSpPr>
            <a:spLocks noGrp="1"/>
          </p:cNvSpPr>
          <p:nvPr>
            <p:ph type="body" sz="quarter" idx="14"/>
          </p:nvPr>
        </p:nvSpPr>
        <p:spPr>
          <a:xfrm>
            <a:off x="457200" y="1270000"/>
            <a:ext cx="8382000" cy="533400"/>
          </a:xfrm>
          <a:prstGeom prst="rect">
            <a:avLst/>
          </a:prstGeom>
        </p:spPr>
        <p:txBody>
          <a:bodyPr vert="horz" lIns="0" tIns="0" bIns="0"/>
          <a:lstStyle>
            <a:lvl1pPr>
              <a:defRPr sz="1800" b="0">
                <a:solidFill>
                  <a:srgbClr val="DF0007"/>
                </a:solidFill>
              </a:defRPr>
            </a:lvl1pPr>
          </a:lstStyle>
          <a:p>
            <a:pPr lvl="0"/>
            <a:r>
              <a:rPr lang="en-AU" smtClean="0"/>
              <a:t>Click to edit Master text styles</a:t>
            </a:r>
          </a:p>
        </p:txBody>
      </p:sp>
    </p:spTree>
    <p:extLst>
      <p:ext uri="{BB962C8B-B14F-4D97-AF65-F5344CB8AC3E}">
        <p14:creationId xmlns:p14="http://schemas.microsoft.com/office/powerpoint/2010/main" val="38690477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457200" y="355600"/>
            <a:ext cx="5867400" cy="563562"/>
          </a:xfrm>
          <a:prstGeom prst="rect">
            <a:avLst/>
          </a:prstGeom>
        </p:spPr>
        <p:txBody>
          <a:bodyPr vert="horz" lIns="0" tIns="45720" rIns="91440" bIns="0" rtlCol="0" anchor="b">
            <a:noAutofit/>
          </a:bodyPr>
          <a:lstStyle>
            <a:lvl1pPr>
              <a:defRPr sz="2400" b="1">
                <a:solidFill>
                  <a:srgbClr val="5B5A5F"/>
                </a:solidFill>
              </a:defRPr>
            </a:lvl1pPr>
          </a:lstStyle>
          <a:p>
            <a:r>
              <a:rPr lang="en-AU" smtClean="0"/>
              <a:t>Click to edit Master title style</a:t>
            </a:r>
            <a:endParaRPr lang="en-US" dirty="0"/>
          </a:p>
        </p:txBody>
      </p:sp>
      <p:sp>
        <p:nvSpPr>
          <p:cNvPr id="11" name="Text Placeholder 9"/>
          <p:cNvSpPr>
            <a:spLocks noGrp="1"/>
          </p:cNvSpPr>
          <p:nvPr>
            <p:ph type="body" sz="quarter" idx="13"/>
          </p:nvPr>
        </p:nvSpPr>
        <p:spPr>
          <a:xfrm>
            <a:off x="457200" y="1955800"/>
            <a:ext cx="40386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4" name="Text Placeholder 9"/>
          <p:cNvSpPr>
            <a:spLocks noGrp="1"/>
          </p:cNvSpPr>
          <p:nvPr>
            <p:ph type="body" sz="quarter" idx="16"/>
          </p:nvPr>
        </p:nvSpPr>
        <p:spPr>
          <a:xfrm>
            <a:off x="4800600" y="1955800"/>
            <a:ext cx="40386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5" name="Text Placeholder 11"/>
          <p:cNvSpPr>
            <a:spLocks noGrp="1"/>
          </p:cNvSpPr>
          <p:nvPr>
            <p:ph type="body" sz="quarter" idx="14"/>
          </p:nvPr>
        </p:nvSpPr>
        <p:spPr>
          <a:xfrm>
            <a:off x="457200" y="1270000"/>
            <a:ext cx="8382000" cy="533400"/>
          </a:xfrm>
          <a:prstGeom prst="rect">
            <a:avLst/>
          </a:prstGeom>
        </p:spPr>
        <p:txBody>
          <a:bodyPr vert="horz" lIns="0" tIns="0" bIns="0"/>
          <a:lstStyle>
            <a:lvl1pPr>
              <a:defRPr sz="1800" b="0">
                <a:solidFill>
                  <a:srgbClr val="DF0007"/>
                </a:solidFill>
              </a:defRPr>
            </a:lvl1pPr>
          </a:lstStyle>
          <a:p>
            <a:pPr lvl="0"/>
            <a:r>
              <a:rPr lang="en-AU" smtClean="0"/>
              <a:t>Click to edit Master text styles</a:t>
            </a:r>
          </a:p>
        </p:txBody>
      </p:sp>
    </p:spTree>
    <p:extLst>
      <p:ext uri="{BB962C8B-B14F-4D97-AF65-F5344CB8AC3E}">
        <p14:creationId xmlns:p14="http://schemas.microsoft.com/office/powerpoint/2010/main" val="3869047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457200" y="355600"/>
            <a:ext cx="5867400" cy="563562"/>
          </a:xfrm>
          <a:prstGeom prst="rect">
            <a:avLst/>
          </a:prstGeom>
        </p:spPr>
        <p:txBody>
          <a:bodyPr vert="horz" lIns="0" tIns="45720" rIns="91440" bIns="0" rtlCol="0" anchor="b">
            <a:noAutofit/>
          </a:bodyPr>
          <a:lstStyle>
            <a:lvl1pPr>
              <a:defRPr sz="2400" b="1">
                <a:solidFill>
                  <a:srgbClr val="5B5A5F"/>
                </a:solidFill>
              </a:defRPr>
            </a:lvl1pPr>
          </a:lstStyle>
          <a:p>
            <a:r>
              <a:rPr lang="en-AU" smtClean="0"/>
              <a:t>Click to edit Master title style</a:t>
            </a:r>
            <a:endParaRPr lang="en-US" dirty="0"/>
          </a:p>
        </p:txBody>
      </p:sp>
      <p:sp>
        <p:nvSpPr>
          <p:cNvPr id="11" name="Text Placeholder 9"/>
          <p:cNvSpPr>
            <a:spLocks noGrp="1"/>
          </p:cNvSpPr>
          <p:nvPr>
            <p:ph type="body" sz="quarter" idx="13"/>
          </p:nvPr>
        </p:nvSpPr>
        <p:spPr>
          <a:xfrm>
            <a:off x="457200" y="1955800"/>
            <a:ext cx="40386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4" name="Text Placeholder 9"/>
          <p:cNvSpPr>
            <a:spLocks noGrp="1"/>
          </p:cNvSpPr>
          <p:nvPr>
            <p:ph type="body" sz="quarter" idx="16"/>
          </p:nvPr>
        </p:nvSpPr>
        <p:spPr>
          <a:xfrm>
            <a:off x="4800600" y="1955800"/>
            <a:ext cx="40386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5" name="Text Placeholder 11"/>
          <p:cNvSpPr>
            <a:spLocks noGrp="1"/>
          </p:cNvSpPr>
          <p:nvPr>
            <p:ph type="body" sz="quarter" idx="14"/>
          </p:nvPr>
        </p:nvSpPr>
        <p:spPr>
          <a:xfrm>
            <a:off x="457200" y="1270000"/>
            <a:ext cx="8382000" cy="533400"/>
          </a:xfrm>
          <a:prstGeom prst="rect">
            <a:avLst/>
          </a:prstGeom>
        </p:spPr>
        <p:txBody>
          <a:bodyPr vert="horz" lIns="0" tIns="0" bIns="0"/>
          <a:lstStyle>
            <a:lvl1pPr>
              <a:defRPr sz="1800" b="0">
                <a:solidFill>
                  <a:srgbClr val="DF0007"/>
                </a:solidFill>
              </a:defRPr>
            </a:lvl1pPr>
          </a:lstStyle>
          <a:p>
            <a:pPr lvl="0"/>
            <a:r>
              <a:rPr lang="en-AU" smtClean="0"/>
              <a:t>Click to edit Master text styles</a:t>
            </a:r>
          </a:p>
        </p:txBody>
      </p:sp>
    </p:spTree>
    <p:extLst>
      <p:ext uri="{BB962C8B-B14F-4D97-AF65-F5344CB8AC3E}">
        <p14:creationId xmlns:p14="http://schemas.microsoft.com/office/powerpoint/2010/main" val="38690477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457200" y="355600"/>
            <a:ext cx="5867400" cy="563562"/>
          </a:xfrm>
          <a:prstGeom prst="rect">
            <a:avLst/>
          </a:prstGeom>
        </p:spPr>
        <p:txBody>
          <a:bodyPr vert="horz" lIns="0" tIns="45720" rIns="91440" bIns="0" rtlCol="0" anchor="b">
            <a:noAutofit/>
          </a:bodyPr>
          <a:lstStyle>
            <a:lvl1pPr>
              <a:defRPr sz="2400" b="1">
                <a:solidFill>
                  <a:srgbClr val="5B5A5F"/>
                </a:solidFill>
              </a:defRPr>
            </a:lvl1pPr>
          </a:lstStyle>
          <a:p>
            <a:r>
              <a:rPr lang="en-AU" smtClean="0"/>
              <a:t>Click to edit Master title style</a:t>
            </a:r>
            <a:endParaRPr lang="en-US" dirty="0"/>
          </a:p>
        </p:txBody>
      </p:sp>
      <p:sp>
        <p:nvSpPr>
          <p:cNvPr id="11" name="Text Placeholder 9"/>
          <p:cNvSpPr>
            <a:spLocks noGrp="1"/>
          </p:cNvSpPr>
          <p:nvPr>
            <p:ph type="body" sz="quarter" idx="13"/>
          </p:nvPr>
        </p:nvSpPr>
        <p:spPr>
          <a:xfrm>
            <a:off x="457200" y="1955800"/>
            <a:ext cx="40386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4" name="Text Placeholder 9"/>
          <p:cNvSpPr>
            <a:spLocks noGrp="1"/>
          </p:cNvSpPr>
          <p:nvPr>
            <p:ph type="body" sz="quarter" idx="16"/>
          </p:nvPr>
        </p:nvSpPr>
        <p:spPr>
          <a:xfrm>
            <a:off x="4800600" y="1955800"/>
            <a:ext cx="40386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5" name="Text Placeholder 11"/>
          <p:cNvSpPr>
            <a:spLocks noGrp="1"/>
          </p:cNvSpPr>
          <p:nvPr>
            <p:ph type="body" sz="quarter" idx="14"/>
          </p:nvPr>
        </p:nvSpPr>
        <p:spPr>
          <a:xfrm>
            <a:off x="457200" y="1270000"/>
            <a:ext cx="8382000" cy="533400"/>
          </a:xfrm>
          <a:prstGeom prst="rect">
            <a:avLst/>
          </a:prstGeom>
        </p:spPr>
        <p:txBody>
          <a:bodyPr vert="horz" lIns="0" tIns="0" bIns="0"/>
          <a:lstStyle>
            <a:lvl1pPr>
              <a:defRPr sz="1800" b="0">
                <a:solidFill>
                  <a:srgbClr val="DF0007"/>
                </a:solidFill>
              </a:defRPr>
            </a:lvl1pPr>
          </a:lstStyle>
          <a:p>
            <a:pPr lvl="0"/>
            <a:r>
              <a:rPr lang="en-AU" smtClean="0"/>
              <a:t>Click to edit Master text styles</a:t>
            </a:r>
          </a:p>
        </p:txBody>
      </p:sp>
    </p:spTree>
    <p:extLst>
      <p:ext uri="{BB962C8B-B14F-4D97-AF65-F5344CB8AC3E}">
        <p14:creationId xmlns:p14="http://schemas.microsoft.com/office/powerpoint/2010/main" val="38690477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457200" y="355600"/>
            <a:ext cx="5867400" cy="563562"/>
          </a:xfrm>
          <a:prstGeom prst="rect">
            <a:avLst/>
          </a:prstGeom>
        </p:spPr>
        <p:txBody>
          <a:bodyPr vert="horz" lIns="0" tIns="45720" rIns="91440" bIns="0" rtlCol="0" anchor="b">
            <a:noAutofit/>
          </a:bodyPr>
          <a:lstStyle>
            <a:lvl1pPr>
              <a:defRPr sz="2400" b="1">
                <a:solidFill>
                  <a:srgbClr val="5B5A5F"/>
                </a:solidFill>
              </a:defRPr>
            </a:lvl1pPr>
          </a:lstStyle>
          <a:p>
            <a:r>
              <a:rPr lang="en-AU" smtClean="0"/>
              <a:t>Click to edit Master title style</a:t>
            </a:r>
            <a:endParaRPr lang="en-US" dirty="0"/>
          </a:p>
        </p:txBody>
      </p:sp>
      <p:sp>
        <p:nvSpPr>
          <p:cNvPr id="11" name="Text Placeholder 9"/>
          <p:cNvSpPr>
            <a:spLocks noGrp="1"/>
          </p:cNvSpPr>
          <p:nvPr>
            <p:ph type="body" sz="quarter" idx="13"/>
          </p:nvPr>
        </p:nvSpPr>
        <p:spPr>
          <a:xfrm>
            <a:off x="457200" y="1955800"/>
            <a:ext cx="40386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4" name="Text Placeholder 9"/>
          <p:cNvSpPr>
            <a:spLocks noGrp="1"/>
          </p:cNvSpPr>
          <p:nvPr>
            <p:ph type="body" sz="quarter" idx="16"/>
          </p:nvPr>
        </p:nvSpPr>
        <p:spPr>
          <a:xfrm>
            <a:off x="4800600" y="1955800"/>
            <a:ext cx="40386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5" name="Text Placeholder 11"/>
          <p:cNvSpPr>
            <a:spLocks noGrp="1"/>
          </p:cNvSpPr>
          <p:nvPr>
            <p:ph type="body" sz="quarter" idx="14"/>
          </p:nvPr>
        </p:nvSpPr>
        <p:spPr>
          <a:xfrm>
            <a:off x="457200" y="1270000"/>
            <a:ext cx="8382000" cy="533400"/>
          </a:xfrm>
          <a:prstGeom prst="rect">
            <a:avLst/>
          </a:prstGeom>
        </p:spPr>
        <p:txBody>
          <a:bodyPr vert="horz" lIns="0" tIns="0" bIns="0"/>
          <a:lstStyle>
            <a:lvl1pPr>
              <a:defRPr sz="1800" b="0">
                <a:solidFill>
                  <a:srgbClr val="DF0007"/>
                </a:solidFill>
              </a:defRPr>
            </a:lvl1pPr>
          </a:lstStyle>
          <a:p>
            <a:pPr lvl="0"/>
            <a:r>
              <a:rPr lang="en-AU" smtClean="0"/>
              <a:t>Click to edit Master text styles</a:t>
            </a:r>
          </a:p>
        </p:txBody>
      </p:sp>
    </p:spTree>
    <p:extLst>
      <p:ext uri="{BB962C8B-B14F-4D97-AF65-F5344CB8AC3E}">
        <p14:creationId xmlns:p14="http://schemas.microsoft.com/office/powerpoint/2010/main" val="3869047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AD5D49B-F43F-4E62-B4CE-D9DF28FA33F0}" type="datetimeFigureOut">
              <a:rPr lang="en-AU" smtClean="0"/>
              <a:t>19/06/2012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8E6B94-E7EA-4FDC-9FB8-54FAC4CBCC35}" type="slidenum">
              <a:rPr lang="en-AU" smtClean="0"/>
              <a:t>‹#›</a:t>
            </a:fld>
            <a:endParaRPr lang="en-AU"/>
          </a:p>
        </p:txBody>
      </p:sp>
    </p:spTree>
    <p:extLst>
      <p:ext uri="{BB962C8B-B14F-4D97-AF65-F5344CB8AC3E}">
        <p14:creationId xmlns:p14="http://schemas.microsoft.com/office/powerpoint/2010/main" val="3975271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10" name="Text Placeholder 9"/>
          <p:cNvSpPr>
            <a:spLocks noGrp="1"/>
          </p:cNvSpPr>
          <p:nvPr>
            <p:ph type="body" sz="quarter" idx="13"/>
          </p:nvPr>
        </p:nvSpPr>
        <p:spPr>
          <a:xfrm>
            <a:off x="457200" y="1955800"/>
            <a:ext cx="83820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2" name="Text Placeholder 11"/>
          <p:cNvSpPr>
            <a:spLocks noGrp="1"/>
          </p:cNvSpPr>
          <p:nvPr>
            <p:ph type="body" sz="quarter" idx="14"/>
          </p:nvPr>
        </p:nvSpPr>
        <p:spPr>
          <a:xfrm>
            <a:off x="457200" y="1270000"/>
            <a:ext cx="8382000" cy="533400"/>
          </a:xfrm>
          <a:prstGeom prst="rect">
            <a:avLst/>
          </a:prstGeom>
        </p:spPr>
        <p:txBody>
          <a:bodyPr vert="horz" lIns="0" tIns="0" bIns="0"/>
          <a:lstStyle>
            <a:lvl1pPr>
              <a:defRPr sz="1800" b="0">
                <a:solidFill>
                  <a:srgbClr val="DF0007"/>
                </a:solidFill>
              </a:defRPr>
            </a:lvl1pPr>
          </a:lstStyle>
          <a:p>
            <a:pPr lvl="0"/>
            <a:r>
              <a:rPr lang="en-AU" smtClean="0"/>
              <a:t>Click to edit Master text styles</a:t>
            </a:r>
          </a:p>
        </p:txBody>
      </p:sp>
      <p:sp>
        <p:nvSpPr>
          <p:cNvPr id="13" name="Title Placeholder 1"/>
          <p:cNvSpPr>
            <a:spLocks noGrp="1"/>
          </p:cNvSpPr>
          <p:nvPr>
            <p:ph type="title"/>
          </p:nvPr>
        </p:nvSpPr>
        <p:spPr>
          <a:xfrm>
            <a:off x="457200" y="355600"/>
            <a:ext cx="5867400" cy="563562"/>
          </a:xfrm>
          <a:prstGeom prst="rect">
            <a:avLst/>
          </a:prstGeom>
        </p:spPr>
        <p:txBody>
          <a:bodyPr vert="horz" lIns="0" tIns="45720" rIns="91440" bIns="0" rtlCol="0" anchor="b">
            <a:noAutofit/>
          </a:bodyPr>
          <a:lstStyle>
            <a:lvl1pPr>
              <a:defRPr sz="2400" b="1">
                <a:solidFill>
                  <a:srgbClr val="5B5A5F"/>
                </a:solidFill>
              </a:defRPr>
            </a:lvl1pPr>
          </a:lstStyle>
          <a:p>
            <a:r>
              <a:rPr lang="en-AU" smtClean="0"/>
              <a:t>Click to edit Master title style</a:t>
            </a:r>
            <a:endParaRPr lang="en-US" dirty="0"/>
          </a:p>
        </p:txBody>
      </p:sp>
    </p:spTree>
    <p:extLst>
      <p:ext uri="{BB962C8B-B14F-4D97-AF65-F5344CB8AC3E}">
        <p14:creationId xmlns:p14="http://schemas.microsoft.com/office/powerpoint/2010/main" val="40558208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1_Title Slide">
    <p:spTree>
      <p:nvGrpSpPr>
        <p:cNvPr id="1" name=""/>
        <p:cNvGrpSpPr/>
        <p:nvPr/>
      </p:nvGrpSpPr>
      <p:grpSpPr>
        <a:xfrm>
          <a:off x="0" y="0"/>
          <a:ext cx="0" cy="0"/>
          <a:chOff x="0" y="0"/>
          <a:chExt cx="0" cy="0"/>
        </a:xfrm>
      </p:grpSpPr>
      <p:sp>
        <p:nvSpPr>
          <p:cNvPr id="10" name="Text Placeholder 9"/>
          <p:cNvSpPr>
            <a:spLocks noGrp="1"/>
          </p:cNvSpPr>
          <p:nvPr>
            <p:ph type="body" sz="quarter" idx="13"/>
          </p:nvPr>
        </p:nvSpPr>
        <p:spPr>
          <a:xfrm>
            <a:off x="457200" y="1955800"/>
            <a:ext cx="8382000" cy="3733800"/>
          </a:xfrm>
          <a:prstGeom prst="rect">
            <a:avLst/>
          </a:prstGeom>
        </p:spPr>
        <p:txBody>
          <a:bodyPr vert="horz" lIns="0" bIns="0"/>
          <a:lstStyle>
            <a:lvl1pPr marL="0" indent="0">
              <a:defRPr sz="2000"/>
            </a:lvl1pPr>
          </a:lstStyle>
          <a:p>
            <a:pPr lvl="0"/>
            <a:r>
              <a:rPr lang="en-AU" smtClean="0"/>
              <a:t>Click to edit Master text styles</a:t>
            </a:r>
          </a:p>
        </p:txBody>
      </p:sp>
      <p:sp>
        <p:nvSpPr>
          <p:cNvPr id="12" name="Text Placeholder 11"/>
          <p:cNvSpPr>
            <a:spLocks noGrp="1"/>
          </p:cNvSpPr>
          <p:nvPr>
            <p:ph type="body" sz="quarter" idx="14"/>
          </p:nvPr>
        </p:nvSpPr>
        <p:spPr>
          <a:xfrm>
            <a:off x="457200" y="1270000"/>
            <a:ext cx="8382000" cy="533400"/>
          </a:xfrm>
          <a:prstGeom prst="rect">
            <a:avLst/>
          </a:prstGeom>
        </p:spPr>
        <p:txBody>
          <a:bodyPr vert="horz" lIns="0" tIns="0" bIns="0"/>
          <a:lstStyle>
            <a:lvl1pPr>
              <a:defRPr sz="1800" b="0">
                <a:solidFill>
                  <a:srgbClr val="DF0007"/>
                </a:solidFill>
              </a:defRPr>
            </a:lvl1pPr>
          </a:lstStyle>
          <a:p>
            <a:pPr lvl="0"/>
            <a:r>
              <a:rPr lang="en-AU" smtClean="0"/>
              <a:t>Click to edit Master text styles</a:t>
            </a:r>
          </a:p>
        </p:txBody>
      </p:sp>
      <p:sp>
        <p:nvSpPr>
          <p:cNvPr id="13" name="Title Placeholder 1"/>
          <p:cNvSpPr>
            <a:spLocks noGrp="1"/>
          </p:cNvSpPr>
          <p:nvPr>
            <p:ph type="title"/>
          </p:nvPr>
        </p:nvSpPr>
        <p:spPr>
          <a:xfrm>
            <a:off x="457200" y="355600"/>
            <a:ext cx="5867400" cy="563562"/>
          </a:xfrm>
          <a:prstGeom prst="rect">
            <a:avLst/>
          </a:prstGeom>
        </p:spPr>
        <p:txBody>
          <a:bodyPr vert="horz" lIns="0" tIns="45720" rIns="91440" bIns="0" rtlCol="0" anchor="b">
            <a:noAutofit/>
          </a:bodyPr>
          <a:lstStyle>
            <a:lvl1pPr>
              <a:defRPr sz="2400" b="1">
                <a:solidFill>
                  <a:srgbClr val="5B5A5F"/>
                </a:solidFill>
              </a:defRPr>
            </a:lvl1pPr>
          </a:lstStyle>
          <a:p>
            <a:r>
              <a:rPr lang="en-AU" smtClean="0"/>
              <a:t>Click to edit Master title style</a:t>
            </a:r>
            <a:endParaRPr lang="en-US" dirty="0"/>
          </a:p>
        </p:txBody>
      </p:sp>
    </p:spTree>
    <p:extLst>
      <p:ext uri="{BB962C8B-B14F-4D97-AF65-F5344CB8AC3E}">
        <p14:creationId xmlns:p14="http://schemas.microsoft.com/office/powerpoint/2010/main" val="4055820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D5D49B-F43F-4E62-B4CE-D9DF28FA33F0}" type="datetimeFigureOut">
              <a:rPr lang="en-AU" smtClean="0"/>
              <a:t>19/06/2012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8E6B94-E7EA-4FDC-9FB8-54FAC4CBCC35}" type="slidenum">
              <a:rPr lang="en-AU" smtClean="0"/>
              <a:t>‹#›</a:t>
            </a:fld>
            <a:endParaRPr lang="en-AU"/>
          </a:p>
        </p:txBody>
      </p:sp>
    </p:spTree>
    <p:extLst>
      <p:ext uri="{BB962C8B-B14F-4D97-AF65-F5344CB8AC3E}">
        <p14:creationId xmlns:p14="http://schemas.microsoft.com/office/powerpoint/2010/main" val="3511360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2AD5D49B-F43F-4E62-B4CE-D9DF28FA33F0}" type="datetimeFigureOut">
              <a:rPr lang="en-AU" smtClean="0"/>
              <a:t>19/06/2012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A8E6B94-E7EA-4FDC-9FB8-54FAC4CBCC35}" type="slidenum">
              <a:rPr lang="en-AU" smtClean="0"/>
              <a:t>‹#›</a:t>
            </a:fld>
            <a:endParaRPr lang="en-AU"/>
          </a:p>
        </p:txBody>
      </p:sp>
    </p:spTree>
    <p:extLst>
      <p:ext uri="{BB962C8B-B14F-4D97-AF65-F5344CB8AC3E}">
        <p14:creationId xmlns:p14="http://schemas.microsoft.com/office/powerpoint/2010/main" val="1912379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AD5D49B-F43F-4E62-B4CE-D9DF28FA33F0}" type="datetimeFigureOut">
              <a:rPr lang="en-AU" smtClean="0"/>
              <a:t>19/06/2012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A8E6B94-E7EA-4FDC-9FB8-54FAC4CBCC35}" type="slidenum">
              <a:rPr lang="en-AU" smtClean="0"/>
              <a:t>‹#›</a:t>
            </a:fld>
            <a:endParaRPr lang="en-AU"/>
          </a:p>
        </p:txBody>
      </p:sp>
    </p:spTree>
    <p:extLst>
      <p:ext uri="{BB962C8B-B14F-4D97-AF65-F5344CB8AC3E}">
        <p14:creationId xmlns:p14="http://schemas.microsoft.com/office/powerpoint/2010/main" val="3940440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2AD5D49B-F43F-4E62-B4CE-D9DF28FA33F0}" type="datetimeFigureOut">
              <a:rPr lang="en-AU" smtClean="0"/>
              <a:t>19/06/2012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A8E6B94-E7EA-4FDC-9FB8-54FAC4CBCC35}" type="slidenum">
              <a:rPr lang="en-AU" smtClean="0"/>
              <a:t>‹#›</a:t>
            </a:fld>
            <a:endParaRPr lang="en-AU"/>
          </a:p>
        </p:txBody>
      </p:sp>
    </p:spTree>
    <p:extLst>
      <p:ext uri="{BB962C8B-B14F-4D97-AF65-F5344CB8AC3E}">
        <p14:creationId xmlns:p14="http://schemas.microsoft.com/office/powerpoint/2010/main" val="3027216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D5D49B-F43F-4E62-B4CE-D9DF28FA33F0}" type="datetimeFigureOut">
              <a:rPr lang="en-AU" smtClean="0"/>
              <a:t>19/06/2012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A8E6B94-E7EA-4FDC-9FB8-54FAC4CBCC35}" type="slidenum">
              <a:rPr lang="en-AU" smtClean="0"/>
              <a:t>‹#›</a:t>
            </a:fld>
            <a:endParaRPr lang="en-AU"/>
          </a:p>
        </p:txBody>
      </p:sp>
    </p:spTree>
    <p:extLst>
      <p:ext uri="{BB962C8B-B14F-4D97-AF65-F5344CB8AC3E}">
        <p14:creationId xmlns:p14="http://schemas.microsoft.com/office/powerpoint/2010/main" val="35047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D5D49B-F43F-4E62-B4CE-D9DF28FA33F0}" type="datetimeFigureOut">
              <a:rPr lang="en-AU" smtClean="0"/>
              <a:t>19/06/2012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A8E6B94-E7EA-4FDC-9FB8-54FAC4CBCC35}" type="slidenum">
              <a:rPr lang="en-AU" smtClean="0"/>
              <a:t>‹#›</a:t>
            </a:fld>
            <a:endParaRPr lang="en-AU"/>
          </a:p>
        </p:txBody>
      </p:sp>
    </p:spTree>
    <p:extLst>
      <p:ext uri="{BB962C8B-B14F-4D97-AF65-F5344CB8AC3E}">
        <p14:creationId xmlns:p14="http://schemas.microsoft.com/office/powerpoint/2010/main" val="295447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D5D49B-F43F-4E62-B4CE-D9DF28FA33F0}" type="datetimeFigureOut">
              <a:rPr lang="en-AU" smtClean="0"/>
              <a:t>19/06/2012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A8E6B94-E7EA-4FDC-9FB8-54FAC4CBCC35}" type="slidenum">
              <a:rPr lang="en-AU" smtClean="0"/>
              <a:t>‹#›</a:t>
            </a:fld>
            <a:endParaRPr lang="en-AU"/>
          </a:p>
        </p:txBody>
      </p:sp>
    </p:spTree>
    <p:extLst>
      <p:ext uri="{BB962C8B-B14F-4D97-AF65-F5344CB8AC3E}">
        <p14:creationId xmlns:p14="http://schemas.microsoft.com/office/powerpoint/2010/main" val="3026968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D5D49B-F43F-4E62-B4CE-D9DF28FA33F0}" type="datetimeFigureOut">
              <a:rPr lang="en-AU" smtClean="0"/>
              <a:t>19/06/2012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E6B94-E7EA-4FDC-9FB8-54FAC4CBCC35}" type="slidenum">
              <a:rPr lang="en-AU" smtClean="0"/>
              <a:t>‹#›</a:t>
            </a:fld>
            <a:endParaRPr lang="en-AU"/>
          </a:p>
        </p:txBody>
      </p:sp>
    </p:spTree>
    <p:extLst>
      <p:ext uri="{BB962C8B-B14F-4D97-AF65-F5344CB8AC3E}">
        <p14:creationId xmlns:p14="http://schemas.microsoft.com/office/powerpoint/2010/main" val="3703172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charset="0"/>
              </a:rPr>
              <a:t>Electronic Medication Management (</a:t>
            </a:r>
            <a:r>
              <a:rPr lang="en-US" dirty="0" err="1" smtClean="0">
                <a:latin typeface="Arial" charset="0"/>
              </a:rPr>
              <a:t>eMM</a:t>
            </a:r>
            <a:r>
              <a:rPr lang="en-US" dirty="0" smtClean="0">
                <a:latin typeface="Arial" charset="0"/>
              </a:rPr>
              <a:t>)</a:t>
            </a:r>
            <a:endParaRPr lang="en-AU" dirty="0"/>
          </a:p>
        </p:txBody>
      </p:sp>
      <p:sp>
        <p:nvSpPr>
          <p:cNvPr id="3" name="Subtitle 2"/>
          <p:cNvSpPr>
            <a:spLocks noGrp="1"/>
          </p:cNvSpPr>
          <p:nvPr>
            <p:ph type="subTitle" idx="1"/>
          </p:nvPr>
        </p:nvSpPr>
        <p:spPr/>
        <p:txBody>
          <a:bodyPr/>
          <a:lstStyle/>
          <a:p>
            <a:r>
              <a:rPr lang="en-AU" dirty="0" smtClean="0">
                <a:solidFill>
                  <a:schemeClr val="tx1"/>
                </a:solidFill>
              </a:rPr>
              <a:t>Concepts and Definitions</a:t>
            </a:r>
          </a:p>
          <a:p>
            <a:endParaRPr lang="en-AU" dirty="0"/>
          </a:p>
          <a:p>
            <a:r>
              <a:rPr lang="en-AU" sz="2000" dirty="0" smtClean="0"/>
              <a:t>Dr Stephen Chu</a:t>
            </a:r>
            <a:endParaRPr lang="en-AU" sz="2000" dirty="0"/>
          </a:p>
        </p:txBody>
      </p:sp>
    </p:spTree>
    <p:extLst>
      <p:ext uri="{BB962C8B-B14F-4D97-AF65-F5344CB8AC3E}">
        <p14:creationId xmlns:p14="http://schemas.microsoft.com/office/powerpoint/2010/main" val="3042638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57200" y="1296537"/>
            <a:ext cx="8382000" cy="5036024"/>
          </a:xfrm>
        </p:spPr>
        <p:txBody>
          <a:bodyPr>
            <a:normAutofit lnSpcReduction="10000"/>
          </a:bodyPr>
          <a:lstStyle/>
          <a:p>
            <a:pPr marL="457200" indent="-457200">
              <a:buFont typeface="Wingdings" pitchFamily="2" charset="2"/>
              <a:buChar char="§"/>
            </a:pPr>
            <a:r>
              <a:rPr lang="en-AU" sz="2800" dirty="0" smtClean="0">
                <a:latin typeface="+mn-lt"/>
              </a:rPr>
              <a:t>Medication Reconciliation</a:t>
            </a:r>
          </a:p>
          <a:p>
            <a:pPr marL="1200150" lvl="1" indent="-457200">
              <a:buFont typeface="Arial" pitchFamily="34" charset="0"/>
              <a:buChar char="•"/>
            </a:pPr>
            <a:r>
              <a:rPr lang="en-AU" sz="2000" dirty="0"/>
              <a:t>Medication reconciliation is a formal process of obtaining and verifying a complete and accurate list of each patient’s current medicines. Matching the medicines the patient </a:t>
            </a:r>
            <a:r>
              <a:rPr lang="en-AU" sz="2000" i="1" dirty="0"/>
              <a:t>should</a:t>
            </a:r>
            <a:r>
              <a:rPr lang="en-AU" sz="2000" dirty="0"/>
              <a:t> be prescribed to those they are </a:t>
            </a:r>
            <a:r>
              <a:rPr lang="en-AU" sz="2000" i="1" dirty="0"/>
              <a:t>actually </a:t>
            </a:r>
            <a:r>
              <a:rPr lang="en-AU" sz="2000" dirty="0"/>
              <a:t>prescribed. Where there are discrepancies, these are discussed with the prescriber and reasons for changes to therapy are documented. When care is transferred (e.g. between wards, hospitals or home), a current and accurate list of medicines, including reasons for change is provided to the person taking over the patient’s care. Points of transition that require special attention </a:t>
            </a:r>
            <a:r>
              <a:rPr lang="en-AU" sz="2000" dirty="0" smtClean="0"/>
              <a:t>are</a:t>
            </a:r>
            <a:r>
              <a:rPr lang="en-AU" sz="2400" baseline="30000" dirty="0" smtClean="0">
                <a:latin typeface="+mn-lt"/>
              </a:rPr>
              <a:t>*2</a:t>
            </a:r>
            <a:r>
              <a:rPr lang="en-AU" sz="2400" dirty="0" smtClean="0">
                <a:latin typeface="+mn-lt"/>
              </a:rPr>
              <a:t> </a:t>
            </a:r>
          </a:p>
          <a:p>
            <a:pPr marL="1600200" lvl="2" indent="-457200">
              <a:buFont typeface="Wingdings" pitchFamily="2" charset="2"/>
              <a:buChar char="v"/>
            </a:pPr>
            <a:r>
              <a:rPr lang="en-AU" sz="2000" dirty="0" smtClean="0">
                <a:latin typeface="+mn-lt"/>
              </a:rPr>
              <a:t>Admission to hospital</a:t>
            </a:r>
          </a:p>
          <a:p>
            <a:pPr marL="1600200" lvl="2" indent="-457200">
              <a:buFont typeface="Wingdings" pitchFamily="2" charset="2"/>
              <a:buChar char="v"/>
            </a:pPr>
            <a:r>
              <a:rPr lang="en-AU" sz="2000" dirty="0" smtClean="0">
                <a:latin typeface="+mn-lt"/>
              </a:rPr>
              <a:t>Transfers within hospital (e.g. ED to ward; ICU to ward, </a:t>
            </a:r>
            <a:r>
              <a:rPr lang="en-AU" sz="2000" dirty="0" err="1" smtClean="0">
                <a:latin typeface="+mn-lt"/>
              </a:rPr>
              <a:t>etc</a:t>
            </a:r>
            <a:r>
              <a:rPr lang="en-AU" sz="2000" dirty="0" smtClean="0">
                <a:latin typeface="+mn-lt"/>
              </a:rPr>
              <a:t>)</a:t>
            </a:r>
          </a:p>
          <a:p>
            <a:pPr marL="1600200" lvl="2" indent="-457200">
              <a:buFont typeface="Wingdings" pitchFamily="2" charset="2"/>
              <a:buChar char="v"/>
            </a:pPr>
            <a:r>
              <a:rPr lang="en-AU" sz="2000" dirty="0">
                <a:latin typeface="+mn-lt"/>
              </a:rPr>
              <a:t>From the hospital to home, residential aged care facilities or to another hospital</a:t>
            </a:r>
          </a:p>
        </p:txBody>
      </p:sp>
      <p:sp>
        <p:nvSpPr>
          <p:cNvPr id="4" name="Title 3"/>
          <p:cNvSpPr>
            <a:spLocks noGrp="1"/>
          </p:cNvSpPr>
          <p:nvPr>
            <p:ph type="title"/>
          </p:nvPr>
        </p:nvSpPr>
        <p:spPr/>
        <p:txBody>
          <a:bodyPr/>
          <a:lstStyle/>
          <a:p>
            <a:r>
              <a:rPr lang="en-AU" dirty="0" err="1"/>
              <a:t>eMM</a:t>
            </a:r>
            <a:r>
              <a:rPr lang="en-AU" dirty="0"/>
              <a:t> Key Concepts and Definitions</a:t>
            </a:r>
          </a:p>
        </p:txBody>
      </p:sp>
    </p:spTree>
    <p:extLst>
      <p:ext uri="{BB962C8B-B14F-4D97-AF65-F5344CB8AC3E}">
        <p14:creationId xmlns:p14="http://schemas.microsoft.com/office/powerpoint/2010/main" val="1574405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57200" y="1296537"/>
            <a:ext cx="8382000" cy="5036024"/>
          </a:xfrm>
        </p:spPr>
        <p:txBody>
          <a:bodyPr/>
          <a:lstStyle/>
          <a:p>
            <a:pPr marL="457200" indent="-457200">
              <a:buFont typeface="Wingdings" pitchFamily="2" charset="2"/>
              <a:buChar char="§"/>
            </a:pPr>
            <a:r>
              <a:rPr lang="en-AU" sz="2800" dirty="0" smtClean="0">
                <a:latin typeface="+mn-lt"/>
              </a:rPr>
              <a:t>Medication Reconciliation</a:t>
            </a:r>
          </a:p>
          <a:p>
            <a:pPr marL="1200150" lvl="1" indent="-457200">
              <a:buFont typeface="Arial" pitchFamily="34" charset="0"/>
              <a:buChar char="•"/>
            </a:pPr>
            <a:r>
              <a:rPr lang="en-AU" sz="2400" dirty="0">
                <a:latin typeface="+mn-lt"/>
              </a:rPr>
              <a:t>The process of comparing various medications lists to </a:t>
            </a:r>
            <a:r>
              <a:rPr lang="en-AU" sz="2400" dirty="0" smtClean="0">
                <a:latin typeface="+mn-lt"/>
              </a:rPr>
              <a:t>avoid </a:t>
            </a:r>
            <a:r>
              <a:rPr lang="en-AU" sz="2400" dirty="0">
                <a:latin typeface="+mn-lt"/>
              </a:rPr>
              <a:t>errors such as transcription, omission, duplication of therapy, drug-drug </a:t>
            </a:r>
            <a:r>
              <a:rPr lang="en-AU" sz="2400" dirty="0" smtClean="0">
                <a:latin typeface="+mn-lt"/>
              </a:rPr>
              <a:t>and </a:t>
            </a:r>
            <a:r>
              <a:rPr lang="en-AU" sz="2400" dirty="0">
                <a:latin typeface="+mn-lt"/>
              </a:rPr>
              <a:t>drug-disease </a:t>
            </a:r>
            <a:r>
              <a:rPr lang="en-AU" sz="2400" dirty="0" smtClean="0">
                <a:latin typeface="+mn-lt"/>
              </a:rPr>
              <a:t>interactions</a:t>
            </a:r>
            <a:r>
              <a:rPr lang="en-AU" sz="2400" baseline="30000" dirty="0" smtClean="0">
                <a:latin typeface="+mn-lt"/>
              </a:rPr>
              <a:t>*3</a:t>
            </a:r>
            <a:r>
              <a:rPr lang="en-AU" sz="2400" dirty="0" smtClean="0">
                <a:latin typeface="+mn-lt"/>
              </a:rPr>
              <a:t> </a:t>
            </a:r>
            <a:endParaRPr lang="en-AU" sz="2400" dirty="0" smtClean="0">
              <a:latin typeface="+mn-lt"/>
            </a:endParaRPr>
          </a:p>
          <a:p>
            <a:pPr marL="1600200" lvl="2" indent="-457200">
              <a:buFont typeface="Wingdings" pitchFamily="2" charset="2"/>
              <a:buChar char="v"/>
            </a:pPr>
            <a:r>
              <a:rPr lang="en-AU" sz="2000" dirty="0" smtClean="0">
                <a:latin typeface="+mn-lt"/>
              </a:rPr>
              <a:t>Based on this definition, the medication reconciliation processes include comparing and rectifying discrepancies as well as review of medication management therapy</a:t>
            </a:r>
          </a:p>
          <a:p>
            <a:pPr marL="1200150" lvl="1" indent="-457200">
              <a:buFont typeface="Arial" pitchFamily="34" charset="0"/>
              <a:buChar char="•"/>
            </a:pPr>
            <a:r>
              <a:rPr lang="en-AU" sz="2400" dirty="0" smtClean="0">
                <a:latin typeface="+mn-lt"/>
              </a:rPr>
              <a:t>It refers to the process of reviewing the patient’s complete medication regimen on admission, at transfer and discharge, comparing it with the regimen being considered for the new care setting. The process aims at avoiding inadvertent inconsistencies in medication regimen across transition in </a:t>
            </a:r>
            <a:r>
              <a:rPr lang="en-AU" sz="2400" dirty="0" smtClean="0">
                <a:latin typeface="+mn-lt"/>
              </a:rPr>
              <a:t>care</a:t>
            </a:r>
            <a:r>
              <a:rPr lang="en-AU" sz="2400" baseline="30000" dirty="0" smtClean="0">
                <a:latin typeface="+mn-lt"/>
              </a:rPr>
              <a:t>*4</a:t>
            </a:r>
            <a:r>
              <a:rPr lang="en-AU" sz="2400" dirty="0" smtClean="0">
                <a:latin typeface="+mn-lt"/>
              </a:rPr>
              <a:t> </a:t>
            </a:r>
            <a:endParaRPr lang="en-AU" sz="2400" dirty="0">
              <a:latin typeface="+mn-lt"/>
            </a:endParaRPr>
          </a:p>
        </p:txBody>
      </p:sp>
      <p:sp>
        <p:nvSpPr>
          <p:cNvPr id="4" name="Title 3"/>
          <p:cNvSpPr>
            <a:spLocks noGrp="1"/>
          </p:cNvSpPr>
          <p:nvPr>
            <p:ph type="title"/>
          </p:nvPr>
        </p:nvSpPr>
        <p:spPr/>
        <p:txBody>
          <a:bodyPr/>
          <a:lstStyle/>
          <a:p>
            <a:r>
              <a:rPr lang="en-AU" dirty="0" err="1"/>
              <a:t>eMM</a:t>
            </a:r>
            <a:r>
              <a:rPr lang="en-AU" dirty="0"/>
              <a:t> Key Concepts and Definitions</a:t>
            </a:r>
          </a:p>
        </p:txBody>
      </p:sp>
    </p:spTree>
    <p:extLst>
      <p:ext uri="{BB962C8B-B14F-4D97-AF65-F5344CB8AC3E}">
        <p14:creationId xmlns:p14="http://schemas.microsoft.com/office/powerpoint/2010/main" val="2845694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57200" y="1282533"/>
            <a:ext cx="8382000" cy="5241097"/>
          </a:xfrm>
        </p:spPr>
        <p:txBody>
          <a:bodyPr/>
          <a:lstStyle/>
          <a:p>
            <a:pPr marL="457200" indent="-457200">
              <a:buFont typeface="Wingdings" pitchFamily="2" charset="2"/>
              <a:buChar char="§"/>
            </a:pPr>
            <a:r>
              <a:rPr lang="en-AU" sz="2400" dirty="0" smtClean="0">
                <a:latin typeface="+mn-lt"/>
              </a:rPr>
              <a:t>Medication </a:t>
            </a:r>
            <a:r>
              <a:rPr lang="en-AU" sz="2400" b="1" dirty="0" smtClean="0">
                <a:solidFill>
                  <a:srgbClr val="FF0000"/>
                </a:solidFill>
                <a:latin typeface="+mn-lt"/>
              </a:rPr>
              <a:t>List</a:t>
            </a:r>
          </a:p>
          <a:p>
            <a:pPr marL="1085850" lvl="1" indent="-342900">
              <a:buFont typeface="Arial" pitchFamily="34" charset="0"/>
              <a:buChar char="•"/>
            </a:pPr>
            <a:r>
              <a:rPr lang="en-AU" sz="2000" dirty="0" smtClean="0">
                <a:latin typeface="+mn-lt"/>
              </a:rPr>
              <a:t>A record of prescribed and dispensed medications for an individual</a:t>
            </a:r>
          </a:p>
          <a:p>
            <a:pPr marL="1085850" lvl="1" indent="-342900">
              <a:buFont typeface="Arial" pitchFamily="34" charset="0"/>
              <a:buChar char="•"/>
            </a:pPr>
            <a:r>
              <a:rPr lang="en-AU" sz="2000" dirty="0" smtClean="0">
                <a:latin typeface="+mn-lt"/>
              </a:rPr>
              <a:t>Can be unreconciled or reconciled </a:t>
            </a:r>
          </a:p>
          <a:p>
            <a:pPr marL="1085850" lvl="1" indent="-342900">
              <a:buFont typeface="Arial" pitchFamily="34" charset="0"/>
              <a:buChar char="•"/>
            </a:pPr>
            <a:r>
              <a:rPr lang="en-AU" sz="2400" dirty="0" smtClean="0">
                <a:latin typeface="+mn-lt"/>
              </a:rPr>
              <a:t>Unreconciled Medication List</a:t>
            </a:r>
          </a:p>
          <a:p>
            <a:pPr marL="1485900" lvl="2" indent="-342900">
              <a:buFont typeface="Wingdings" pitchFamily="2" charset="2"/>
              <a:buChar char="v"/>
            </a:pPr>
            <a:r>
              <a:rPr lang="en-AU" sz="2000" dirty="0" smtClean="0">
                <a:latin typeface="+mn-lt"/>
              </a:rPr>
              <a:t>A list of prescribed and dispensed medications  for an individual that is automatically generated</a:t>
            </a:r>
          </a:p>
          <a:p>
            <a:pPr marL="1485900" lvl="2" indent="-342900">
              <a:buFont typeface="Wingdings" pitchFamily="2" charset="2"/>
              <a:buChar char="v"/>
            </a:pPr>
            <a:r>
              <a:rPr lang="en-AU" sz="2000" dirty="0" smtClean="0">
                <a:latin typeface="+mn-lt"/>
              </a:rPr>
              <a:t>A raw list that has not undergone [human] clinical review, validation and reconciliation processing</a:t>
            </a:r>
          </a:p>
          <a:p>
            <a:pPr marL="1085850" lvl="1" indent="-342900">
              <a:buFont typeface="Arial" pitchFamily="34" charset="0"/>
              <a:buChar char="•"/>
            </a:pPr>
            <a:r>
              <a:rPr lang="en-AU" sz="2400" dirty="0" smtClean="0">
                <a:latin typeface="+mn-lt"/>
              </a:rPr>
              <a:t>Reconciled Medication List</a:t>
            </a:r>
          </a:p>
          <a:p>
            <a:pPr marL="1485900" lvl="2" indent="-342900">
              <a:buFont typeface="Wingdings" pitchFamily="2" charset="2"/>
              <a:buChar char="v"/>
            </a:pPr>
            <a:r>
              <a:rPr lang="en-AU" sz="2000" dirty="0" smtClean="0">
                <a:latin typeface="+mn-lt"/>
              </a:rPr>
              <a:t>A list of all medications that an individual known to be taking</a:t>
            </a:r>
          </a:p>
          <a:p>
            <a:pPr marL="1485900" lvl="2" indent="-342900">
              <a:buFont typeface="Wingdings" pitchFamily="2" charset="2"/>
              <a:buChar char="v"/>
            </a:pPr>
            <a:r>
              <a:rPr lang="en-AU" sz="2000" dirty="0" smtClean="0">
                <a:latin typeface="+mn-lt"/>
              </a:rPr>
              <a:t>The list is the outcome of comprehensive and authoritative clinical review, validation and reconciliation</a:t>
            </a:r>
          </a:p>
          <a:p>
            <a:pPr marL="1485900" lvl="2" indent="-342900">
              <a:buFont typeface="Wingdings" pitchFamily="2" charset="2"/>
              <a:buChar char="v"/>
            </a:pPr>
            <a:r>
              <a:rPr lang="en-AU" sz="2000" dirty="0" smtClean="0">
                <a:latin typeface="+mn-lt"/>
              </a:rPr>
              <a:t>Omissions, inconsistencies, e.g. duplicates, are identified and rectified</a:t>
            </a:r>
            <a:endParaRPr lang="en-AU" sz="2000" dirty="0">
              <a:latin typeface="+mn-lt"/>
            </a:endParaRPr>
          </a:p>
        </p:txBody>
      </p:sp>
      <p:sp>
        <p:nvSpPr>
          <p:cNvPr id="4" name="Title 3"/>
          <p:cNvSpPr>
            <a:spLocks noGrp="1"/>
          </p:cNvSpPr>
          <p:nvPr>
            <p:ph type="title"/>
          </p:nvPr>
        </p:nvSpPr>
        <p:spPr/>
        <p:txBody>
          <a:bodyPr/>
          <a:lstStyle/>
          <a:p>
            <a:r>
              <a:rPr lang="en-AU" dirty="0" err="1" smtClean="0"/>
              <a:t>eMM</a:t>
            </a:r>
            <a:r>
              <a:rPr lang="en-AU" dirty="0" smtClean="0"/>
              <a:t> Key Concepts and Definitions</a:t>
            </a:r>
            <a:endParaRPr lang="en-AU" dirty="0"/>
          </a:p>
        </p:txBody>
      </p:sp>
    </p:spTree>
    <p:extLst>
      <p:ext uri="{BB962C8B-B14F-4D97-AF65-F5344CB8AC3E}">
        <p14:creationId xmlns:p14="http://schemas.microsoft.com/office/powerpoint/2010/main" val="4264020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57200" y="1282533"/>
            <a:ext cx="8382000" cy="5391221"/>
          </a:xfrm>
        </p:spPr>
        <p:txBody>
          <a:bodyPr/>
          <a:lstStyle/>
          <a:p>
            <a:pPr marL="457200" indent="-457200">
              <a:buFont typeface="Wingdings" pitchFamily="2" charset="2"/>
              <a:buChar char="§"/>
            </a:pPr>
            <a:r>
              <a:rPr lang="en-AU" sz="2800" dirty="0" smtClean="0">
                <a:latin typeface="+mn-lt"/>
              </a:rPr>
              <a:t>Medication </a:t>
            </a:r>
            <a:r>
              <a:rPr lang="en-AU" sz="2800" b="1" dirty="0" smtClean="0">
                <a:solidFill>
                  <a:srgbClr val="FF0000"/>
                </a:solidFill>
                <a:latin typeface="+mn-lt"/>
              </a:rPr>
              <a:t>List</a:t>
            </a:r>
          </a:p>
          <a:p>
            <a:pPr marL="1085850" lvl="1" indent="-342900">
              <a:buFont typeface="Arial" pitchFamily="34" charset="0"/>
              <a:buChar char="•"/>
            </a:pPr>
            <a:r>
              <a:rPr lang="en-AU" sz="2400" dirty="0" smtClean="0">
                <a:solidFill>
                  <a:schemeClr val="bg1">
                    <a:lumMod val="65000"/>
                  </a:schemeClr>
                </a:solidFill>
                <a:latin typeface="+mn-lt"/>
              </a:rPr>
              <a:t>A record of prescribed and dispensed medications for an individual</a:t>
            </a:r>
          </a:p>
          <a:p>
            <a:pPr marL="1085850" lvl="1" indent="-342900">
              <a:buFont typeface="Arial" pitchFamily="34" charset="0"/>
              <a:buChar char="•"/>
            </a:pPr>
            <a:r>
              <a:rPr lang="en-AU" sz="2400" dirty="0" smtClean="0">
                <a:solidFill>
                  <a:schemeClr val="bg1">
                    <a:lumMod val="65000"/>
                  </a:schemeClr>
                </a:solidFill>
                <a:latin typeface="+mn-lt"/>
              </a:rPr>
              <a:t>Can be unreconciled or reconciled </a:t>
            </a:r>
          </a:p>
          <a:p>
            <a:pPr marL="1085850" lvl="1" indent="-342900">
              <a:buFont typeface="Arial" pitchFamily="34" charset="0"/>
              <a:buChar char="•"/>
            </a:pPr>
            <a:r>
              <a:rPr lang="en-AU" sz="2400" dirty="0" smtClean="0">
                <a:latin typeface="+mn-lt"/>
              </a:rPr>
              <a:t>Medication History List</a:t>
            </a:r>
          </a:p>
          <a:p>
            <a:pPr marL="1485900" lvl="2" indent="-342900">
              <a:buFont typeface="Wingdings" pitchFamily="2" charset="2"/>
              <a:buChar char="v"/>
            </a:pPr>
            <a:r>
              <a:rPr lang="en-AU" sz="2000" dirty="0" smtClean="0">
                <a:latin typeface="+mn-lt"/>
              </a:rPr>
              <a:t>A record of </a:t>
            </a:r>
            <a:r>
              <a:rPr lang="en-AU" sz="2000" b="1" dirty="0" smtClean="0">
                <a:solidFill>
                  <a:srgbClr val="FF0000"/>
                </a:solidFill>
                <a:latin typeface="+mn-lt"/>
              </a:rPr>
              <a:t>previously</a:t>
            </a:r>
            <a:r>
              <a:rPr lang="en-AU" sz="2000" dirty="0" smtClean="0">
                <a:solidFill>
                  <a:srgbClr val="FF0000"/>
                </a:solidFill>
                <a:latin typeface="+mn-lt"/>
              </a:rPr>
              <a:t> </a:t>
            </a:r>
            <a:r>
              <a:rPr lang="en-AU" sz="2000" dirty="0" smtClean="0">
                <a:latin typeface="+mn-lt"/>
              </a:rPr>
              <a:t>prescribed and dispensed medications (may include over-the-counter medications) for an individual</a:t>
            </a:r>
          </a:p>
          <a:p>
            <a:pPr marL="1485900" lvl="2" indent="-342900">
              <a:buFont typeface="Wingdings" pitchFamily="2" charset="2"/>
              <a:buChar char="v"/>
            </a:pPr>
            <a:r>
              <a:rPr lang="en-AU" sz="2000" dirty="0" smtClean="0">
                <a:latin typeface="+mn-lt"/>
              </a:rPr>
              <a:t>It is retrospective in nature</a:t>
            </a:r>
          </a:p>
          <a:p>
            <a:pPr marL="1485900" lvl="2" indent="-342900">
              <a:buFont typeface="Wingdings" pitchFamily="2" charset="2"/>
              <a:buChar char="v"/>
            </a:pPr>
            <a:r>
              <a:rPr lang="en-AU" sz="2000" dirty="0" smtClean="0">
                <a:latin typeface="+mn-lt"/>
              </a:rPr>
              <a:t>Can be automatically [system] generated by queries performed against databases of </a:t>
            </a:r>
            <a:r>
              <a:rPr lang="en-AU" sz="2000" dirty="0" err="1" smtClean="0">
                <a:latin typeface="+mn-lt"/>
              </a:rPr>
              <a:t>ePrescription</a:t>
            </a:r>
            <a:r>
              <a:rPr lang="en-AU" sz="2000" dirty="0" smtClean="0">
                <a:latin typeface="+mn-lt"/>
              </a:rPr>
              <a:t> and </a:t>
            </a:r>
            <a:r>
              <a:rPr lang="en-AU" sz="2000" dirty="0" err="1" smtClean="0">
                <a:latin typeface="+mn-lt"/>
              </a:rPr>
              <a:t>eDispense</a:t>
            </a:r>
            <a:r>
              <a:rPr lang="en-AU" sz="2000" dirty="0" smtClean="0">
                <a:latin typeface="+mn-lt"/>
              </a:rPr>
              <a:t> records</a:t>
            </a:r>
          </a:p>
          <a:p>
            <a:pPr marL="1085850" lvl="1" indent="-342900">
              <a:buFont typeface="Arial" pitchFamily="34" charset="0"/>
              <a:buChar char="•"/>
            </a:pPr>
            <a:r>
              <a:rPr lang="en-AU" sz="2400" dirty="0" smtClean="0">
                <a:latin typeface="+mn-lt"/>
              </a:rPr>
              <a:t>Current Medication List</a:t>
            </a:r>
          </a:p>
          <a:p>
            <a:pPr marL="1485900" lvl="2" indent="-342900">
              <a:buFont typeface="Wingdings" pitchFamily="2" charset="2"/>
              <a:buChar char="v"/>
            </a:pPr>
            <a:r>
              <a:rPr lang="en-AU" sz="2000" dirty="0" smtClean="0">
                <a:latin typeface="+mn-lt"/>
              </a:rPr>
              <a:t>A list of all medications (prescribed and over-the-counter) that an individual should be/known to be </a:t>
            </a:r>
            <a:r>
              <a:rPr lang="en-AU" sz="2000" b="1" dirty="0" smtClean="0">
                <a:solidFill>
                  <a:srgbClr val="FF0000"/>
                </a:solidFill>
                <a:latin typeface="+mn-lt"/>
              </a:rPr>
              <a:t>currently</a:t>
            </a:r>
            <a:r>
              <a:rPr lang="en-AU" sz="2000" dirty="0" smtClean="0">
                <a:solidFill>
                  <a:srgbClr val="FF0000"/>
                </a:solidFill>
                <a:latin typeface="+mn-lt"/>
              </a:rPr>
              <a:t> </a:t>
            </a:r>
            <a:r>
              <a:rPr lang="en-AU" sz="2000" dirty="0" smtClean="0">
                <a:latin typeface="+mn-lt"/>
              </a:rPr>
              <a:t>taking </a:t>
            </a:r>
            <a:r>
              <a:rPr lang="en-AU" sz="2000" b="1" dirty="0" smtClean="0">
                <a:solidFill>
                  <a:srgbClr val="FF0000"/>
                </a:solidFill>
                <a:latin typeface="+mn-lt"/>
              </a:rPr>
              <a:t>as identified at</a:t>
            </a:r>
            <a:r>
              <a:rPr lang="en-AU" sz="2000" b="1" dirty="0">
                <a:solidFill>
                  <a:srgbClr val="FF0000"/>
                </a:solidFill>
                <a:latin typeface="+mn-lt"/>
              </a:rPr>
              <a:t> </a:t>
            </a:r>
            <a:r>
              <a:rPr lang="en-AU" sz="2000" b="1" dirty="0" smtClean="0">
                <a:solidFill>
                  <a:srgbClr val="FF0000"/>
                </a:solidFill>
                <a:latin typeface="+mn-lt"/>
              </a:rPr>
              <a:t>the time of review </a:t>
            </a:r>
          </a:p>
        </p:txBody>
      </p:sp>
      <p:sp>
        <p:nvSpPr>
          <p:cNvPr id="4" name="Title 3"/>
          <p:cNvSpPr>
            <a:spLocks noGrp="1"/>
          </p:cNvSpPr>
          <p:nvPr>
            <p:ph type="title"/>
          </p:nvPr>
        </p:nvSpPr>
        <p:spPr/>
        <p:txBody>
          <a:bodyPr/>
          <a:lstStyle/>
          <a:p>
            <a:r>
              <a:rPr lang="en-AU" dirty="0" err="1" smtClean="0"/>
              <a:t>eMM</a:t>
            </a:r>
            <a:r>
              <a:rPr lang="en-AU" dirty="0" smtClean="0"/>
              <a:t> Key Concepts and Definitions</a:t>
            </a:r>
            <a:endParaRPr lang="en-AU" dirty="0"/>
          </a:p>
        </p:txBody>
      </p:sp>
    </p:spTree>
    <p:extLst>
      <p:ext uri="{BB962C8B-B14F-4D97-AF65-F5344CB8AC3E}">
        <p14:creationId xmlns:p14="http://schemas.microsoft.com/office/powerpoint/2010/main" val="4019864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57200" y="1186997"/>
            <a:ext cx="8382000" cy="5514054"/>
          </a:xfrm>
        </p:spPr>
        <p:txBody>
          <a:bodyPr>
            <a:normAutofit lnSpcReduction="10000"/>
          </a:bodyPr>
          <a:lstStyle/>
          <a:p>
            <a:pPr marL="457200" indent="-457200">
              <a:buFont typeface="Wingdings" pitchFamily="2" charset="2"/>
              <a:buChar char="§"/>
            </a:pPr>
            <a:r>
              <a:rPr lang="en-AU" sz="2800" dirty="0" smtClean="0">
                <a:latin typeface="+mn-lt"/>
              </a:rPr>
              <a:t>Medication </a:t>
            </a:r>
            <a:r>
              <a:rPr lang="en-AU" sz="2800" b="1" dirty="0" smtClean="0">
                <a:solidFill>
                  <a:srgbClr val="FF0000"/>
                </a:solidFill>
                <a:latin typeface="+mn-lt"/>
              </a:rPr>
              <a:t>List</a:t>
            </a:r>
          </a:p>
          <a:p>
            <a:pPr marL="1085850" lvl="1" indent="-342900">
              <a:buFont typeface="Arial" pitchFamily="34" charset="0"/>
              <a:buChar char="•"/>
            </a:pPr>
            <a:r>
              <a:rPr lang="en-AU" sz="2400" dirty="0" smtClean="0">
                <a:solidFill>
                  <a:schemeClr val="bg1">
                    <a:lumMod val="65000"/>
                  </a:schemeClr>
                </a:solidFill>
                <a:latin typeface="+mn-lt"/>
              </a:rPr>
              <a:t>A record of prescribed and dispensed medications for an individual</a:t>
            </a:r>
          </a:p>
          <a:p>
            <a:pPr marL="1085850" lvl="1" indent="-342900">
              <a:buFont typeface="Arial" pitchFamily="34" charset="0"/>
              <a:buChar char="•"/>
            </a:pPr>
            <a:r>
              <a:rPr lang="en-AU" sz="2400" dirty="0" smtClean="0">
                <a:solidFill>
                  <a:schemeClr val="bg1">
                    <a:lumMod val="65000"/>
                  </a:schemeClr>
                </a:solidFill>
                <a:latin typeface="+mn-lt"/>
              </a:rPr>
              <a:t>Can be unreconciled or reconciled </a:t>
            </a:r>
          </a:p>
          <a:p>
            <a:pPr marL="1085850" lvl="1" indent="-342900">
              <a:buFont typeface="Arial" pitchFamily="34" charset="0"/>
              <a:buChar char="•"/>
            </a:pPr>
            <a:r>
              <a:rPr lang="en-AU" sz="2400" dirty="0" smtClean="0">
                <a:solidFill>
                  <a:schemeClr val="bg1">
                    <a:lumMod val="65000"/>
                  </a:schemeClr>
                </a:solidFill>
                <a:latin typeface="+mn-lt"/>
              </a:rPr>
              <a:t>Medication History List</a:t>
            </a:r>
          </a:p>
          <a:p>
            <a:pPr marL="1085850" lvl="1" indent="-342900">
              <a:buFont typeface="Arial" pitchFamily="34" charset="0"/>
              <a:buChar char="•"/>
            </a:pPr>
            <a:r>
              <a:rPr lang="en-AU" sz="2400" dirty="0" smtClean="0">
                <a:latin typeface="+mn-lt"/>
              </a:rPr>
              <a:t>Current Medication List</a:t>
            </a:r>
          </a:p>
          <a:p>
            <a:pPr marL="1485900" lvl="2" indent="-342900">
              <a:buFont typeface="Wingdings" pitchFamily="2" charset="2"/>
              <a:buChar char="v"/>
            </a:pPr>
            <a:r>
              <a:rPr lang="en-AU" sz="2000" dirty="0" smtClean="0">
                <a:latin typeface="+mn-lt"/>
              </a:rPr>
              <a:t>A list of all medications (prescribed and over-the-counter) that an individual should be/known to be </a:t>
            </a:r>
            <a:r>
              <a:rPr lang="en-AU" sz="2000" b="1" dirty="0" smtClean="0">
                <a:solidFill>
                  <a:srgbClr val="FF0000"/>
                </a:solidFill>
                <a:latin typeface="+mn-lt"/>
              </a:rPr>
              <a:t>currently</a:t>
            </a:r>
            <a:r>
              <a:rPr lang="en-AU" sz="2000" dirty="0" smtClean="0">
                <a:solidFill>
                  <a:srgbClr val="FF0000"/>
                </a:solidFill>
                <a:latin typeface="+mn-lt"/>
              </a:rPr>
              <a:t> </a:t>
            </a:r>
            <a:r>
              <a:rPr lang="en-AU" sz="2000" dirty="0" smtClean="0">
                <a:latin typeface="+mn-lt"/>
              </a:rPr>
              <a:t>taking </a:t>
            </a:r>
            <a:r>
              <a:rPr lang="en-AU" sz="2000" b="1" dirty="0" smtClean="0">
                <a:solidFill>
                  <a:srgbClr val="FF0000"/>
                </a:solidFill>
                <a:latin typeface="+mn-lt"/>
              </a:rPr>
              <a:t>as identified at</a:t>
            </a:r>
            <a:r>
              <a:rPr lang="en-AU" sz="2000" b="1" dirty="0">
                <a:solidFill>
                  <a:srgbClr val="FF0000"/>
                </a:solidFill>
                <a:latin typeface="+mn-lt"/>
              </a:rPr>
              <a:t> </a:t>
            </a:r>
            <a:r>
              <a:rPr lang="en-AU" sz="2000" b="1" dirty="0" smtClean="0">
                <a:solidFill>
                  <a:srgbClr val="FF0000"/>
                </a:solidFill>
                <a:latin typeface="+mn-lt"/>
              </a:rPr>
              <a:t>the time of review </a:t>
            </a:r>
          </a:p>
          <a:p>
            <a:pPr marL="1200150" lvl="1" indent="-457200">
              <a:buFont typeface="Arial" pitchFamily="34" charset="0"/>
              <a:buChar char="•"/>
            </a:pPr>
            <a:r>
              <a:rPr lang="en-AU" sz="2000" b="1" dirty="0">
                <a:latin typeface="+mn-lt"/>
              </a:rPr>
              <a:t>T</a:t>
            </a:r>
            <a:r>
              <a:rPr lang="en-AU" sz="2000" b="1" dirty="0" smtClean="0">
                <a:latin typeface="+mn-lt"/>
              </a:rPr>
              <a:t>he concepts of “</a:t>
            </a:r>
            <a:r>
              <a:rPr lang="en-AU" sz="2000" b="1" dirty="0" smtClean="0">
                <a:solidFill>
                  <a:srgbClr val="FF0000"/>
                </a:solidFill>
                <a:latin typeface="+mn-lt"/>
              </a:rPr>
              <a:t>Current</a:t>
            </a:r>
            <a:r>
              <a:rPr lang="en-AU" sz="2000" b="1" dirty="0" smtClean="0">
                <a:latin typeface="+mn-lt"/>
              </a:rPr>
              <a:t> or </a:t>
            </a:r>
            <a:r>
              <a:rPr lang="en-AU" sz="2000" b="1" dirty="0" smtClean="0">
                <a:solidFill>
                  <a:srgbClr val="FF0000"/>
                </a:solidFill>
                <a:latin typeface="+mn-lt"/>
              </a:rPr>
              <a:t>Past</a:t>
            </a:r>
            <a:r>
              <a:rPr lang="en-AU" sz="2000" b="1" dirty="0" smtClean="0">
                <a:latin typeface="+mn-lt"/>
              </a:rPr>
              <a:t> Medication List” is </a:t>
            </a:r>
            <a:r>
              <a:rPr lang="en-AU" sz="2000" b="1" dirty="0" smtClean="0">
                <a:solidFill>
                  <a:srgbClr val="FF0000"/>
                </a:solidFill>
                <a:latin typeface="+mn-lt"/>
              </a:rPr>
              <a:t>temporal</a:t>
            </a:r>
            <a:r>
              <a:rPr lang="en-AU" sz="2000" b="1" dirty="0" smtClean="0">
                <a:latin typeface="+mn-lt"/>
              </a:rPr>
              <a:t> and </a:t>
            </a:r>
            <a:r>
              <a:rPr lang="en-AU" sz="2000" b="1" dirty="0" smtClean="0">
                <a:solidFill>
                  <a:srgbClr val="FF0000"/>
                </a:solidFill>
                <a:latin typeface="+mn-lt"/>
              </a:rPr>
              <a:t>contextual</a:t>
            </a:r>
            <a:r>
              <a:rPr lang="en-AU" sz="2000" b="1" dirty="0" smtClean="0">
                <a:latin typeface="+mn-lt"/>
              </a:rPr>
              <a:t> in nature.</a:t>
            </a:r>
            <a:r>
              <a:rPr lang="en-AU" sz="2000" b="1" dirty="0">
                <a:latin typeface="+mn-lt"/>
              </a:rPr>
              <a:t> </a:t>
            </a:r>
          </a:p>
          <a:p>
            <a:pPr marL="1600200" lvl="2" indent="-457200">
              <a:buFont typeface="Wingdings" pitchFamily="2" charset="2"/>
              <a:buChar char="v"/>
            </a:pPr>
            <a:r>
              <a:rPr lang="en-AU" sz="2000" b="1" dirty="0" smtClean="0">
                <a:latin typeface="+mn-lt"/>
              </a:rPr>
              <a:t>They present significant challenges in information management and pose serious clinical safety risks especially when merging data from such lists automatically into clinical information system or EHR/EMR repositories]</a:t>
            </a:r>
          </a:p>
        </p:txBody>
      </p:sp>
      <p:sp>
        <p:nvSpPr>
          <p:cNvPr id="4" name="Title 3"/>
          <p:cNvSpPr>
            <a:spLocks noGrp="1"/>
          </p:cNvSpPr>
          <p:nvPr>
            <p:ph type="title"/>
          </p:nvPr>
        </p:nvSpPr>
        <p:spPr/>
        <p:txBody>
          <a:bodyPr/>
          <a:lstStyle/>
          <a:p>
            <a:r>
              <a:rPr lang="en-AU" dirty="0" err="1" smtClean="0"/>
              <a:t>eMM</a:t>
            </a:r>
            <a:r>
              <a:rPr lang="en-AU" dirty="0" smtClean="0"/>
              <a:t> Key Concepts and Definitions</a:t>
            </a:r>
            <a:endParaRPr lang="en-AU" dirty="0"/>
          </a:p>
        </p:txBody>
      </p:sp>
    </p:spTree>
    <p:extLst>
      <p:ext uri="{BB962C8B-B14F-4D97-AF65-F5344CB8AC3E}">
        <p14:creationId xmlns:p14="http://schemas.microsoft.com/office/powerpoint/2010/main" val="1407711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a:t>eMM</a:t>
            </a:r>
            <a:r>
              <a:rPr lang="en-AU" dirty="0"/>
              <a:t> Key Concepts and Definitions</a:t>
            </a:r>
          </a:p>
        </p:txBody>
      </p:sp>
      <p:sp>
        <p:nvSpPr>
          <p:cNvPr id="3" name="Text Placeholder 2"/>
          <p:cNvSpPr>
            <a:spLocks noGrp="1"/>
          </p:cNvSpPr>
          <p:nvPr>
            <p:ph type="body" sz="quarter" idx="13"/>
          </p:nvPr>
        </p:nvSpPr>
        <p:spPr>
          <a:xfrm>
            <a:off x="457200" y="1294410"/>
            <a:ext cx="8294914" cy="5120038"/>
          </a:xfrm>
        </p:spPr>
        <p:txBody>
          <a:bodyPr/>
          <a:lstStyle/>
          <a:p>
            <a:pPr marL="457200" indent="-457200">
              <a:buFont typeface="Wingdings" pitchFamily="2" charset="2"/>
              <a:buChar char="§"/>
            </a:pPr>
            <a:r>
              <a:rPr lang="en-AU" sz="2800" dirty="0" smtClean="0">
                <a:latin typeface="+mn-lt"/>
              </a:rPr>
              <a:t>Medication Profile</a:t>
            </a:r>
          </a:p>
          <a:p>
            <a:pPr marL="1200150" lvl="1" indent="-457200">
              <a:buFont typeface="Arial" pitchFamily="34" charset="0"/>
              <a:buChar char="•"/>
            </a:pPr>
            <a:r>
              <a:rPr lang="en-AU" sz="2400" dirty="0" smtClean="0">
                <a:latin typeface="+mn-lt"/>
              </a:rPr>
              <a:t>Comprehensive list of medications taken by a patient with information on indications, actions, use patterns, and may include</a:t>
            </a:r>
          </a:p>
          <a:p>
            <a:pPr marL="1600200" lvl="2" indent="-457200">
              <a:buFont typeface="Wingdings" pitchFamily="2" charset="2"/>
              <a:buChar char="v"/>
            </a:pPr>
            <a:r>
              <a:rPr lang="en-AU" sz="2000" dirty="0" smtClean="0">
                <a:latin typeface="+mn-lt"/>
              </a:rPr>
              <a:t>precautions, side effects, contraindications, and known allergy, intolerance  histories where applicable</a:t>
            </a:r>
          </a:p>
          <a:p>
            <a:pPr marL="1600200" lvl="2" indent="-457200">
              <a:buFont typeface="Wingdings" pitchFamily="2" charset="2"/>
              <a:buChar char="v"/>
            </a:pPr>
            <a:r>
              <a:rPr lang="en-AU" sz="2000" dirty="0" smtClean="0">
                <a:latin typeface="+mn-lt"/>
              </a:rPr>
              <a:t>Managed contraindications</a:t>
            </a:r>
          </a:p>
          <a:p>
            <a:pPr marL="1600200" lvl="2" indent="-457200">
              <a:buFont typeface="Wingdings" pitchFamily="2" charset="2"/>
              <a:buChar char="v"/>
            </a:pPr>
            <a:r>
              <a:rPr lang="en-AU" sz="2000" dirty="0" smtClean="0">
                <a:latin typeface="+mn-lt"/>
              </a:rPr>
              <a:t>Failed therapy</a:t>
            </a:r>
          </a:p>
          <a:p>
            <a:pPr marL="1600200" lvl="2" indent="-457200">
              <a:buFont typeface="Wingdings" pitchFamily="2" charset="2"/>
              <a:buChar char="v"/>
            </a:pPr>
            <a:r>
              <a:rPr lang="en-AU" sz="2000" dirty="0" smtClean="0">
                <a:latin typeface="+mn-lt"/>
              </a:rPr>
              <a:t>Patient preferences</a:t>
            </a:r>
          </a:p>
          <a:p>
            <a:pPr marL="1200150" lvl="1" indent="-457200">
              <a:buFont typeface="Arial" pitchFamily="34" charset="0"/>
              <a:buChar char="•"/>
            </a:pPr>
            <a:r>
              <a:rPr lang="en-AU" sz="2400" dirty="0" smtClean="0">
                <a:latin typeface="+mn-lt"/>
              </a:rPr>
              <a:t>May include diagnosis and pre-existing conditions to allow contra-indication (may include supporting clinical evidences such as diagnostic results) checks</a:t>
            </a:r>
          </a:p>
          <a:p>
            <a:pPr marL="1200150" lvl="1" indent="-457200">
              <a:buFont typeface="Arial" pitchFamily="34" charset="0"/>
              <a:buChar char="•"/>
            </a:pPr>
            <a:r>
              <a:rPr lang="en-AU" sz="2400" dirty="0" smtClean="0">
                <a:latin typeface="+mn-lt"/>
              </a:rPr>
              <a:t>(may include genetic profile in future)</a:t>
            </a:r>
            <a:endParaRPr lang="en-AU" sz="2400" dirty="0">
              <a:latin typeface="+mn-lt"/>
            </a:endParaRPr>
          </a:p>
        </p:txBody>
      </p:sp>
    </p:spTree>
    <p:extLst>
      <p:ext uri="{BB962C8B-B14F-4D97-AF65-F5344CB8AC3E}">
        <p14:creationId xmlns:p14="http://schemas.microsoft.com/office/powerpoint/2010/main" val="2236291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a:t>eMM</a:t>
            </a:r>
            <a:r>
              <a:rPr lang="en-AU" dirty="0"/>
              <a:t> Key Concepts and Definitions</a:t>
            </a:r>
          </a:p>
        </p:txBody>
      </p:sp>
      <p:sp>
        <p:nvSpPr>
          <p:cNvPr id="3" name="Text Placeholder 2"/>
          <p:cNvSpPr>
            <a:spLocks noGrp="1"/>
          </p:cNvSpPr>
          <p:nvPr>
            <p:ph type="body" sz="quarter" idx="13"/>
          </p:nvPr>
        </p:nvSpPr>
        <p:spPr>
          <a:xfrm>
            <a:off x="457199" y="1228299"/>
            <a:ext cx="8331959" cy="5472752"/>
          </a:xfrm>
        </p:spPr>
        <p:txBody>
          <a:bodyPr/>
          <a:lstStyle/>
          <a:p>
            <a:pPr marL="457200" indent="-457200">
              <a:buFont typeface="Wingdings" pitchFamily="2" charset="2"/>
              <a:buChar char="§"/>
            </a:pPr>
            <a:r>
              <a:rPr lang="en-AU" sz="2400" dirty="0" smtClean="0">
                <a:latin typeface="+mn-lt"/>
              </a:rPr>
              <a:t>Medication Management Plan</a:t>
            </a:r>
          </a:p>
          <a:p>
            <a:pPr marL="1200150" lvl="1" indent="-457200">
              <a:buFont typeface="Wingdings" pitchFamily="2" charset="2"/>
              <a:buChar char="§"/>
            </a:pPr>
            <a:r>
              <a:rPr lang="en-AU" sz="2200" dirty="0" smtClean="0">
                <a:latin typeface="+mn-lt"/>
              </a:rPr>
              <a:t>A structured, formally defined scheme of patient medication management strategies and actions, including:</a:t>
            </a:r>
          </a:p>
          <a:p>
            <a:pPr marL="1600200" lvl="2" indent="-457200">
              <a:buFont typeface="Wingdings" pitchFamily="2" charset="2"/>
              <a:buChar char="v"/>
            </a:pPr>
            <a:r>
              <a:rPr lang="en-AU" sz="2000" dirty="0">
                <a:latin typeface="+mn-lt"/>
              </a:rPr>
              <a:t>Patient’s demographics, problems/diagnoses and pre-existing conditions (including allergies and intolerances)</a:t>
            </a:r>
          </a:p>
          <a:p>
            <a:pPr marL="1600200" lvl="2" indent="-457200">
              <a:buFont typeface="Wingdings" pitchFamily="2" charset="2"/>
              <a:buChar char="v"/>
            </a:pPr>
            <a:r>
              <a:rPr lang="en-AU" sz="2000" dirty="0">
                <a:latin typeface="+mn-lt"/>
              </a:rPr>
              <a:t>List of medications</a:t>
            </a:r>
          </a:p>
          <a:p>
            <a:pPr marL="1600200" lvl="2" indent="-457200">
              <a:buFont typeface="Wingdings" pitchFamily="2" charset="2"/>
              <a:buChar char="v"/>
            </a:pPr>
            <a:r>
              <a:rPr lang="en-AU" sz="2000" dirty="0">
                <a:latin typeface="+mn-lt"/>
              </a:rPr>
              <a:t>Indications, actions, contraindications, precautions and managed contraindications where applicable</a:t>
            </a:r>
          </a:p>
          <a:p>
            <a:pPr marL="1600200" lvl="2" indent="-457200">
              <a:buFont typeface="Wingdings" pitchFamily="2" charset="2"/>
              <a:buChar char="v"/>
            </a:pPr>
            <a:r>
              <a:rPr lang="en-AU" sz="2000" dirty="0">
                <a:latin typeface="+mn-lt"/>
              </a:rPr>
              <a:t>Patient preferences; failed therapy</a:t>
            </a:r>
          </a:p>
          <a:p>
            <a:pPr marL="1600200" lvl="2" indent="-457200">
              <a:buFont typeface="Wingdings" pitchFamily="2" charset="2"/>
              <a:buChar char="v"/>
            </a:pPr>
            <a:r>
              <a:rPr lang="en-AU" sz="2000" dirty="0">
                <a:latin typeface="+mn-lt"/>
              </a:rPr>
              <a:t>Medication [supply and administration] schedules where applicable/necessary</a:t>
            </a:r>
          </a:p>
          <a:p>
            <a:pPr marL="1600200" lvl="2" indent="-457200">
              <a:buFont typeface="Wingdings" pitchFamily="2" charset="2"/>
              <a:buChar char="v"/>
            </a:pPr>
            <a:r>
              <a:rPr lang="en-AU" sz="2000" dirty="0">
                <a:latin typeface="+mn-lt"/>
              </a:rPr>
              <a:t>Ongoing medication management strategies/recommendations</a:t>
            </a:r>
          </a:p>
          <a:p>
            <a:pPr marL="1600200" lvl="2" indent="-457200">
              <a:buFont typeface="Wingdings" pitchFamily="2" charset="2"/>
              <a:buChar char="v"/>
            </a:pPr>
            <a:r>
              <a:rPr lang="en-AU" sz="2000" dirty="0">
                <a:latin typeface="+mn-lt"/>
              </a:rPr>
              <a:t>Next review due</a:t>
            </a:r>
            <a:endParaRPr lang="en-AU" sz="2800" dirty="0">
              <a:latin typeface="+mn-lt"/>
            </a:endParaRPr>
          </a:p>
          <a:p>
            <a:pPr marL="1200150" lvl="1" indent="-457200">
              <a:buFont typeface="Wingdings" pitchFamily="2" charset="2"/>
              <a:buChar char="§"/>
            </a:pPr>
            <a:r>
              <a:rPr lang="en-AU" sz="2200" dirty="0" smtClean="0">
                <a:latin typeface="+mn-lt"/>
              </a:rPr>
              <a:t>May be stand alone or part of comprehensive care plan</a:t>
            </a:r>
          </a:p>
          <a:p>
            <a:pPr marL="1200150" lvl="1" indent="-457200">
              <a:buFont typeface="Wingdings" pitchFamily="2" charset="2"/>
              <a:buChar char="§"/>
            </a:pPr>
            <a:r>
              <a:rPr lang="en-AU" sz="2000" dirty="0">
                <a:latin typeface="+mn-lt"/>
              </a:rPr>
              <a:t>Shared with other authorised health care </a:t>
            </a:r>
            <a:r>
              <a:rPr lang="en-AU" sz="2000" dirty="0" smtClean="0">
                <a:latin typeface="+mn-lt"/>
              </a:rPr>
              <a:t>providers</a:t>
            </a:r>
          </a:p>
        </p:txBody>
      </p:sp>
    </p:spTree>
    <p:extLst>
      <p:ext uri="{BB962C8B-B14F-4D97-AF65-F5344CB8AC3E}">
        <p14:creationId xmlns:p14="http://schemas.microsoft.com/office/powerpoint/2010/main" val="731727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a:t>eMM</a:t>
            </a:r>
            <a:r>
              <a:rPr lang="en-AU" dirty="0"/>
              <a:t> Key Concepts and Definitions</a:t>
            </a:r>
          </a:p>
        </p:txBody>
      </p:sp>
      <p:sp>
        <p:nvSpPr>
          <p:cNvPr id="3" name="Text Placeholder 2"/>
          <p:cNvSpPr>
            <a:spLocks noGrp="1"/>
          </p:cNvSpPr>
          <p:nvPr>
            <p:ph type="body" sz="quarter" idx="13"/>
          </p:nvPr>
        </p:nvSpPr>
        <p:spPr>
          <a:xfrm>
            <a:off x="457200" y="1378423"/>
            <a:ext cx="8127242" cy="4708477"/>
          </a:xfrm>
        </p:spPr>
        <p:txBody>
          <a:bodyPr/>
          <a:lstStyle/>
          <a:p>
            <a:pPr marL="457200" indent="-457200">
              <a:buFont typeface="Wingdings" pitchFamily="2" charset="2"/>
              <a:buChar char="§"/>
            </a:pPr>
            <a:r>
              <a:rPr lang="en-AU" sz="2800" dirty="0" smtClean="0">
                <a:latin typeface="+mn-lt"/>
              </a:rPr>
              <a:t>Medication Review</a:t>
            </a:r>
          </a:p>
          <a:p>
            <a:pPr marL="1200150" lvl="1" indent="-457200">
              <a:buFont typeface="Arial" pitchFamily="34" charset="0"/>
              <a:buChar char="•"/>
            </a:pPr>
            <a:r>
              <a:rPr lang="en-AU" sz="2400" dirty="0" smtClean="0">
                <a:latin typeface="+mn-lt"/>
              </a:rPr>
              <a:t>A process of systematic evaluation of a person’s complete medication regimen and management of the medications*</a:t>
            </a:r>
            <a:r>
              <a:rPr lang="en-AU" sz="2400" baseline="30000" dirty="0" smtClean="0">
                <a:latin typeface="+mn-lt"/>
              </a:rPr>
              <a:t>1</a:t>
            </a:r>
            <a:r>
              <a:rPr lang="en-AU" sz="2400" dirty="0" smtClean="0">
                <a:latin typeface="+mn-lt"/>
              </a:rPr>
              <a:t>   </a:t>
            </a:r>
          </a:p>
          <a:p>
            <a:pPr marL="1200150" lvl="1" indent="-457200">
              <a:buFont typeface="Arial" pitchFamily="34" charset="0"/>
              <a:buChar char="•"/>
            </a:pPr>
            <a:r>
              <a:rPr lang="en-AU" sz="2400" dirty="0">
                <a:latin typeface="+mn-lt"/>
              </a:rPr>
              <a:t>I</a:t>
            </a:r>
            <a:r>
              <a:rPr lang="en-AU" sz="2400" dirty="0" smtClean="0">
                <a:latin typeface="+mn-lt"/>
              </a:rPr>
              <a:t>ncludes </a:t>
            </a:r>
          </a:p>
          <a:p>
            <a:pPr marL="1600200" lvl="2" indent="-457200">
              <a:buFont typeface="Wingdings" pitchFamily="2" charset="2"/>
              <a:buChar char="v"/>
            </a:pPr>
            <a:r>
              <a:rPr lang="en-AU" sz="2000" dirty="0" smtClean="0">
                <a:latin typeface="+mn-lt"/>
              </a:rPr>
              <a:t>a comprehensive, accurate medication history of the patient </a:t>
            </a:r>
          </a:p>
          <a:p>
            <a:pPr marL="1600200" lvl="2" indent="-457200">
              <a:buFont typeface="Wingdings" pitchFamily="2" charset="2"/>
              <a:buChar char="v"/>
            </a:pPr>
            <a:r>
              <a:rPr lang="en-AU" sz="2000" dirty="0">
                <a:latin typeface="+mn-lt"/>
              </a:rPr>
              <a:t>c</a:t>
            </a:r>
            <a:r>
              <a:rPr lang="en-AU" sz="2000" dirty="0" smtClean="0">
                <a:latin typeface="+mn-lt"/>
              </a:rPr>
              <a:t>areful examination of the purposes and actual use of individual medications </a:t>
            </a:r>
          </a:p>
          <a:p>
            <a:pPr marL="1600200" lvl="2" indent="-457200">
              <a:buFont typeface="Wingdings" pitchFamily="2" charset="2"/>
              <a:buChar char="v"/>
            </a:pPr>
            <a:r>
              <a:rPr lang="en-AU" sz="2000" dirty="0" smtClean="0">
                <a:latin typeface="+mn-lt"/>
              </a:rPr>
              <a:t>issues identified (including indications, actions, uses, effects and side effects), and </a:t>
            </a:r>
          </a:p>
          <a:p>
            <a:pPr marL="1600200" lvl="2" indent="-457200">
              <a:buFont typeface="Wingdings" pitchFamily="2" charset="2"/>
              <a:buChar char="v"/>
            </a:pPr>
            <a:r>
              <a:rPr lang="en-AU" sz="2000" dirty="0" smtClean="0">
                <a:latin typeface="+mn-lt"/>
              </a:rPr>
              <a:t>medication management recommendations</a:t>
            </a:r>
            <a:endParaRPr lang="en-AU" sz="2000" dirty="0">
              <a:latin typeface="+mn-lt"/>
            </a:endParaRPr>
          </a:p>
        </p:txBody>
      </p:sp>
    </p:spTree>
    <p:extLst>
      <p:ext uri="{BB962C8B-B14F-4D97-AF65-F5344CB8AC3E}">
        <p14:creationId xmlns:p14="http://schemas.microsoft.com/office/powerpoint/2010/main" val="947814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a:t>eMM</a:t>
            </a:r>
            <a:r>
              <a:rPr lang="en-AU" dirty="0"/>
              <a:t> Key Concepts and Definitions</a:t>
            </a:r>
          </a:p>
        </p:txBody>
      </p:sp>
      <p:sp>
        <p:nvSpPr>
          <p:cNvPr id="3" name="Text Placeholder 2"/>
          <p:cNvSpPr>
            <a:spLocks noGrp="1"/>
          </p:cNvSpPr>
          <p:nvPr>
            <p:ph type="body" sz="quarter" idx="13"/>
          </p:nvPr>
        </p:nvSpPr>
        <p:spPr>
          <a:xfrm>
            <a:off x="457199" y="1310185"/>
            <a:ext cx="8154537" cy="4735773"/>
          </a:xfrm>
        </p:spPr>
        <p:txBody>
          <a:bodyPr/>
          <a:lstStyle/>
          <a:p>
            <a:pPr marL="457200" indent="-457200">
              <a:buFont typeface="Wingdings" pitchFamily="2" charset="2"/>
              <a:buChar char="§"/>
            </a:pPr>
            <a:r>
              <a:rPr lang="en-AU" sz="2800" dirty="0" smtClean="0">
                <a:latin typeface="+mn-lt"/>
              </a:rPr>
              <a:t>Medication Review Record</a:t>
            </a:r>
          </a:p>
          <a:p>
            <a:pPr marL="1200150" lvl="1" indent="-457200">
              <a:buFont typeface="Arial" pitchFamily="34" charset="0"/>
              <a:buChar char="•"/>
            </a:pPr>
            <a:r>
              <a:rPr lang="en-AU" sz="2400" dirty="0" smtClean="0">
                <a:latin typeface="+mn-lt"/>
              </a:rPr>
              <a:t>Comprehensive and authoritative reviewed list of all medications (prescribe and over-the-counter) that a patient is current taking</a:t>
            </a:r>
          </a:p>
          <a:p>
            <a:pPr marL="1200150" lvl="1" indent="-457200">
              <a:buFont typeface="Arial" pitchFamily="34" charset="0"/>
              <a:buChar char="•"/>
            </a:pPr>
            <a:r>
              <a:rPr lang="en-AU" sz="2400" dirty="0" smtClean="0">
                <a:latin typeface="+mn-lt"/>
              </a:rPr>
              <a:t>Includes recommendations regarding proposed changes and ongoing medication management where applicable/required</a:t>
            </a:r>
            <a:endParaRPr lang="en-AU" sz="2400" dirty="0">
              <a:latin typeface="+mn-lt"/>
            </a:endParaRPr>
          </a:p>
        </p:txBody>
      </p:sp>
    </p:spTree>
    <p:extLst>
      <p:ext uri="{BB962C8B-B14F-4D97-AF65-F5344CB8AC3E}">
        <p14:creationId xmlns:p14="http://schemas.microsoft.com/office/powerpoint/2010/main" val="1217858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a:t>eMM</a:t>
            </a:r>
            <a:r>
              <a:rPr lang="en-AU" dirty="0"/>
              <a:t> Key Concepts and Definitions</a:t>
            </a:r>
          </a:p>
        </p:txBody>
      </p:sp>
      <p:sp>
        <p:nvSpPr>
          <p:cNvPr id="3" name="Text Placeholder 2"/>
          <p:cNvSpPr>
            <a:spLocks noGrp="1"/>
          </p:cNvSpPr>
          <p:nvPr>
            <p:ph type="body" sz="quarter" idx="13"/>
          </p:nvPr>
        </p:nvSpPr>
        <p:spPr>
          <a:xfrm>
            <a:off x="457199" y="1310184"/>
            <a:ext cx="8154537" cy="5158855"/>
          </a:xfrm>
        </p:spPr>
        <p:txBody>
          <a:bodyPr/>
          <a:lstStyle/>
          <a:p>
            <a:pPr marL="457200" indent="-457200">
              <a:buFont typeface="Wingdings" pitchFamily="2" charset="2"/>
              <a:buChar char="§"/>
            </a:pPr>
            <a:r>
              <a:rPr lang="en-AU" sz="2800" dirty="0" smtClean="0">
                <a:latin typeface="+mn-lt"/>
              </a:rPr>
              <a:t>Medication Documentation</a:t>
            </a:r>
          </a:p>
          <a:p>
            <a:pPr marL="1200150" lvl="1" indent="-457200">
              <a:buFont typeface="Arial" pitchFamily="34" charset="0"/>
              <a:buChar char="•"/>
            </a:pPr>
            <a:r>
              <a:rPr lang="en-AU" sz="2000" dirty="0" smtClean="0">
                <a:latin typeface="+mn-lt"/>
              </a:rPr>
              <a:t>An </a:t>
            </a:r>
            <a:r>
              <a:rPr lang="en-AU" sz="2000" b="1" dirty="0" smtClean="0">
                <a:latin typeface="+mn-lt"/>
              </a:rPr>
              <a:t>IHE pharmacy </a:t>
            </a:r>
            <a:r>
              <a:rPr lang="en-AU" sz="2000" dirty="0" smtClean="0">
                <a:latin typeface="+mn-lt"/>
              </a:rPr>
              <a:t>white paper</a:t>
            </a:r>
          </a:p>
          <a:p>
            <a:pPr marL="1200150" lvl="1" indent="-457200">
              <a:buFont typeface="Arial" pitchFamily="34" charset="0"/>
              <a:buChar char="•"/>
            </a:pPr>
            <a:r>
              <a:rPr lang="en-AU" sz="2000" dirty="0" smtClean="0">
                <a:latin typeface="+mn-lt"/>
              </a:rPr>
              <a:t>Identify the information requirements and structure from the various information sources </a:t>
            </a:r>
            <a:r>
              <a:rPr lang="en-AU" sz="2000" dirty="0">
                <a:latin typeface="+mn-lt"/>
              </a:rPr>
              <a:t>on </a:t>
            </a:r>
            <a:endParaRPr lang="en-AU" sz="2000" dirty="0" smtClean="0">
              <a:latin typeface="+mn-lt"/>
            </a:endParaRPr>
          </a:p>
          <a:p>
            <a:pPr marL="1600200" lvl="2" indent="-457200">
              <a:buFont typeface="Wingdings" pitchFamily="2" charset="2"/>
              <a:buChar char="v"/>
            </a:pPr>
            <a:r>
              <a:rPr lang="en-AU" sz="2000" dirty="0" smtClean="0">
                <a:latin typeface="+mn-lt"/>
              </a:rPr>
              <a:t>known </a:t>
            </a:r>
            <a:r>
              <a:rPr lang="en-AU" sz="2000" dirty="0">
                <a:latin typeface="+mn-lt"/>
              </a:rPr>
              <a:t>prescription, dispenses and administration</a:t>
            </a:r>
            <a:endParaRPr lang="en-AU" sz="2000" dirty="0" smtClean="0">
              <a:latin typeface="+mn-lt"/>
            </a:endParaRPr>
          </a:p>
          <a:p>
            <a:pPr marL="1200150" lvl="1" indent="-457200">
              <a:buFont typeface="Arial" pitchFamily="34" charset="0"/>
              <a:buChar char="•"/>
            </a:pPr>
            <a:r>
              <a:rPr lang="en-AU" sz="2000" dirty="0" smtClean="0">
                <a:latin typeface="+mn-lt"/>
              </a:rPr>
              <a:t>Identify a standardised reference structure and semantics for </a:t>
            </a:r>
            <a:r>
              <a:rPr lang="en-AU" sz="2000" b="1" dirty="0" smtClean="0">
                <a:latin typeface="+mn-lt"/>
              </a:rPr>
              <a:t>harmonized </a:t>
            </a:r>
            <a:r>
              <a:rPr lang="en-AU" sz="2000" b="1" dirty="0">
                <a:latin typeface="+mn-lt"/>
              </a:rPr>
              <a:t>medication </a:t>
            </a:r>
            <a:r>
              <a:rPr lang="en-AU" sz="2000" dirty="0">
                <a:latin typeface="+mn-lt"/>
              </a:rPr>
              <a:t>data </a:t>
            </a:r>
            <a:r>
              <a:rPr lang="en-AU" sz="2000" b="1" dirty="0">
                <a:latin typeface="+mn-lt"/>
              </a:rPr>
              <a:t>documentation</a:t>
            </a:r>
            <a:r>
              <a:rPr lang="en-AU" sz="2000" dirty="0">
                <a:latin typeface="+mn-lt"/>
              </a:rPr>
              <a:t> to </a:t>
            </a:r>
            <a:r>
              <a:rPr lang="en-AU" sz="2000" dirty="0" smtClean="0">
                <a:latin typeface="+mn-lt"/>
              </a:rPr>
              <a:t>support </a:t>
            </a:r>
          </a:p>
          <a:p>
            <a:pPr marL="1600200" lvl="2" indent="-457200">
              <a:buFont typeface="Wingdings" pitchFamily="2" charset="2"/>
              <a:buChar char="v"/>
            </a:pPr>
            <a:r>
              <a:rPr lang="en-AU" sz="2000" dirty="0" smtClean="0">
                <a:latin typeface="+mn-lt"/>
              </a:rPr>
              <a:t>procuring, representing and viewing medication data from various sources</a:t>
            </a:r>
          </a:p>
          <a:p>
            <a:pPr marL="1600200" lvl="2" indent="-457200">
              <a:buFont typeface="Wingdings" pitchFamily="2" charset="2"/>
              <a:buChar char="v"/>
            </a:pPr>
            <a:r>
              <a:rPr lang="en-AU" sz="2000" dirty="0" smtClean="0">
                <a:latin typeface="+mn-lt"/>
              </a:rPr>
              <a:t>Clinical consultation and patient medication management</a:t>
            </a:r>
          </a:p>
          <a:p>
            <a:pPr marL="1600200" lvl="2" indent="-457200">
              <a:buFont typeface="Wingdings" pitchFamily="2" charset="2"/>
              <a:buChar char="v"/>
            </a:pPr>
            <a:r>
              <a:rPr lang="en-AU" sz="2000" dirty="0" smtClean="0">
                <a:latin typeface="+mn-lt"/>
              </a:rPr>
              <a:t>Medication review and reconciliation</a:t>
            </a:r>
          </a:p>
          <a:p>
            <a:pPr marL="1600200" lvl="2" indent="-457200">
              <a:buFont typeface="Wingdings" pitchFamily="2" charset="2"/>
              <a:buChar char="v"/>
            </a:pPr>
            <a:r>
              <a:rPr lang="en-AU" sz="2000" dirty="0" smtClean="0">
                <a:latin typeface="+mn-lt"/>
              </a:rPr>
              <a:t>Secondary uses: clinical effectiveness and cost effectiveness analysis; epidemiological and bio-surveillance analysis; management and executive decision analysis</a:t>
            </a:r>
            <a:endParaRPr lang="en-AU" sz="2000" dirty="0">
              <a:latin typeface="+mn-lt"/>
            </a:endParaRPr>
          </a:p>
        </p:txBody>
      </p:sp>
    </p:spTree>
    <p:extLst>
      <p:ext uri="{BB962C8B-B14F-4D97-AF65-F5344CB8AC3E}">
        <p14:creationId xmlns:p14="http://schemas.microsoft.com/office/powerpoint/2010/main" val="3242303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966</Words>
  <Application>Microsoft Office PowerPoint</Application>
  <PresentationFormat>On-screen Show (4:3)</PresentationFormat>
  <Paragraphs>103</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Electronic Medication Management (eMM)</vt:lpstr>
      <vt:lpstr>eMM Key Concepts and Definitions</vt:lpstr>
      <vt:lpstr>eMM Key Concepts and Definitions</vt:lpstr>
      <vt:lpstr>eMM Key Concepts and Definitions</vt:lpstr>
      <vt:lpstr>eMM Key Concepts and Definitions</vt:lpstr>
      <vt:lpstr>eMM Key Concepts and Definitions</vt:lpstr>
      <vt:lpstr>eMM Key Concepts and Definitions</vt:lpstr>
      <vt:lpstr>eMM Key Concepts and Definitions</vt:lpstr>
      <vt:lpstr>eMM Key Concepts and Definitions</vt:lpstr>
      <vt:lpstr>eMM Key Concepts and Definitions</vt:lpstr>
      <vt:lpstr>eMM Key Concepts and Definitions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Chu</dc:creator>
  <cp:lastModifiedBy>Stephen Chu</cp:lastModifiedBy>
  <cp:revision>5</cp:revision>
  <dcterms:created xsi:type="dcterms:W3CDTF">2012-06-18T20:48:18Z</dcterms:created>
  <dcterms:modified xsi:type="dcterms:W3CDTF">2012-06-18T22:06:21Z</dcterms:modified>
</cp:coreProperties>
</file>