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  <p:sldId id="262" r:id="rId9"/>
    <p:sldId id="265" r:id="rId10"/>
    <p:sldId id="266" r:id="rId11"/>
    <p:sldId id="267" r:id="rId12"/>
    <p:sldId id="26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B051810-940B-46CF-BDF6-3FFB0A299960}">
          <p14:sldIdLst>
            <p14:sldId id="256"/>
            <p14:sldId id="257"/>
            <p14:sldId id="258"/>
            <p14:sldId id="263"/>
            <p14:sldId id="259"/>
            <p14:sldId id="260"/>
            <p14:sldId id="261"/>
            <p14:sldId id="262"/>
            <p14:sldId id="265"/>
            <p14:sldId id="266"/>
            <p14:sldId id="267"/>
          </p14:sldIdLst>
        </p14:section>
        <p14:section name="Untitled Section" id="{55726A58-ADA7-44ED-B895-1C263142B255}">
          <p14:sldIdLst>
            <p14:sldId id="26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86" y="17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FC32F-9304-4DED-91A6-1739C02DDB0E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CEDF0-7936-484B-AC24-738323ACD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52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FC32F-9304-4DED-91A6-1739C02DDB0E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CEDF0-7936-484B-AC24-738323ACD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410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FC32F-9304-4DED-91A6-1739C02DDB0E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CEDF0-7936-484B-AC24-738323ACD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159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FC32F-9304-4DED-91A6-1739C02DDB0E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CEDF0-7936-484B-AC24-738323ACD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208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FC32F-9304-4DED-91A6-1739C02DDB0E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CEDF0-7936-484B-AC24-738323ACD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636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FC32F-9304-4DED-91A6-1739C02DDB0E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CEDF0-7936-484B-AC24-738323ACD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667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FC32F-9304-4DED-91A6-1739C02DDB0E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CEDF0-7936-484B-AC24-738323ACD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060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FC32F-9304-4DED-91A6-1739C02DDB0E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CEDF0-7936-484B-AC24-738323ACD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871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FC32F-9304-4DED-91A6-1739C02DDB0E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CEDF0-7936-484B-AC24-738323ACD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996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FC32F-9304-4DED-91A6-1739C02DDB0E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CEDF0-7936-484B-AC24-738323ACD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595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FC32F-9304-4DED-91A6-1739C02DDB0E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CEDF0-7936-484B-AC24-738323ACD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7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9FC32F-9304-4DED-91A6-1739C02DDB0E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DCEDF0-7936-484B-AC24-738323ACD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34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NCCN Templates: Hierarchical Action Levels within a </a:t>
            </a:r>
            <a:r>
              <a:rPr lang="en-US" dirty="0" err="1" smtClean="0"/>
              <a:t>PlanDefinition</a:t>
            </a:r>
            <a:r>
              <a:rPr lang="en-US" dirty="0" smtClean="0"/>
              <a:t> FHIR Resource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Peter Lamb</a:t>
            </a:r>
          </a:p>
          <a:p>
            <a:r>
              <a:rPr lang="en-US" dirty="0" smtClean="0"/>
              <a:t>August 2017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382079" y="6356351"/>
            <a:ext cx="7427843" cy="366183"/>
          </a:xfrm>
        </p:spPr>
        <p:txBody>
          <a:bodyPr/>
          <a:lstStyle/>
          <a:p>
            <a:pPr defTabSz="914400"/>
            <a:r>
              <a:rPr lang="en-US" altLang="en-US" dirty="0" smtClean="0">
                <a:solidFill>
                  <a:srgbClr val="5F5F5F"/>
                </a:solidFill>
                <a:cs typeface="Arial" pitchFamily="34" charset="0"/>
              </a:rPr>
              <a:t>© National Comprehensive Cancer Network, Inc. </a:t>
            </a:r>
            <a:r>
              <a:rPr lang="en-US" altLang="en-US" dirty="0" smtClean="0">
                <a:solidFill>
                  <a:srgbClr val="5F5F5F"/>
                </a:solidFill>
                <a:cs typeface="Arial" pitchFamily="34" charset="0"/>
              </a:rPr>
              <a:t>2017, </a:t>
            </a:r>
            <a:r>
              <a:rPr lang="en-US" altLang="en-US" dirty="0" smtClean="0">
                <a:solidFill>
                  <a:srgbClr val="5F5F5F"/>
                </a:solidFill>
                <a:cs typeface="Arial" pitchFamily="34" charset="0"/>
              </a:rPr>
              <a:t>All rights reserved. The NCCN Guidelines® and this illustration may not be reproduced in any form without the express written permission of NCCN®.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2762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382079" y="6356351"/>
            <a:ext cx="7427843" cy="366183"/>
          </a:xfrm>
        </p:spPr>
        <p:txBody>
          <a:bodyPr/>
          <a:lstStyle/>
          <a:p>
            <a:pPr defTabSz="914400"/>
            <a:r>
              <a:rPr lang="en-US" altLang="en-US" dirty="0" smtClean="0">
                <a:solidFill>
                  <a:srgbClr val="5F5F5F"/>
                </a:solidFill>
                <a:cs typeface="Arial" pitchFamily="34" charset="0"/>
              </a:rPr>
              <a:t>© National Comprehensive Cancer Network, Inc. </a:t>
            </a:r>
            <a:r>
              <a:rPr lang="en-US" altLang="en-US" dirty="0" smtClean="0">
                <a:solidFill>
                  <a:srgbClr val="5F5F5F"/>
                </a:solidFill>
                <a:cs typeface="Arial" pitchFamily="34" charset="0"/>
              </a:rPr>
              <a:t>2017, </a:t>
            </a:r>
            <a:r>
              <a:rPr lang="en-US" altLang="en-US" dirty="0" smtClean="0">
                <a:solidFill>
                  <a:srgbClr val="5F5F5F"/>
                </a:solidFill>
                <a:cs typeface="Arial" pitchFamily="34" charset="0"/>
              </a:rPr>
              <a:t>All rights reserved. The NCCN Guidelines® and this illustration may not be reproduced in any form without the express written permission of NCCN®. 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Level 6: dosage instruction group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When an agent includes dosage optionality (for agents with optionality, this is displayed as a bulleted list using the ▪ symbol), each option will be included within its own dosage group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t="731"/>
          <a:stretch/>
        </p:blipFill>
        <p:spPr>
          <a:xfrm>
            <a:off x="1" y="3077155"/>
            <a:ext cx="3508555" cy="378250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2705975"/>
            <a:ext cx="3508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C000"/>
                </a:solidFill>
              </a:rPr>
              <a:t>Template: MUM60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229926" y="3598607"/>
            <a:ext cx="309834" cy="265470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2212040" y="2659809"/>
            <a:ext cx="2920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11 regimen entries, 12 dosage instruction groups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9320" y="2992592"/>
            <a:ext cx="5184332" cy="3867065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729320" y="2623260"/>
            <a:ext cx="5184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C000"/>
                </a:solidFill>
              </a:rPr>
              <a:t>Template: CLL29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731840" y="2624066"/>
            <a:ext cx="2920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4 regimen entries, 12 dosage instruction groups</a:t>
            </a:r>
          </a:p>
        </p:txBody>
      </p:sp>
      <p:sp>
        <p:nvSpPr>
          <p:cNvPr id="28" name="Oval 27"/>
          <p:cNvSpPr/>
          <p:nvPr/>
        </p:nvSpPr>
        <p:spPr>
          <a:xfrm>
            <a:off x="6125496" y="3429632"/>
            <a:ext cx="294969" cy="591762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6125496" y="5342006"/>
            <a:ext cx="294969" cy="591762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19428" y="6299354"/>
            <a:ext cx="301037" cy="455407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13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382079" y="6356351"/>
            <a:ext cx="7427843" cy="366183"/>
          </a:xfrm>
        </p:spPr>
        <p:txBody>
          <a:bodyPr/>
          <a:lstStyle/>
          <a:p>
            <a:pPr defTabSz="914400"/>
            <a:r>
              <a:rPr lang="en-US" altLang="en-US" dirty="0" smtClean="0">
                <a:solidFill>
                  <a:srgbClr val="5F5F5F"/>
                </a:solidFill>
                <a:cs typeface="Arial" pitchFamily="34" charset="0"/>
              </a:rPr>
              <a:t>© National Comprehensive Cancer Network, Inc. </a:t>
            </a:r>
            <a:r>
              <a:rPr lang="en-US" altLang="en-US" dirty="0" smtClean="0">
                <a:solidFill>
                  <a:srgbClr val="5F5F5F"/>
                </a:solidFill>
                <a:cs typeface="Arial" pitchFamily="34" charset="0"/>
              </a:rPr>
              <a:t>2017, </a:t>
            </a:r>
            <a:r>
              <a:rPr lang="en-US" altLang="en-US" dirty="0" smtClean="0">
                <a:solidFill>
                  <a:srgbClr val="5F5F5F"/>
                </a:solidFill>
                <a:cs typeface="Arial" pitchFamily="34" charset="0"/>
              </a:rPr>
              <a:t>All rights reserved. The NCCN Guidelines® and this illustration may not be reproduced in any form without the express written permission of NCCN®.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22817"/>
            <a:ext cx="4156663" cy="37351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Level 7: dosage instruction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Covers dosage optionality such as route or infusion time</a:t>
            </a:r>
          </a:p>
          <a:p>
            <a:r>
              <a:rPr lang="en-US" sz="2000" dirty="0" smtClean="0"/>
              <a:t>At this “child-most” level this is a single agent and its dosage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-1" y="2705975"/>
            <a:ext cx="4156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C000"/>
                </a:solidFill>
              </a:rPr>
              <a:t>Template: MUM64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412688" y="3618272"/>
            <a:ext cx="309834" cy="265470"/>
          </a:xfrm>
          <a:prstGeom prst="ellipse">
            <a:avLst/>
          </a:prstGeom>
          <a:noFill/>
          <a:ln w="22225">
            <a:solidFill>
              <a:srgbClr val="FF0000">
                <a:alpha val="6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412688" y="4857673"/>
            <a:ext cx="309834" cy="265470"/>
          </a:xfrm>
          <a:prstGeom prst="ellipse">
            <a:avLst/>
          </a:prstGeom>
          <a:noFill/>
          <a:ln w="22225">
            <a:solidFill>
              <a:srgbClr val="FF0000">
                <a:alpha val="6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412688" y="6154865"/>
            <a:ext cx="309834" cy="265470"/>
          </a:xfrm>
          <a:prstGeom prst="ellipse">
            <a:avLst/>
          </a:prstGeom>
          <a:noFill/>
          <a:ln w="22225">
            <a:solidFill>
              <a:srgbClr val="FF0000">
                <a:alpha val="6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7303" y="3011770"/>
            <a:ext cx="5167157" cy="384622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847302" y="2642438"/>
            <a:ext cx="5167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C000"/>
                </a:solidFill>
              </a:rPr>
              <a:t>Template: CLL22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6420778" y="5191969"/>
            <a:ext cx="215996" cy="166612"/>
          </a:xfrm>
          <a:prstGeom prst="ellipse">
            <a:avLst/>
          </a:prstGeom>
          <a:noFill/>
          <a:ln w="22225">
            <a:solidFill>
              <a:srgbClr val="FF0000">
                <a:alpha val="6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420778" y="5313655"/>
            <a:ext cx="215996" cy="166612"/>
          </a:xfrm>
          <a:prstGeom prst="ellipse">
            <a:avLst/>
          </a:prstGeom>
          <a:noFill/>
          <a:ln w="22225">
            <a:solidFill>
              <a:srgbClr val="FF0000">
                <a:alpha val="6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799321" y="6576776"/>
            <a:ext cx="215996" cy="166612"/>
          </a:xfrm>
          <a:prstGeom prst="ellipse">
            <a:avLst/>
          </a:prstGeom>
          <a:noFill/>
          <a:ln w="22225">
            <a:solidFill>
              <a:srgbClr val="FF0000">
                <a:alpha val="6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6799321" y="3794924"/>
            <a:ext cx="215996" cy="166612"/>
          </a:xfrm>
          <a:prstGeom prst="ellipse">
            <a:avLst/>
          </a:prstGeom>
          <a:noFill/>
          <a:ln w="22225">
            <a:solidFill>
              <a:srgbClr val="FF0000">
                <a:alpha val="6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2212040" y="2659809"/>
            <a:ext cx="2920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12 dosage instruction groups, 15 dosage instructions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784700" y="2590559"/>
            <a:ext cx="2920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10 dosage instruction groups, 14 dosage instructions</a:t>
            </a:r>
          </a:p>
        </p:txBody>
      </p:sp>
    </p:spTree>
    <p:extLst>
      <p:ext uri="{BB962C8B-B14F-4D97-AF65-F5344CB8AC3E}">
        <p14:creationId xmlns:p14="http://schemas.microsoft.com/office/powerpoint/2010/main" val="154180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Relationship to </a:t>
            </a:r>
            <a:r>
              <a:rPr lang="en-US" dirty="0" err="1" smtClean="0"/>
              <a:t>ActivityDefinition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The action data element in a </a:t>
            </a:r>
            <a:r>
              <a:rPr lang="en-US" sz="1600" dirty="0" err="1" smtClean="0"/>
              <a:t>PlanDefinition</a:t>
            </a:r>
            <a:r>
              <a:rPr lang="en-US" sz="1600" dirty="0" smtClean="0"/>
              <a:t> has a data element called definition, which is a description of the activity to be performed</a:t>
            </a:r>
          </a:p>
          <a:p>
            <a:r>
              <a:rPr lang="en-US" sz="1600" dirty="0" smtClean="0"/>
              <a:t>An action definition is of type Reference, and can either reference an </a:t>
            </a:r>
            <a:r>
              <a:rPr lang="en-US" sz="1600" dirty="0" err="1" smtClean="0"/>
              <a:t>ActivityDefinition</a:t>
            </a:r>
            <a:r>
              <a:rPr lang="en-US" sz="1600" dirty="0" smtClean="0"/>
              <a:t> or a </a:t>
            </a:r>
            <a:r>
              <a:rPr lang="en-US" sz="1600" dirty="0" err="1" smtClean="0"/>
              <a:t>PlanDefinition</a:t>
            </a:r>
            <a:endParaRPr lang="en-US" sz="1600" dirty="0" smtClean="0"/>
          </a:p>
          <a:p>
            <a:r>
              <a:rPr lang="en-US" sz="1600" dirty="0" smtClean="0"/>
              <a:t>In NCCN Templates, action definitions at the “child-most” dosage instruction level include a definition data element, and it is of type </a:t>
            </a:r>
            <a:r>
              <a:rPr lang="en-US" sz="1600" dirty="0" err="1" smtClean="0"/>
              <a:t>ActivityDefinition</a:t>
            </a:r>
            <a:r>
              <a:rPr lang="en-US" sz="1600" dirty="0" smtClean="0"/>
              <a:t> (note that the </a:t>
            </a:r>
            <a:r>
              <a:rPr lang="en-US" sz="1600" dirty="0" err="1" smtClean="0"/>
              <a:t>ActivityDefinition</a:t>
            </a:r>
            <a:r>
              <a:rPr lang="en-US" sz="1600" dirty="0" smtClean="0"/>
              <a:t> is of kind </a:t>
            </a:r>
            <a:r>
              <a:rPr lang="en-US" sz="1600" dirty="0" err="1" smtClean="0"/>
              <a:t>MedicationRequest</a:t>
            </a:r>
            <a:r>
              <a:rPr lang="en-US" sz="1600" dirty="0"/>
              <a:t>)</a:t>
            </a:r>
            <a:endParaRPr lang="en-US" sz="1600" dirty="0" smtClean="0"/>
          </a:p>
          <a:p>
            <a:r>
              <a:rPr lang="en-US" sz="1600" dirty="0" smtClean="0"/>
              <a:t>In NCCN Templates, the actions within a </a:t>
            </a:r>
            <a:r>
              <a:rPr lang="en-US" sz="1600" dirty="0" err="1" smtClean="0"/>
              <a:t>PlanDefinition</a:t>
            </a:r>
            <a:r>
              <a:rPr lang="en-US" sz="1600" dirty="0" smtClean="0"/>
              <a:t> include </a:t>
            </a:r>
            <a:r>
              <a:rPr lang="en-US" sz="1600" b="1" i="1" dirty="0" smtClean="0"/>
              <a:t>internal </a:t>
            </a:r>
            <a:r>
              <a:rPr lang="en-US" sz="1600" dirty="0" smtClean="0"/>
              <a:t>references to </a:t>
            </a:r>
            <a:r>
              <a:rPr lang="en-US" sz="1600" dirty="0" err="1" smtClean="0"/>
              <a:t>ActivityDefinitions</a:t>
            </a:r>
            <a:r>
              <a:rPr lang="en-US" sz="1600" dirty="0" smtClean="0"/>
              <a:t>; this is denoted by the hashtag (#) sign before the action definition reference value </a:t>
            </a:r>
          </a:p>
          <a:p>
            <a:pPr lvl="1"/>
            <a:r>
              <a:rPr lang="en-US" sz="1200" dirty="0" smtClean="0"/>
              <a:t>This tells FHIR to look for the reference </a:t>
            </a:r>
            <a:r>
              <a:rPr lang="en-US" sz="1200" dirty="0" err="1" smtClean="0"/>
              <a:t>ActivityDefinition</a:t>
            </a:r>
            <a:r>
              <a:rPr lang="en-US" sz="1200" dirty="0" smtClean="0"/>
              <a:t> here in the same file and not somewhere else on the server</a:t>
            </a:r>
          </a:p>
          <a:p>
            <a:endParaRPr lang="en-US" sz="16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4264571"/>
            <a:ext cx="2723535" cy="259343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-1" y="4001294"/>
            <a:ext cx="27235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C000"/>
                </a:solidFill>
              </a:rPr>
              <a:t>Template: MUM64</a:t>
            </a:r>
            <a:endParaRPr lang="en-US" sz="1400" b="1" dirty="0">
              <a:solidFill>
                <a:srgbClr val="FFC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0998" y="4264571"/>
            <a:ext cx="4616962" cy="20196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425" y="4309070"/>
            <a:ext cx="4617633" cy="2002829"/>
          </a:xfrm>
          <a:prstGeom prst="rect">
            <a:avLst/>
          </a:prstGeom>
        </p:spPr>
      </p:pic>
      <p:sp>
        <p:nvSpPr>
          <p:cNvPr id="34" name="Oval 33"/>
          <p:cNvSpPr/>
          <p:nvPr/>
        </p:nvSpPr>
        <p:spPr>
          <a:xfrm>
            <a:off x="1242648" y="5426756"/>
            <a:ext cx="507493" cy="177631"/>
          </a:xfrm>
          <a:prstGeom prst="ellipse">
            <a:avLst/>
          </a:prstGeom>
          <a:noFill/>
          <a:ln w="22225">
            <a:solidFill>
              <a:srgbClr val="FF0000">
                <a:alpha val="6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1242647" y="6456812"/>
            <a:ext cx="507493" cy="177631"/>
          </a:xfrm>
          <a:prstGeom prst="ellipse">
            <a:avLst/>
          </a:prstGeom>
          <a:noFill/>
          <a:ln w="22225">
            <a:solidFill>
              <a:srgbClr val="FF0000">
                <a:alpha val="6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3512573" y="4339394"/>
            <a:ext cx="507493" cy="177631"/>
          </a:xfrm>
          <a:prstGeom prst="ellipse">
            <a:avLst/>
          </a:prstGeom>
          <a:noFill/>
          <a:ln w="22225">
            <a:solidFill>
              <a:srgbClr val="FF0000">
                <a:alpha val="6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8236998" y="4339394"/>
            <a:ext cx="507493" cy="177631"/>
          </a:xfrm>
          <a:prstGeom prst="ellipse">
            <a:avLst/>
          </a:prstGeom>
          <a:noFill/>
          <a:ln w="22225">
            <a:solidFill>
              <a:srgbClr val="FF0000">
                <a:alpha val="6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382079" y="6356351"/>
            <a:ext cx="7427843" cy="366183"/>
          </a:xfrm>
        </p:spPr>
        <p:txBody>
          <a:bodyPr/>
          <a:lstStyle/>
          <a:p>
            <a:pPr defTabSz="914400"/>
            <a:r>
              <a:rPr lang="en-US" altLang="en-US" dirty="0" smtClean="0">
                <a:solidFill>
                  <a:srgbClr val="5F5F5F"/>
                </a:solidFill>
                <a:cs typeface="Arial" pitchFamily="34" charset="0"/>
              </a:rPr>
              <a:t>© National Comprehensive Cancer Network, Inc. </a:t>
            </a:r>
            <a:r>
              <a:rPr lang="en-US" altLang="en-US" dirty="0" smtClean="0">
                <a:solidFill>
                  <a:srgbClr val="5F5F5F"/>
                </a:solidFill>
                <a:cs typeface="Arial" pitchFamily="34" charset="0"/>
              </a:rPr>
              <a:t>2017, </a:t>
            </a:r>
            <a:r>
              <a:rPr lang="en-US" altLang="en-US" dirty="0" smtClean="0">
                <a:solidFill>
                  <a:srgbClr val="5F5F5F"/>
                </a:solidFill>
                <a:cs typeface="Arial" pitchFamily="34" charset="0"/>
              </a:rPr>
              <a:t>All rights reserved. The NCCN Guidelines® and this illustration may not be reproduced in any form without the express written permission of NCCN®.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17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NCCN Templates make use of the </a:t>
            </a:r>
            <a:r>
              <a:rPr lang="en-US" dirty="0" err="1" smtClean="0"/>
              <a:t>PlanDefinition</a:t>
            </a:r>
            <a:r>
              <a:rPr lang="en-US" dirty="0" smtClean="0"/>
              <a:t> resource within FHIR</a:t>
            </a:r>
          </a:p>
          <a:p>
            <a:r>
              <a:rPr lang="en-US" dirty="0" err="1" smtClean="0"/>
              <a:t>PlanDefinition</a:t>
            </a:r>
            <a:r>
              <a:rPr lang="en-US" dirty="0" smtClean="0"/>
              <a:t> has a data element called action, which is an action defined by the plan</a:t>
            </a:r>
          </a:p>
          <a:p>
            <a:pPr lvl="1"/>
            <a:r>
              <a:rPr lang="en-US" dirty="0" smtClean="0"/>
              <a:t>action also has an action data element, meaning that sub-actions can be contained within an action. The behavior of an action determines the functionality of sub-actions. For example, a selection behavior of “at-most-one” indicates that of the sub-actions, at most one may be chosen as part of realizing the action</a:t>
            </a:r>
          </a:p>
          <a:p>
            <a:r>
              <a:rPr lang="en-US" dirty="0" smtClean="0"/>
              <a:t>NCCN Templates make extensive use of </a:t>
            </a:r>
            <a:r>
              <a:rPr lang="en-US" smtClean="0"/>
              <a:t>actions to express </a:t>
            </a:r>
            <a:r>
              <a:rPr lang="en-US" dirty="0" smtClean="0"/>
              <a:t>optionality that is contained within complicated regimens</a:t>
            </a:r>
          </a:p>
          <a:p>
            <a:r>
              <a:rPr lang="en-US" dirty="0" smtClean="0"/>
              <a:t>This presentation highlights how NCCN Templates use the action data element, and includes specific examples of each use case</a:t>
            </a:r>
          </a:p>
          <a:p>
            <a:r>
              <a:rPr lang="en-US" dirty="0" smtClean="0"/>
              <a:t>This presentation also highlights the relationship between </a:t>
            </a:r>
            <a:r>
              <a:rPr lang="en-US" dirty="0" err="1" smtClean="0"/>
              <a:t>PlanDefinition</a:t>
            </a:r>
            <a:r>
              <a:rPr lang="en-US" dirty="0" smtClean="0"/>
              <a:t> &amp; </a:t>
            </a:r>
            <a:r>
              <a:rPr lang="en-US" dirty="0" err="1" smtClean="0"/>
              <a:t>ActivityDefinition</a:t>
            </a:r>
            <a:r>
              <a:rPr lang="en-US" dirty="0" smtClean="0"/>
              <a:t> resources, as </a:t>
            </a:r>
            <a:r>
              <a:rPr lang="en-US" dirty="0" err="1" smtClean="0"/>
              <a:t>ActivityDefinitions</a:t>
            </a:r>
            <a:r>
              <a:rPr lang="en-US" dirty="0" smtClean="0"/>
              <a:t> are also used in NCCN Templates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382079" y="6356351"/>
            <a:ext cx="7427843" cy="366183"/>
          </a:xfrm>
        </p:spPr>
        <p:txBody>
          <a:bodyPr/>
          <a:lstStyle/>
          <a:p>
            <a:pPr defTabSz="914400"/>
            <a:r>
              <a:rPr lang="en-US" altLang="en-US" dirty="0" smtClean="0">
                <a:solidFill>
                  <a:srgbClr val="5F5F5F"/>
                </a:solidFill>
                <a:cs typeface="Arial" pitchFamily="34" charset="0"/>
              </a:rPr>
              <a:t>© National Comprehensive Cancer Network, Inc. </a:t>
            </a:r>
            <a:r>
              <a:rPr lang="en-US" altLang="en-US" dirty="0" smtClean="0">
                <a:solidFill>
                  <a:srgbClr val="5F5F5F"/>
                </a:solidFill>
                <a:cs typeface="Arial" pitchFamily="34" charset="0"/>
              </a:rPr>
              <a:t>2017, </a:t>
            </a:r>
            <a:r>
              <a:rPr lang="en-US" altLang="en-US" dirty="0" smtClean="0">
                <a:solidFill>
                  <a:srgbClr val="5F5F5F"/>
                </a:solidFill>
                <a:cs typeface="Arial" pitchFamily="34" charset="0"/>
              </a:rPr>
              <a:t>All rights reserved. The NCCN Guidelines® and this illustration may not be reproduced in any form without the express written permission of NCCN®.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057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PlanDefinition</a:t>
            </a:r>
            <a:r>
              <a:rPr lang="en-US" dirty="0" smtClean="0"/>
              <a:t>: Hierarchical Action Levels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regimen option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regimen part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cycle definition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regimen entry group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regimen entry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dosage instruction group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dosage instruction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382079" y="6356351"/>
            <a:ext cx="7427843" cy="366183"/>
          </a:xfrm>
        </p:spPr>
        <p:txBody>
          <a:bodyPr/>
          <a:lstStyle/>
          <a:p>
            <a:pPr defTabSz="914400"/>
            <a:r>
              <a:rPr lang="en-US" altLang="en-US" dirty="0" smtClean="0">
                <a:solidFill>
                  <a:srgbClr val="5F5F5F"/>
                </a:solidFill>
                <a:cs typeface="Arial" pitchFamily="34" charset="0"/>
              </a:rPr>
              <a:t>© National Comprehensive Cancer Network, Inc. </a:t>
            </a:r>
            <a:r>
              <a:rPr lang="en-US" altLang="en-US" dirty="0" smtClean="0">
                <a:solidFill>
                  <a:srgbClr val="5F5F5F"/>
                </a:solidFill>
                <a:cs typeface="Arial" pitchFamily="34" charset="0"/>
              </a:rPr>
              <a:t>2017, </a:t>
            </a:r>
            <a:r>
              <a:rPr lang="en-US" altLang="en-US" dirty="0" smtClean="0">
                <a:solidFill>
                  <a:srgbClr val="5F5F5F"/>
                </a:solidFill>
                <a:cs typeface="Arial" pitchFamily="34" charset="0"/>
              </a:rPr>
              <a:t>All rights reserved. The NCCN Guidelines® and this illustration may not be reproduced in any form without the express written permission of NCCN®.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067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Hierarchical Action Levels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 be clear, every template (even the most simple ones) will have at least one of every action level</a:t>
            </a:r>
          </a:p>
          <a:p>
            <a:r>
              <a:rPr lang="en-US" dirty="0" smtClean="0"/>
              <a:t>For example, SCL17 (below) has one of each hierarchical action level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4333" y="4148138"/>
            <a:ext cx="4733925" cy="20288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74332" y="3778806"/>
            <a:ext cx="4733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C000"/>
                </a:solidFill>
              </a:rPr>
              <a:t>Template: SCL17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382079" y="6356351"/>
            <a:ext cx="7427843" cy="366183"/>
          </a:xfrm>
        </p:spPr>
        <p:txBody>
          <a:bodyPr/>
          <a:lstStyle/>
          <a:p>
            <a:pPr defTabSz="914400"/>
            <a:r>
              <a:rPr lang="en-US" altLang="en-US" dirty="0" smtClean="0">
                <a:solidFill>
                  <a:srgbClr val="5F5F5F"/>
                </a:solidFill>
                <a:cs typeface="Arial" pitchFamily="34" charset="0"/>
              </a:rPr>
              <a:t>© National Comprehensive Cancer Network, Inc. </a:t>
            </a:r>
            <a:r>
              <a:rPr lang="en-US" altLang="en-US" dirty="0" smtClean="0">
                <a:solidFill>
                  <a:srgbClr val="5F5F5F"/>
                </a:solidFill>
                <a:cs typeface="Arial" pitchFamily="34" charset="0"/>
              </a:rPr>
              <a:t>2017, </a:t>
            </a:r>
            <a:r>
              <a:rPr lang="en-US" altLang="en-US" dirty="0" smtClean="0">
                <a:solidFill>
                  <a:srgbClr val="5F5F5F"/>
                </a:solidFill>
                <a:cs typeface="Arial" pitchFamily="34" charset="0"/>
              </a:rPr>
              <a:t>All rights reserved. The NCCN Guidelines® and this illustration may not be reproduced in any form without the express written permission of NCCN®.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4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382079" y="6356351"/>
            <a:ext cx="7427843" cy="366183"/>
          </a:xfrm>
        </p:spPr>
        <p:txBody>
          <a:bodyPr/>
          <a:lstStyle/>
          <a:p>
            <a:pPr defTabSz="914400"/>
            <a:r>
              <a:rPr lang="en-US" altLang="en-US" dirty="0" smtClean="0">
                <a:solidFill>
                  <a:srgbClr val="5F5F5F"/>
                </a:solidFill>
                <a:cs typeface="Arial" pitchFamily="34" charset="0"/>
              </a:rPr>
              <a:t>© National Comprehensive Cancer Network, Inc. </a:t>
            </a:r>
            <a:r>
              <a:rPr lang="en-US" altLang="en-US" dirty="0" smtClean="0">
                <a:solidFill>
                  <a:srgbClr val="5F5F5F"/>
                </a:solidFill>
                <a:cs typeface="Arial" pitchFamily="34" charset="0"/>
              </a:rPr>
              <a:t>2017, </a:t>
            </a:r>
            <a:r>
              <a:rPr lang="en-US" altLang="en-US" dirty="0" smtClean="0">
                <a:solidFill>
                  <a:srgbClr val="5F5F5F"/>
                </a:solidFill>
                <a:cs typeface="Arial" pitchFamily="34" charset="0"/>
              </a:rPr>
              <a:t>All rights reserved. The NCCN Guidelines® and this illustration may not be reproduced in any form without the express written permission of NCCN®. 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Level 1: regimen option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level is for the “parent-most” level of optionality contained within a template, introduced with ORs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5780" y="3883930"/>
            <a:ext cx="3960826" cy="29740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05781" y="3514598"/>
            <a:ext cx="3960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C000"/>
                </a:solidFill>
              </a:rPr>
              <a:t>Template: BRS59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6" name="Right Bracket 5"/>
          <p:cNvSpPr/>
          <p:nvPr/>
        </p:nvSpPr>
        <p:spPr>
          <a:xfrm>
            <a:off x="5839385" y="3883930"/>
            <a:ext cx="127221" cy="688070"/>
          </a:xfrm>
          <a:prstGeom prst="rightBracket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Bracket 7"/>
          <p:cNvSpPr/>
          <p:nvPr/>
        </p:nvSpPr>
        <p:spPr>
          <a:xfrm>
            <a:off x="5839384" y="4597297"/>
            <a:ext cx="127222" cy="1469548"/>
          </a:xfrm>
          <a:prstGeom prst="rightBracket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Bracket 8"/>
          <p:cNvSpPr/>
          <p:nvPr/>
        </p:nvSpPr>
        <p:spPr>
          <a:xfrm>
            <a:off x="5839384" y="6092142"/>
            <a:ext cx="127222" cy="765858"/>
          </a:xfrm>
          <a:prstGeom prst="rightBracket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290745" y="4093643"/>
            <a:ext cx="6758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0070C0"/>
                </a:solidFill>
              </a:rPr>
              <a:t>Option 1</a:t>
            </a:r>
            <a:endParaRPr lang="en-US" sz="1100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90745" y="5201266"/>
            <a:ext cx="6758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0070C0"/>
                </a:solidFill>
              </a:rPr>
              <a:t>Option 2</a:t>
            </a:r>
            <a:endParaRPr lang="en-US" sz="1100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95797" y="6338359"/>
            <a:ext cx="6758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0070C0"/>
                </a:solidFill>
              </a:rPr>
              <a:t>Option 3</a:t>
            </a:r>
            <a:endParaRPr lang="en-US" sz="1100" dirty="0">
              <a:solidFill>
                <a:srgbClr val="0070C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6706" y="3289592"/>
            <a:ext cx="3974577" cy="357317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276705" y="2935553"/>
            <a:ext cx="397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C000"/>
                </a:solidFill>
              </a:rPr>
              <a:t>Template: SCL1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16" name="Right Bracket 15"/>
          <p:cNvSpPr/>
          <p:nvPr/>
        </p:nvSpPr>
        <p:spPr>
          <a:xfrm>
            <a:off x="10124062" y="3405572"/>
            <a:ext cx="127221" cy="800667"/>
          </a:xfrm>
          <a:prstGeom prst="rightBracket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9575422" y="3439943"/>
            <a:ext cx="6758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0070C0"/>
                </a:solidFill>
              </a:rPr>
              <a:t>Option 1</a:t>
            </a:r>
            <a:endParaRPr lang="en-US" sz="1100" dirty="0">
              <a:solidFill>
                <a:srgbClr val="0070C0"/>
              </a:solidFill>
            </a:endParaRPr>
          </a:p>
        </p:txBody>
      </p:sp>
      <p:sp>
        <p:nvSpPr>
          <p:cNvPr id="18" name="Right Bracket 17"/>
          <p:cNvSpPr/>
          <p:nvPr/>
        </p:nvSpPr>
        <p:spPr>
          <a:xfrm>
            <a:off x="10124062" y="4293934"/>
            <a:ext cx="127221" cy="907332"/>
          </a:xfrm>
          <a:prstGeom prst="rightBracket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9575422" y="4355253"/>
            <a:ext cx="6758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0070C0"/>
                </a:solidFill>
              </a:rPr>
              <a:t>Option 2</a:t>
            </a:r>
            <a:endParaRPr lang="en-US" sz="1100" dirty="0">
              <a:solidFill>
                <a:srgbClr val="0070C0"/>
              </a:solidFill>
            </a:endParaRPr>
          </a:p>
        </p:txBody>
      </p:sp>
      <p:sp>
        <p:nvSpPr>
          <p:cNvPr id="20" name="Right Bracket 19"/>
          <p:cNvSpPr/>
          <p:nvPr/>
        </p:nvSpPr>
        <p:spPr>
          <a:xfrm>
            <a:off x="10124062" y="5284897"/>
            <a:ext cx="127221" cy="807245"/>
          </a:xfrm>
          <a:prstGeom prst="rightBracket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9567470" y="5332071"/>
            <a:ext cx="6892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0070C0"/>
                </a:solidFill>
              </a:rPr>
              <a:t>Option 3</a:t>
            </a:r>
            <a:endParaRPr lang="en-US" sz="1100" dirty="0">
              <a:solidFill>
                <a:srgbClr val="0070C0"/>
              </a:solidFill>
            </a:endParaRPr>
          </a:p>
        </p:txBody>
      </p:sp>
      <p:sp>
        <p:nvSpPr>
          <p:cNvPr id="22" name="Right Bracket 21"/>
          <p:cNvSpPr/>
          <p:nvPr/>
        </p:nvSpPr>
        <p:spPr>
          <a:xfrm>
            <a:off x="10129113" y="6151079"/>
            <a:ext cx="127221" cy="688070"/>
          </a:xfrm>
          <a:prstGeom prst="rightBracket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9580473" y="6223556"/>
            <a:ext cx="6758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0070C0"/>
                </a:solidFill>
              </a:rPr>
              <a:t>Option 4</a:t>
            </a:r>
            <a:endParaRPr lang="en-US" sz="1100" dirty="0">
              <a:solidFill>
                <a:srgbClr val="0070C0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2105961" y="4338958"/>
            <a:ext cx="405516" cy="294199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2110213" y="5882764"/>
            <a:ext cx="405516" cy="294199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379625" y="4043942"/>
            <a:ext cx="405516" cy="294199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6379625" y="4963352"/>
            <a:ext cx="405516" cy="294199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379625" y="5919745"/>
            <a:ext cx="405516" cy="294199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73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382079" y="6356351"/>
            <a:ext cx="7427843" cy="366183"/>
          </a:xfrm>
        </p:spPr>
        <p:txBody>
          <a:bodyPr/>
          <a:lstStyle/>
          <a:p>
            <a:pPr defTabSz="914400"/>
            <a:r>
              <a:rPr lang="en-US" altLang="en-US" dirty="0" smtClean="0">
                <a:solidFill>
                  <a:srgbClr val="5F5F5F"/>
                </a:solidFill>
                <a:cs typeface="Arial" pitchFamily="34" charset="0"/>
              </a:rPr>
              <a:t>© National Comprehensive Cancer Network, Inc. </a:t>
            </a:r>
            <a:r>
              <a:rPr lang="en-US" altLang="en-US" dirty="0" smtClean="0">
                <a:solidFill>
                  <a:srgbClr val="5F5F5F"/>
                </a:solidFill>
                <a:cs typeface="Arial" pitchFamily="34" charset="0"/>
              </a:rPr>
              <a:t>2017, </a:t>
            </a:r>
            <a:r>
              <a:rPr lang="en-US" altLang="en-US" dirty="0" smtClean="0">
                <a:solidFill>
                  <a:srgbClr val="5F5F5F"/>
                </a:solidFill>
                <a:cs typeface="Arial" pitchFamily="34" charset="0"/>
              </a:rPr>
              <a:t>All rights reserved. The NCCN Guidelines® and this illustration may not be reproduced in any form without the express written permission of NCCN®. 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Level 2: regimen part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level can expand a regimen option, introduced with phrases like “concurrent with” or “followed by”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2929" y="3883930"/>
            <a:ext cx="3960826" cy="29740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72930" y="3514598"/>
            <a:ext cx="3960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C000"/>
                </a:solidFill>
              </a:rPr>
              <a:t>Template: BRS59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6" name="Right Bracket 5"/>
          <p:cNvSpPr/>
          <p:nvPr/>
        </p:nvSpPr>
        <p:spPr>
          <a:xfrm>
            <a:off x="6006534" y="4045326"/>
            <a:ext cx="127221" cy="309927"/>
          </a:xfrm>
          <a:prstGeom prst="rightBracket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457894" y="4069484"/>
            <a:ext cx="6758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0070C0"/>
                </a:solidFill>
              </a:rPr>
              <a:t>Part 1</a:t>
            </a:r>
            <a:endParaRPr lang="en-US" sz="1100" dirty="0">
              <a:solidFill>
                <a:srgbClr val="0070C0"/>
              </a:solidFill>
            </a:endParaRPr>
          </a:p>
        </p:txBody>
      </p:sp>
      <p:sp>
        <p:nvSpPr>
          <p:cNvPr id="28" name="Right Bracket 27"/>
          <p:cNvSpPr/>
          <p:nvPr/>
        </p:nvSpPr>
        <p:spPr>
          <a:xfrm>
            <a:off x="6006534" y="4700427"/>
            <a:ext cx="127221" cy="309927"/>
          </a:xfrm>
          <a:prstGeom prst="rightBracket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5457894" y="4724585"/>
            <a:ext cx="6758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0070C0"/>
                </a:solidFill>
              </a:rPr>
              <a:t>Part 2</a:t>
            </a:r>
            <a:endParaRPr lang="en-US" sz="1100" dirty="0">
              <a:solidFill>
                <a:srgbClr val="0070C0"/>
              </a:solidFill>
            </a:endParaRPr>
          </a:p>
        </p:txBody>
      </p:sp>
      <p:sp>
        <p:nvSpPr>
          <p:cNvPr id="30" name="Right Bracket 29"/>
          <p:cNvSpPr/>
          <p:nvPr/>
        </p:nvSpPr>
        <p:spPr>
          <a:xfrm>
            <a:off x="5993944" y="5294411"/>
            <a:ext cx="127221" cy="552525"/>
          </a:xfrm>
          <a:prstGeom prst="rightBracket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5445304" y="5318569"/>
            <a:ext cx="6758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0070C0"/>
                </a:solidFill>
              </a:rPr>
              <a:t>Part 3</a:t>
            </a:r>
            <a:endParaRPr lang="en-US" sz="1100" dirty="0">
              <a:solidFill>
                <a:srgbClr val="0070C0"/>
              </a:solidFill>
            </a:endParaRPr>
          </a:p>
        </p:txBody>
      </p:sp>
      <p:sp>
        <p:nvSpPr>
          <p:cNvPr id="32" name="Right Bracket 31"/>
          <p:cNvSpPr/>
          <p:nvPr/>
        </p:nvSpPr>
        <p:spPr>
          <a:xfrm>
            <a:off x="5993944" y="6241713"/>
            <a:ext cx="127221" cy="608115"/>
          </a:xfrm>
          <a:prstGeom prst="rightBracket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5445304" y="6265871"/>
            <a:ext cx="6758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0070C0"/>
                </a:solidFill>
              </a:rPr>
              <a:t>Part 4</a:t>
            </a:r>
            <a:endParaRPr lang="en-US" sz="1100" dirty="0">
              <a:solidFill>
                <a:srgbClr val="0070C0"/>
              </a:solidFill>
            </a:endParaRPr>
          </a:p>
        </p:txBody>
      </p:sp>
      <p:sp>
        <p:nvSpPr>
          <p:cNvPr id="53" name="Oval 52"/>
          <p:cNvSpPr/>
          <p:nvPr/>
        </p:nvSpPr>
        <p:spPr>
          <a:xfrm>
            <a:off x="2069765" y="4915146"/>
            <a:ext cx="831061" cy="27646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8" name="Group 57"/>
          <p:cNvGrpSpPr/>
          <p:nvPr/>
        </p:nvGrpSpPr>
        <p:grpSpPr>
          <a:xfrm>
            <a:off x="6421504" y="2705975"/>
            <a:ext cx="3694849" cy="4153682"/>
            <a:chOff x="8388443" y="2705975"/>
            <a:chExt cx="3694849" cy="415368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/>
            <a:srcRect t="731"/>
            <a:stretch/>
          </p:blipFill>
          <p:spPr>
            <a:xfrm>
              <a:off x="8466110" y="3077155"/>
              <a:ext cx="3508555" cy="3782502"/>
            </a:xfrm>
            <a:prstGeom prst="rect">
              <a:avLst/>
            </a:prstGeom>
          </p:spPr>
        </p:pic>
        <p:sp>
          <p:nvSpPr>
            <p:cNvPr id="44" name="TextBox 43"/>
            <p:cNvSpPr txBox="1"/>
            <p:nvPr/>
          </p:nvSpPr>
          <p:spPr>
            <a:xfrm>
              <a:off x="8466109" y="2705975"/>
              <a:ext cx="35085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FFC000"/>
                  </a:solidFill>
                </a:rPr>
                <a:t>Template: MUM60</a:t>
              </a:r>
              <a:endParaRPr lang="en-US" b="1" dirty="0">
                <a:solidFill>
                  <a:srgbClr val="FFC000"/>
                </a:solidFill>
              </a:endParaRPr>
            </a:p>
          </p:txBody>
        </p:sp>
        <p:sp>
          <p:nvSpPr>
            <p:cNvPr id="45" name="Right Bracket 44"/>
            <p:cNvSpPr/>
            <p:nvPr/>
          </p:nvSpPr>
          <p:spPr>
            <a:xfrm>
              <a:off x="11950608" y="3417200"/>
              <a:ext cx="127221" cy="947831"/>
            </a:xfrm>
            <a:prstGeom prst="rightBracket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1400724" y="3451571"/>
              <a:ext cx="6758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rgbClr val="0070C0"/>
                  </a:solidFill>
                </a:rPr>
                <a:t>Part 1</a:t>
              </a:r>
              <a:endParaRPr lang="en-US" sz="1100" dirty="0">
                <a:solidFill>
                  <a:srgbClr val="0070C0"/>
                </a:solidFill>
              </a:endParaRPr>
            </a:p>
          </p:txBody>
        </p:sp>
        <p:sp>
          <p:nvSpPr>
            <p:cNvPr id="47" name="Right Bracket 46"/>
            <p:cNvSpPr/>
            <p:nvPr/>
          </p:nvSpPr>
          <p:spPr>
            <a:xfrm>
              <a:off x="11950608" y="4548145"/>
              <a:ext cx="127221" cy="793705"/>
            </a:xfrm>
            <a:prstGeom prst="rightBracket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1400724" y="4729994"/>
              <a:ext cx="6758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rgbClr val="0070C0"/>
                  </a:solidFill>
                </a:rPr>
                <a:t>Part 2</a:t>
              </a:r>
              <a:endParaRPr lang="en-US" sz="1100" dirty="0">
                <a:solidFill>
                  <a:srgbClr val="0070C0"/>
                </a:solidFill>
              </a:endParaRPr>
            </a:p>
          </p:txBody>
        </p:sp>
        <p:sp>
          <p:nvSpPr>
            <p:cNvPr id="49" name="Right Bracket 48"/>
            <p:cNvSpPr/>
            <p:nvPr/>
          </p:nvSpPr>
          <p:spPr>
            <a:xfrm>
              <a:off x="11950608" y="5523113"/>
              <a:ext cx="127221" cy="766163"/>
            </a:xfrm>
            <a:prstGeom prst="rightBracket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1394016" y="5794825"/>
              <a:ext cx="68927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rgbClr val="0070C0"/>
                  </a:solidFill>
                </a:rPr>
                <a:t>Part 3</a:t>
              </a:r>
              <a:endParaRPr lang="en-US" sz="1100" dirty="0">
                <a:solidFill>
                  <a:srgbClr val="0070C0"/>
                </a:solidFill>
              </a:endParaRPr>
            </a:p>
          </p:txBody>
        </p:sp>
        <p:sp>
          <p:nvSpPr>
            <p:cNvPr id="51" name="Right Bracket 50"/>
            <p:cNvSpPr/>
            <p:nvPr/>
          </p:nvSpPr>
          <p:spPr>
            <a:xfrm>
              <a:off x="11955660" y="6468690"/>
              <a:ext cx="122169" cy="382086"/>
            </a:xfrm>
            <a:prstGeom prst="rightBracket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1400724" y="6534720"/>
              <a:ext cx="6758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rgbClr val="0070C0"/>
                  </a:solidFill>
                </a:rPr>
                <a:t>Part 4</a:t>
              </a:r>
              <a:endParaRPr lang="en-US" sz="1100" dirty="0">
                <a:solidFill>
                  <a:srgbClr val="0070C0"/>
                </a:solidFill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8388444" y="4311429"/>
              <a:ext cx="463699" cy="217051"/>
            </a:xfrm>
            <a:prstGeom prst="ellipse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8388444" y="5262439"/>
              <a:ext cx="463699" cy="217051"/>
            </a:xfrm>
            <a:prstGeom prst="ellipse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8388443" y="6213449"/>
              <a:ext cx="463699" cy="217051"/>
            </a:xfrm>
            <a:prstGeom prst="ellipse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0187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382079" y="6356351"/>
            <a:ext cx="7427843" cy="366183"/>
          </a:xfrm>
        </p:spPr>
        <p:txBody>
          <a:bodyPr/>
          <a:lstStyle/>
          <a:p>
            <a:pPr defTabSz="914400"/>
            <a:r>
              <a:rPr lang="en-US" altLang="en-US" dirty="0" smtClean="0">
                <a:solidFill>
                  <a:srgbClr val="5F5F5F"/>
                </a:solidFill>
                <a:cs typeface="Arial" pitchFamily="34" charset="0"/>
              </a:rPr>
              <a:t>© National Comprehensive Cancer Network, Inc. </a:t>
            </a:r>
            <a:r>
              <a:rPr lang="en-US" altLang="en-US" dirty="0" smtClean="0">
                <a:solidFill>
                  <a:srgbClr val="5F5F5F"/>
                </a:solidFill>
                <a:cs typeface="Arial" pitchFamily="34" charset="0"/>
              </a:rPr>
              <a:t>2017, </a:t>
            </a:r>
            <a:r>
              <a:rPr lang="en-US" altLang="en-US" dirty="0" smtClean="0">
                <a:solidFill>
                  <a:srgbClr val="5F5F5F"/>
                </a:solidFill>
                <a:cs typeface="Arial" pitchFamily="34" charset="0"/>
              </a:rPr>
              <a:t>All rights reserved. The NCCN Guidelines® and this illustration may not be reproduced in any form without the express written permission of NCCN®.  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77" y="3891881"/>
            <a:ext cx="6278309" cy="16782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Level 3: cycle 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level can expand a regimen part, introduced with ORs in the cycle definition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0" y="3506217"/>
            <a:ext cx="6331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C000"/>
                </a:solidFill>
              </a:rPr>
              <a:t>Template: DBL2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458237" y="3825221"/>
            <a:ext cx="8369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0070C0"/>
                </a:solidFill>
              </a:rPr>
              <a:t>Cycle Def 1</a:t>
            </a:r>
            <a:endParaRPr lang="en-US" sz="1100" dirty="0">
              <a:solidFill>
                <a:srgbClr val="0070C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256823" y="3869787"/>
            <a:ext cx="8369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0070C0"/>
                </a:solidFill>
              </a:rPr>
              <a:t>Cycle Def 2</a:t>
            </a:r>
            <a:endParaRPr lang="en-US" sz="1100" dirty="0">
              <a:solidFill>
                <a:srgbClr val="0070C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931942" y="3831698"/>
            <a:ext cx="8369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0070C0"/>
                </a:solidFill>
              </a:rPr>
              <a:t>Cycle Def 3</a:t>
            </a:r>
            <a:endParaRPr lang="en-US" sz="1100" dirty="0">
              <a:solidFill>
                <a:srgbClr val="0070C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7144" y="2924892"/>
            <a:ext cx="5218931" cy="3933107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7840869" y="5063874"/>
            <a:ext cx="8369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0070C0"/>
                </a:solidFill>
              </a:rPr>
              <a:t>Cycle Def 3</a:t>
            </a:r>
            <a:endParaRPr lang="en-US" sz="1100" dirty="0">
              <a:solidFill>
                <a:srgbClr val="0070C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9659837" y="5063874"/>
            <a:ext cx="8369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0070C0"/>
                </a:solidFill>
              </a:rPr>
              <a:t>Cycle Def 4</a:t>
            </a:r>
            <a:endParaRPr lang="en-US" sz="1100" dirty="0">
              <a:solidFill>
                <a:srgbClr val="0070C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840869" y="6117412"/>
            <a:ext cx="8369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0070C0"/>
                </a:solidFill>
              </a:rPr>
              <a:t>Cycle Def 5</a:t>
            </a:r>
            <a:endParaRPr lang="en-US" sz="1100" dirty="0">
              <a:solidFill>
                <a:srgbClr val="0070C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9659837" y="6117412"/>
            <a:ext cx="8369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0070C0"/>
                </a:solidFill>
              </a:rPr>
              <a:t>Cycle Def 6</a:t>
            </a:r>
            <a:endParaRPr lang="en-US" sz="1100" dirty="0">
              <a:solidFill>
                <a:srgbClr val="0070C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727798" y="3112171"/>
            <a:ext cx="8369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0070C0"/>
                </a:solidFill>
              </a:rPr>
              <a:t>Cycle Def 1</a:t>
            </a:r>
            <a:endParaRPr lang="en-US" sz="1100" dirty="0">
              <a:solidFill>
                <a:srgbClr val="0070C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9546766" y="3112171"/>
            <a:ext cx="8369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0070C0"/>
                </a:solidFill>
              </a:rPr>
              <a:t>Cycle Def 2</a:t>
            </a:r>
            <a:endParaRPr lang="en-US" sz="1100" dirty="0">
              <a:solidFill>
                <a:srgbClr val="0070C0"/>
              </a:solidFill>
            </a:endParaRPr>
          </a:p>
        </p:txBody>
      </p:sp>
      <p:sp>
        <p:nvSpPr>
          <p:cNvPr id="65" name="Oval 64"/>
          <p:cNvSpPr/>
          <p:nvPr/>
        </p:nvSpPr>
        <p:spPr>
          <a:xfrm>
            <a:off x="4442793" y="3946209"/>
            <a:ext cx="405516" cy="29419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2502256" y="3921867"/>
            <a:ext cx="405516" cy="29419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8634889" y="6199057"/>
            <a:ext cx="405516" cy="29419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8684018" y="4960635"/>
            <a:ext cx="405516" cy="29419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8634889" y="2965071"/>
            <a:ext cx="405516" cy="29419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6957143" y="2600328"/>
            <a:ext cx="5218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C000"/>
                </a:solidFill>
              </a:rPr>
              <a:t>Template: REC54</a:t>
            </a:r>
            <a:endParaRPr lang="en-US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73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382079" y="6356351"/>
            <a:ext cx="7427843" cy="366183"/>
          </a:xfrm>
        </p:spPr>
        <p:txBody>
          <a:bodyPr/>
          <a:lstStyle/>
          <a:p>
            <a:pPr defTabSz="914400"/>
            <a:r>
              <a:rPr lang="en-US" altLang="en-US" dirty="0" smtClean="0">
                <a:solidFill>
                  <a:srgbClr val="5F5F5F"/>
                </a:solidFill>
                <a:cs typeface="Arial" pitchFamily="34" charset="0"/>
              </a:rPr>
              <a:t>© National Comprehensive Cancer Network, Inc. </a:t>
            </a:r>
            <a:r>
              <a:rPr lang="en-US" altLang="en-US" dirty="0" smtClean="0">
                <a:solidFill>
                  <a:srgbClr val="5F5F5F"/>
                </a:solidFill>
                <a:cs typeface="Arial" pitchFamily="34" charset="0"/>
              </a:rPr>
              <a:t>2017, </a:t>
            </a:r>
            <a:r>
              <a:rPr lang="en-US" altLang="en-US" dirty="0" smtClean="0">
                <a:solidFill>
                  <a:srgbClr val="5F5F5F"/>
                </a:solidFill>
                <a:cs typeface="Arial" pitchFamily="34" charset="0"/>
              </a:rPr>
              <a:t>All rights reserved. The NCCN Guidelines® and this illustration may not be reproduced in any form without the express written permission of NCCN®. 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Level 4: regimen entry group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When an agent includes optionality, introduced by an OR between the same agents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4426" y="3140462"/>
            <a:ext cx="3834361" cy="3719195"/>
          </a:xfrm>
          <a:prstGeom prst="rect">
            <a:avLst/>
          </a:prstGeom>
        </p:spPr>
      </p:pic>
      <p:sp>
        <p:nvSpPr>
          <p:cNvPr id="42" name="Oval 41"/>
          <p:cNvSpPr/>
          <p:nvPr/>
        </p:nvSpPr>
        <p:spPr>
          <a:xfrm>
            <a:off x="2984219" y="4356925"/>
            <a:ext cx="328541" cy="199099"/>
          </a:xfrm>
          <a:prstGeom prst="ellipse">
            <a:avLst/>
          </a:prstGeom>
          <a:noFill/>
          <a:ln w="22225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6518787" y="4235475"/>
            <a:ext cx="103699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solidFill>
                  <a:srgbClr val="0070C0"/>
                </a:solidFill>
              </a:rPr>
              <a:t>Dox combined into a single Reg Ent Group</a:t>
            </a:r>
            <a:endParaRPr lang="en-US" sz="900" dirty="0">
              <a:solidFill>
                <a:srgbClr val="0070C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671863" y="3319537"/>
            <a:ext cx="33481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Total # of regimen entry groups =</a:t>
            </a:r>
          </a:p>
          <a:p>
            <a:pPr algn="r"/>
            <a:r>
              <a:rPr 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 reg option x 1 reg part x (2 cycle </a:t>
            </a:r>
            <a:r>
              <a:rPr lang="en-US" sz="9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defs</a:t>
            </a:r>
            <a:r>
              <a:rPr 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x 4 reg entry groups) = 8</a:t>
            </a:r>
          </a:p>
          <a:p>
            <a:pPr algn="r"/>
            <a:r>
              <a:rPr 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+</a:t>
            </a:r>
          </a:p>
          <a:p>
            <a:pPr algn="r"/>
            <a:r>
              <a:rPr 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 reg option x 1 reg part x (2 cycle </a:t>
            </a:r>
            <a:r>
              <a:rPr lang="en-US" sz="9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defs</a:t>
            </a:r>
            <a:r>
              <a:rPr 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x 3 reg entry groups) = 6</a:t>
            </a:r>
          </a:p>
          <a:p>
            <a:pPr algn="r"/>
            <a:r>
              <a:rPr 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= 14 </a:t>
            </a:r>
          </a:p>
          <a:p>
            <a:pPr algn="r"/>
            <a:r>
              <a:rPr 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reg entry groups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468793" y="2771130"/>
            <a:ext cx="4049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C000"/>
                </a:solidFill>
              </a:rPr>
              <a:t>Template: RHAB2</a:t>
            </a:r>
            <a:endParaRPr lang="en-US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01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382079" y="6356351"/>
            <a:ext cx="7427843" cy="366183"/>
          </a:xfrm>
        </p:spPr>
        <p:txBody>
          <a:bodyPr/>
          <a:lstStyle/>
          <a:p>
            <a:pPr defTabSz="914400"/>
            <a:r>
              <a:rPr lang="en-US" altLang="en-US" dirty="0" smtClean="0">
                <a:solidFill>
                  <a:srgbClr val="5F5F5F"/>
                </a:solidFill>
                <a:cs typeface="Arial" pitchFamily="34" charset="0"/>
              </a:rPr>
              <a:t>© National Comprehensive Cancer Network, Inc. </a:t>
            </a:r>
            <a:r>
              <a:rPr lang="en-US" altLang="en-US" dirty="0" smtClean="0">
                <a:solidFill>
                  <a:srgbClr val="5F5F5F"/>
                </a:solidFill>
                <a:cs typeface="Arial" pitchFamily="34" charset="0"/>
              </a:rPr>
              <a:t>2017, </a:t>
            </a:r>
            <a:r>
              <a:rPr lang="en-US" altLang="en-US" dirty="0" smtClean="0">
                <a:solidFill>
                  <a:srgbClr val="5F5F5F"/>
                </a:solidFill>
                <a:cs typeface="Arial" pitchFamily="34" charset="0"/>
              </a:rPr>
              <a:t>All rights reserved. The NCCN Guidelines® and this illustration may not be reproduced in any form without the express written permission of NCCN®. 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Level 5: regimen entry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 agent in the template (bolded agent name, e.g. </a:t>
            </a:r>
            <a:r>
              <a:rPr lang="en-US" b="1" dirty="0" err="1" smtClean="0"/>
              <a:t>DOXOrubicin</a:t>
            </a:r>
            <a:r>
              <a:rPr lang="en-US" dirty="0" smtClean="0"/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3140462"/>
            <a:ext cx="3834361" cy="37191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39627" y="2494131"/>
            <a:ext cx="292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Total # of regimen entries=</a:t>
            </a:r>
          </a:p>
          <a:p>
            <a:pPr algn="r"/>
            <a:r>
              <a:rPr 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 reg option x 1 reg part x (2 cycle </a:t>
            </a:r>
            <a:r>
              <a:rPr lang="en-US" sz="9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defs</a:t>
            </a:r>
            <a:r>
              <a:rPr 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x 5 reg entries) = 10</a:t>
            </a:r>
          </a:p>
          <a:p>
            <a:pPr algn="r"/>
            <a:r>
              <a:rPr 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+</a:t>
            </a:r>
          </a:p>
          <a:p>
            <a:pPr algn="r"/>
            <a:r>
              <a:rPr 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 reg option x 1 reg part x (2 cycle </a:t>
            </a:r>
            <a:r>
              <a:rPr lang="en-US" sz="9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defs</a:t>
            </a:r>
            <a:r>
              <a:rPr 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x 3 reg entries) = 6</a:t>
            </a:r>
          </a:p>
          <a:p>
            <a:pPr algn="r"/>
            <a:r>
              <a:rPr 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= 16 </a:t>
            </a:r>
          </a:p>
          <a:p>
            <a:pPr algn="r"/>
            <a:r>
              <a:rPr 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reg entries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771130"/>
            <a:ext cx="3834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C000"/>
                </a:solidFill>
              </a:rPr>
              <a:t>Template: RHAB2</a:t>
            </a:r>
            <a:endParaRPr lang="en-US" b="1" dirty="0">
              <a:solidFill>
                <a:srgbClr val="FFC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5789" y="3286700"/>
            <a:ext cx="5080819" cy="35713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138866" y="2678797"/>
            <a:ext cx="292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Total # of regimen entries=</a:t>
            </a:r>
          </a:p>
          <a:p>
            <a:pPr algn="r"/>
            <a:r>
              <a:rPr 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 reg option x 1 reg part x (3 cycle </a:t>
            </a:r>
            <a:r>
              <a:rPr lang="en-US" sz="9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defs</a:t>
            </a:r>
            <a:r>
              <a:rPr 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x 4 reg entries) = 12</a:t>
            </a:r>
          </a:p>
          <a:p>
            <a:pPr algn="r"/>
            <a:r>
              <a:rPr 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+</a:t>
            </a:r>
          </a:p>
          <a:p>
            <a:pPr algn="r"/>
            <a:r>
              <a:rPr 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 reg option x 1 reg part x (3 cycle </a:t>
            </a:r>
            <a:r>
              <a:rPr lang="en-US" sz="9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defs</a:t>
            </a:r>
            <a:r>
              <a:rPr 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x 4 reg entries) = 6</a:t>
            </a:r>
          </a:p>
          <a:p>
            <a:pPr algn="r"/>
            <a:r>
              <a:rPr 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= 24 </a:t>
            </a:r>
          </a:p>
          <a:p>
            <a:pPr algn="r"/>
            <a:r>
              <a:rPr 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reg entries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35788" y="2955796"/>
            <a:ext cx="5080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C000"/>
                </a:solidFill>
              </a:rPr>
              <a:t>Template: SOT3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68839" y="3611048"/>
            <a:ext cx="702878" cy="140978"/>
          </a:xfrm>
          <a:prstGeom prst="ellipse">
            <a:avLst/>
          </a:prstGeom>
          <a:noFill/>
          <a:ln w="22225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68839" y="3930805"/>
            <a:ext cx="702878" cy="140978"/>
          </a:xfrm>
          <a:prstGeom prst="ellipse">
            <a:avLst/>
          </a:prstGeom>
          <a:noFill/>
          <a:ln w="22225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68839" y="4476769"/>
            <a:ext cx="702878" cy="140978"/>
          </a:xfrm>
          <a:prstGeom prst="ellipse">
            <a:avLst/>
          </a:prstGeom>
          <a:noFill/>
          <a:ln w="22225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68838" y="4847303"/>
            <a:ext cx="909355" cy="110962"/>
          </a:xfrm>
          <a:prstGeom prst="ellipse">
            <a:avLst/>
          </a:prstGeom>
          <a:noFill/>
          <a:ln w="22225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68839" y="5264077"/>
            <a:ext cx="469362" cy="99785"/>
          </a:xfrm>
          <a:prstGeom prst="ellipse">
            <a:avLst/>
          </a:prstGeom>
          <a:noFill/>
          <a:ln w="22225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68837" y="6323975"/>
            <a:ext cx="909355" cy="110962"/>
          </a:xfrm>
          <a:prstGeom prst="ellipse">
            <a:avLst/>
          </a:prstGeom>
          <a:noFill/>
          <a:ln w="22225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68837" y="5998331"/>
            <a:ext cx="702878" cy="140978"/>
          </a:xfrm>
          <a:prstGeom prst="ellipse">
            <a:avLst/>
          </a:prstGeom>
          <a:noFill/>
          <a:ln w="22225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68839" y="6744446"/>
            <a:ext cx="469362" cy="99785"/>
          </a:xfrm>
          <a:prstGeom prst="ellipse">
            <a:avLst/>
          </a:prstGeom>
          <a:noFill/>
          <a:ln w="22225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273110" y="4908372"/>
            <a:ext cx="469362" cy="99785"/>
          </a:xfrm>
          <a:prstGeom prst="ellipse">
            <a:avLst/>
          </a:prstGeom>
          <a:noFill/>
          <a:ln w="22225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273110" y="6675712"/>
            <a:ext cx="469362" cy="99785"/>
          </a:xfrm>
          <a:prstGeom prst="ellipse">
            <a:avLst/>
          </a:prstGeom>
          <a:noFill/>
          <a:ln w="22225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273110" y="6265570"/>
            <a:ext cx="469362" cy="99785"/>
          </a:xfrm>
          <a:prstGeom prst="ellipse">
            <a:avLst/>
          </a:prstGeom>
          <a:noFill/>
          <a:ln w="22225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273110" y="5996361"/>
            <a:ext cx="469362" cy="99785"/>
          </a:xfrm>
          <a:prstGeom prst="ellipse">
            <a:avLst/>
          </a:prstGeom>
          <a:noFill/>
          <a:ln w="22225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273109" y="5586219"/>
            <a:ext cx="629135" cy="99785"/>
          </a:xfrm>
          <a:prstGeom prst="ellipse">
            <a:avLst/>
          </a:prstGeom>
          <a:noFill/>
          <a:ln w="22225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282940" y="3831020"/>
            <a:ext cx="629135" cy="99785"/>
          </a:xfrm>
          <a:prstGeom prst="ellipse">
            <a:avLst/>
          </a:prstGeom>
          <a:noFill/>
          <a:ln w="22225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273108" y="4221431"/>
            <a:ext cx="629135" cy="99785"/>
          </a:xfrm>
          <a:prstGeom prst="ellipse">
            <a:avLst/>
          </a:prstGeom>
          <a:noFill/>
          <a:ln w="22225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292770" y="4499516"/>
            <a:ext cx="629135" cy="99785"/>
          </a:xfrm>
          <a:prstGeom prst="ellipse">
            <a:avLst/>
          </a:prstGeom>
          <a:noFill/>
          <a:ln w="22225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69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4087</TotalTime>
  <Words>1250</Words>
  <Application>Microsoft Office PowerPoint</Application>
  <PresentationFormat>Widescreen</PresentationFormat>
  <Paragraphs>116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NCCN Templates: Hierarchical Action Levels within a PlanDefinition FHIR Resource</vt:lpstr>
      <vt:lpstr>Overview</vt:lpstr>
      <vt:lpstr>PlanDefinition: Hierarchical Action Levels</vt:lpstr>
      <vt:lpstr>Hierarchical Action Levels (cont.)</vt:lpstr>
      <vt:lpstr>Level 1: regimen option</vt:lpstr>
      <vt:lpstr>Level 2: regimen part</vt:lpstr>
      <vt:lpstr>Level 3: cycle definition</vt:lpstr>
      <vt:lpstr>Level 4: regimen entry group</vt:lpstr>
      <vt:lpstr>Level 5: regimen entry</vt:lpstr>
      <vt:lpstr>Level 6: dosage instruction group</vt:lpstr>
      <vt:lpstr>Level 7: dosage instruction</vt:lpstr>
      <vt:lpstr>Relationship to ActivityDefinition</vt:lpstr>
    </vt:vector>
  </TitlesOfParts>
  <Company>NCCN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Action Hierarchies within an NCCN Template</dc:title>
  <dc:creator>Lamb, Peter</dc:creator>
  <cp:lastModifiedBy>Lamb, Peter</cp:lastModifiedBy>
  <cp:revision>45</cp:revision>
  <dcterms:created xsi:type="dcterms:W3CDTF">2017-07-21T18:11:47Z</dcterms:created>
  <dcterms:modified xsi:type="dcterms:W3CDTF">2017-08-16T18:54:57Z</dcterms:modified>
</cp:coreProperties>
</file>