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4"/>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6" autoAdjust="0"/>
  </p:normalViewPr>
  <p:slideViewPr>
    <p:cSldViewPr>
      <p:cViewPr>
        <p:scale>
          <a:sx n="75" d="100"/>
          <a:sy n="75" d="100"/>
        </p:scale>
        <p:origin x="-82" y="-389"/>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41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E592D5FE-85CA-40E6-8273-48A5F35DE016}" type="slidenum">
              <a:rPr lang="en-US"/>
              <a:pPr/>
              <a:t>‹#›</a:t>
            </a:fld>
            <a:endParaRPr lang="en-US"/>
          </a:p>
        </p:txBody>
      </p:sp>
    </p:spTree>
    <p:extLst>
      <p:ext uri="{BB962C8B-B14F-4D97-AF65-F5344CB8AC3E}">
        <p14:creationId xmlns:p14="http://schemas.microsoft.com/office/powerpoint/2010/main" val="567130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FF599-57A5-464D-BBDE-DD73E3C700F9}" type="slidenum">
              <a:rPr lang="en-US"/>
              <a:pPr/>
              <a:t>1</a:t>
            </a:fld>
            <a:endParaRPr lang="en-US"/>
          </a:p>
        </p:txBody>
      </p:sp>
      <p:sp>
        <p:nvSpPr>
          <p:cNvPr id="5122" name="Rectangle 2"/>
          <p:cNvSpPr>
            <a:spLocks noGrp="1" noRot="1" noChangeAspect="1" noChangeArrowheads="1" noTextEdit="1"/>
          </p:cNvSpPr>
          <p:nvPr>
            <p:ph type="sldImg"/>
          </p:nvPr>
        </p:nvSpPr>
        <p:spPr>
          <a:xfrm>
            <a:off x="381000" y="685800"/>
            <a:ext cx="6096000" cy="3429000"/>
          </a:xfrm>
          <a:ln/>
        </p:spPr>
      </p:sp>
      <p:sp>
        <p:nvSpPr>
          <p:cNvPr id="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cMHAFF</a:t>
            </a:r>
            <a:r>
              <a:rPr lang="en-US" dirty="0" smtClean="0"/>
              <a:t> is scoped towards general-purpose standards and guidelines that span most mobile apps, such as privacy, security, data export, and transparency. </a:t>
            </a:r>
          </a:p>
          <a:p>
            <a:r>
              <a:rPr lang="en-US" dirty="0" smtClean="0"/>
              <a:t>Because of the huge range of potential functionality, </a:t>
            </a:r>
            <a:r>
              <a:rPr lang="en-US" dirty="0" err="1" smtClean="0"/>
              <a:t>cMHAFF</a:t>
            </a:r>
            <a:r>
              <a:rPr lang="en-US" dirty="0" smtClean="0"/>
              <a:t> does </a:t>
            </a:r>
            <a:r>
              <a:rPr lang="en-US" b="1" dirty="0" smtClean="0"/>
              <a:t>not </a:t>
            </a:r>
            <a:r>
              <a:rPr lang="en-US" dirty="0" smtClean="0"/>
              <a:t>attempt to provide specific guidance for functionality, such as data and capabilities for disease management, fitness, etc. </a:t>
            </a:r>
          </a:p>
          <a:p>
            <a:endParaRPr lang="en-US" dirty="0" smtClean="0"/>
          </a:p>
          <a:p>
            <a:r>
              <a:rPr lang="en-US" baseline="0" dirty="0" smtClean="0"/>
              <a:t>Assessment methods are to be determined, but most likely private sector testing, endorsement, and certification, rather than regulation. </a:t>
            </a:r>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2</a:t>
            </a:fld>
            <a:endParaRPr lang="en-US"/>
          </a:p>
        </p:txBody>
      </p:sp>
    </p:spTree>
    <p:extLst>
      <p:ext uri="{BB962C8B-B14F-4D97-AF65-F5344CB8AC3E}">
        <p14:creationId xmlns:p14="http://schemas.microsoft.com/office/powerpoint/2010/main" val="3191507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refresh your memory on why this project exists, we believe there are unmet needs that exist in the marketplace, as health IT is increasingly moving to mobile delivery platforms, for consumers as well as clinicians. There</a:t>
            </a:r>
            <a:r>
              <a:rPr lang="en-US" baseline="0" dirty="0" smtClean="0"/>
              <a:t> is much attention at the Federal level as well, including ONC and FTC, on the need for better guidance for MH apps.</a:t>
            </a:r>
          </a:p>
          <a:p>
            <a:endParaRPr lang="en-US" dirty="0" smtClean="0"/>
          </a:p>
          <a:p>
            <a:r>
              <a:rPr lang="en-US" dirty="0" smtClean="0"/>
              <a:t>While some of the results of </a:t>
            </a:r>
            <a:r>
              <a:rPr lang="en-US" dirty="0" err="1" smtClean="0"/>
              <a:t>cMHAFF</a:t>
            </a:r>
            <a:r>
              <a:rPr lang="en-US" dirty="0" smtClean="0"/>
              <a:t> may benefit clinicians as well, its scope of </a:t>
            </a:r>
            <a:r>
              <a:rPr lang="en-US" b="1" dirty="0" smtClean="0"/>
              <a:t>guidance </a:t>
            </a:r>
            <a:r>
              <a:rPr lang="en-US" dirty="0" smtClean="0"/>
              <a:t> is targeted towards </a:t>
            </a:r>
            <a:r>
              <a:rPr lang="en-US" b="1" dirty="0" smtClean="0"/>
              <a:t>developers </a:t>
            </a:r>
            <a:r>
              <a:rPr lang="en-US" dirty="0" smtClean="0"/>
              <a:t>who build mobile apps for consumers, while the </a:t>
            </a:r>
            <a:r>
              <a:rPr lang="en-US" dirty="0" err="1" smtClean="0"/>
              <a:t>benefiiciaries</a:t>
            </a:r>
            <a:r>
              <a:rPr lang="en-US" dirty="0" smtClean="0"/>
              <a:t> of apps following that guidance should be the consumers who use those apps. And, of course, if </a:t>
            </a:r>
            <a:r>
              <a:rPr lang="en-US" b="1" dirty="0" smtClean="0"/>
              <a:t>assessment programs </a:t>
            </a:r>
            <a:r>
              <a:rPr lang="en-US" dirty="0" smtClean="0"/>
              <a:t>arise such as voluntary certification or endorsements, </a:t>
            </a:r>
            <a:r>
              <a:rPr lang="en-US" dirty="0" err="1" smtClean="0"/>
              <a:t>cMHAFF</a:t>
            </a:r>
            <a:r>
              <a:rPr lang="en-US" dirty="0" smtClean="0"/>
              <a:t> can be a baseline for those. </a:t>
            </a:r>
          </a:p>
        </p:txBody>
      </p:sp>
      <p:sp>
        <p:nvSpPr>
          <p:cNvPr id="4" name="Slide Number Placeholder 3"/>
          <p:cNvSpPr>
            <a:spLocks noGrp="1"/>
          </p:cNvSpPr>
          <p:nvPr>
            <p:ph type="sldNum" sz="quarter" idx="10"/>
          </p:nvPr>
        </p:nvSpPr>
        <p:spPr/>
        <p:txBody>
          <a:bodyPr/>
          <a:lstStyle/>
          <a:p>
            <a:fld id="{E592D5FE-85CA-40E6-8273-48A5F35DE016}" type="slidenum">
              <a:rPr lang="en-US" smtClean="0"/>
              <a:pPr/>
              <a:t>3</a:t>
            </a:fld>
            <a:endParaRPr lang="en-US"/>
          </a:p>
        </p:txBody>
      </p:sp>
    </p:spTree>
    <p:extLst>
      <p:ext uri="{BB962C8B-B14F-4D97-AF65-F5344CB8AC3E}">
        <p14:creationId xmlns:p14="http://schemas.microsoft.com/office/powerpoint/2010/main" val="1862507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92D5FE-85CA-40E6-8273-48A5F35DE016}" type="slidenum">
              <a:rPr lang="en-US" smtClean="0"/>
              <a:pPr/>
              <a:t>4</a:t>
            </a:fld>
            <a:endParaRPr lang="en-US"/>
          </a:p>
        </p:txBody>
      </p:sp>
    </p:spTree>
    <p:extLst>
      <p:ext uri="{BB962C8B-B14F-4D97-AF65-F5344CB8AC3E}">
        <p14:creationId xmlns:p14="http://schemas.microsoft.com/office/powerpoint/2010/main" val="1212864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6</a:t>
            </a:fld>
            <a:endParaRPr lang="en-US"/>
          </a:p>
        </p:txBody>
      </p:sp>
    </p:spTree>
    <p:extLst>
      <p:ext uri="{BB962C8B-B14F-4D97-AF65-F5344CB8AC3E}">
        <p14:creationId xmlns:p14="http://schemas.microsoft.com/office/powerpoint/2010/main" val="3342434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many industry efforts being tracked, and publications being referenced, are referenced here. </a:t>
            </a:r>
            <a:r>
              <a:rPr lang="en-US" dirty="0" err="1" smtClean="0"/>
              <a:t>cMHAFF</a:t>
            </a:r>
            <a:r>
              <a:rPr lang="en-US" dirty="0" smtClean="0"/>
              <a:t> does not intend to reinvent the wheel, but rather to</a:t>
            </a:r>
            <a:r>
              <a:rPr lang="en-US" baseline="0" dirty="0" smtClean="0"/>
              <a:t> reference authoritative sources of requirements, use cases, standards, guidance, and best practices where they exist, such as:</a:t>
            </a:r>
          </a:p>
          <a:p>
            <a:pPr marL="171450" indent="-171450">
              <a:buFontTx/>
              <a:buChar char="-"/>
            </a:pPr>
            <a:r>
              <a:rPr lang="en-US" baseline="0" dirty="0" smtClean="0"/>
              <a:t>NIST threat catalog and many other publications</a:t>
            </a:r>
          </a:p>
          <a:p>
            <a:pPr marL="171450" indent="-171450">
              <a:buFontTx/>
              <a:buChar char="-"/>
            </a:pPr>
            <a:r>
              <a:rPr lang="en-US" baseline="0" dirty="0" smtClean="0"/>
              <a:t>HITRUST Alliance risk assessments and security frameworks</a:t>
            </a:r>
          </a:p>
          <a:p>
            <a:pPr marL="171450" indent="-171450">
              <a:buFontTx/>
              <a:buChar char="-"/>
            </a:pPr>
            <a:r>
              <a:rPr lang="en-US" baseline="0" dirty="0" smtClean="0"/>
              <a:t>OWASP Mobile Top 10 Security Risks and mitigations</a:t>
            </a:r>
          </a:p>
          <a:p>
            <a:pPr marL="171450" indent="-171450">
              <a:buFontTx/>
              <a:buChar char="-"/>
            </a:pPr>
            <a:r>
              <a:rPr lang="en-US" baseline="0" dirty="0" smtClean="0"/>
              <a:t>FTC’s interactive tool for mobile app developers (co-sponsored by FDA and Office of Civil Rights)</a:t>
            </a:r>
          </a:p>
          <a:p>
            <a:pPr marL="171450" indent="-171450">
              <a:buFontTx/>
              <a:buChar char="-"/>
            </a:pPr>
            <a:r>
              <a:rPr lang="en-US" baseline="0" dirty="0" smtClean="0"/>
              <a:t>SMART on FHIR</a:t>
            </a:r>
          </a:p>
          <a:p>
            <a:pPr marL="171450" indent="-171450">
              <a:buFontTx/>
              <a:buChar char="-"/>
            </a:pPr>
            <a:r>
              <a:rPr lang="en-US" baseline="0" dirty="0" smtClean="0"/>
              <a:t>ISA Task Force Consumer Use Cases</a:t>
            </a:r>
          </a:p>
          <a:p>
            <a:pPr marL="171450" indent="-171450">
              <a:buFontTx/>
              <a:buChar char="-"/>
            </a:pPr>
            <a:r>
              <a:rPr lang="en-US" baseline="0" dirty="0" smtClean="0"/>
              <a:t>ONC/Accenture White Paper on a Policy Framework for Patient-Generated Health Data (PGHD)</a:t>
            </a:r>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10</a:t>
            </a:fld>
            <a:endParaRPr lang="en-US"/>
          </a:p>
        </p:txBody>
      </p:sp>
    </p:spTree>
    <p:extLst>
      <p:ext uri="{BB962C8B-B14F-4D97-AF65-F5344CB8AC3E}">
        <p14:creationId xmlns:p14="http://schemas.microsoft.com/office/powerpoint/2010/main" val="619406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previous ballot was comment-only, so while we have reconciled all comments, we have</a:t>
            </a:r>
            <a:r>
              <a:rPr lang="en-US" baseline="0" dirty="0" smtClean="0"/>
              <a:t> leeway to make whatever changes or additions are appropriate to create a viable standard. </a:t>
            </a:r>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11</a:t>
            </a:fld>
            <a:endParaRPr lang="en-US"/>
          </a:p>
        </p:txBody>
      </p:sp>
    </p:spTree>
    <p:extLst>
      <p:ext uri="{BB962C8B-B14F-4D97-AF65-F5344CB8AC3E}">
        <p14:creationId xmlns:p14="http://schemas.microsoft.com/office/powerpoint/2010/main" val="4040346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92D5FE-85CA-40E6-8273-48A5F35DE016}" type="slidenum">
              <a:rPr lang="en-US" smtClean="0"/>
              <a:pPr/>
              <a:t>12</a:t>
            </a:fld>
            <a:endParaRPr lang="en-US"/>
          </a:p>
        </p:txBody>
      </p:sp>
    </p:spTree>
    <p:extLst>
      <p:ext uri="{BB962C8B-B14F-4D97-AF65-F5344CB8AC3E}">
        <p14:creationId xmlns:p14="http://schemas.microsoft.com/office/powerpoint/2010/main" val="342860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3794" name="Group 2"/>
          <p:cNvGrpSpPr>
            <a:grpSpLocks/>
          </p:cNvGrpSpPr>
          <p:nvPr/>
        </p:nvGrpSpPr>
        <p:grpSpPr bwMode="auto">
          <a:xfrm>
            <a:off x="203200" y="152400"/>
            <a:ext cx="11785600" cy="6477000"/>
            <a:chOff x="240" y="288"/>
            <a:chExt cx="5290" cy="3504"/>
          </a:xfrm>
        </p:grpSpPr>
        <p:sp>
          <p:nvSpPr>
            <p:cNvPr id="33795"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33796"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33797" name="Line 5"/>
            <p:cNvSpPr>
              <a:spLocks noChangeShapeType="1"/>
            </p:cNvSpPr>
            <p:nvPr/>
          </p:nvSpPr>
          <p:spPr bwMode="auto">
            <a:xfrm>
              <a:off x="576" y="2256"/>
              <a:ext cx="4608" cy="0"/>
            </a:xfrm>
            <a:prstGeom prst="line">
              <a:avLst/>
            </a:prstGeom>
            <a:noFill/>
            <a:ln w="38100">
              <a:solidFill>
                <a:schemeClr val="accent1"/>
              </a:solidFill>
              <a:round/>
              <a:headEnd/>
              <a:tailEnd/>
            </a:ln>
            <a:effectLst/>
          </p:spPr>
          <p:txBody>
            <a:bodyPr wrap="none" anchor="ctr"/>
            <a:lstStyle/>
            <a:p>
              <a:endParaRPr lang="en-US"/>
            </a:p>
          </p:txBody>
        </p:sp>
      </p:grpSp>
      <p:sp>
        <p:nvSpPr>
          <p:cNvPr id="33799" name="Rectangle 7"/>
          <p:cNvSpPr>
            <a:spLocks noGrp="1" noChangeArrowheads="1"/>
          </p:cNvSpPr>
          <p:nvPr>
            <p:ph type="subTitle" idx="1"/>
          </p:nvPr>
        </p:nvSpPr>
        <p:spPr>
          <a:xfrm>
            <a:off x="1828800" y="3962400"/>
            <a:ext cx="8534400" cy="1873250"/>
          </a:xfrm>
        </p:spPr>
        <p:txBody>
          <a:bodyPr/>
          <a:lstStyle>
            <a:lvl1pPr marL="0" indent="0" algn="ctr">
              <a:buFont typeface="Wingdings" pitchFamily="2" charset="2"/>
              <a:buNone/>
              <a:defRPr sz="3000"/>
            </a:lvl1pPr>
          </a:lstStyle>
          <a:p>
            <a:r>
              <a:rPr lang="en-US"/>
              <a:t>Click to edit Master subtitle style</a:t>
            </a:r>
          </a:p>
        </p:txBody>
      </p:sp>
      <p:sp>
        <p:nvSpPr>
          <p:cNvPr id="33804" name="Rectangle 12"/>
          <p:cNvSpPr>
            <a:spLocks noChangeArrowheads="1"/>
          </p:cNvSpPr>
          <p:nvPr userDrawn="1"/>
        </p:nvSpPr>
        <p:spPr bwMode="auto">
          <a:xfrm>
            <a:off x="101600" y="6629401"/>
            <a:ext cx="7620000" cy="276225"/>
          </a:xfrm>
          <a:prstGeom prst="rect">
            <a:avLst/>
          </a:prstGeom>
          <a:noFill/>
          <a:ln w="9525">
            <a:noFill/>
            <a:miter lim="800000"/>
            <a:headEnd/>
            <a:tailEnd/>
          </a:ln>
          <a:effectLst/>
        </p:spPr>
        <p:txBody>
          <a:bodyPr>
            <a:spAutoFit/>
          </a:bodyPr>
          <a:lstStyle/>
          <a:p>
            <a:r>
              <a:rPr lang="en-US" sz="600" b="1" dirty="0"/>
              <a:t>© 2017 Health Level Seven ® International. All Rights Reserved. </a:t>
            </a:r>
          </a:p>
          <a:p>
            <a:r>
              <a:rPr lang="en-US" sz="600" b="1" dirty="0"/>
              <a:t>HL7 and Health Level Seven are registered trademarks of Health Level Seven International. Reg. U.S. TM Office.</a:t>
            </a:r>
          </a:p>
        </p:txBody>
      </p:sp>
      <p:pic>
        <p:nvPicPr>
          <p:cNvPr id="33805" name="Picture 13" descr="HL7 International Logo"/>
          <p:cNvPicPr>
            <a:picLocks noChangeAspect="1" noChangeArrowheads="1"/>
          </p:cNvPicPr>
          <p:nvPr userDrawn="1"/>
        </p:nvPicPr>
        <p:blipFill>
          <a:blip r:embed="rId2" cstate="print"/>
          <a:srcRect/>
          <a:stretch>
            <a:fillRect/>
          </a:stretch>
        </p:blipFill>
        <p:spPr bwMode="auto">
          <a:xfrm>
            <a:off x="10170802" y="312737"/>
            <a:ext cx="1103376" cy="1135380"/>
          </a:xfrm>
          <a:prstGeom prst="rect">
            <a:avLst/>
          </a:prstGeom>
          <a:noFill/>
        </p:spPr>
      </p:pic>
      <p:sp>
        <p:nvSpPr>
          <p:cNvPr id="10" name="Date Placeholder 9"/>
          <p:cNvSpPr>
            <a:spLocks noGrp="1"/>
          </p:cNvSpPr>
          <p:nvPr>
            <p:ph type="dt" sz="half" idx="10"/>
          </p:nvPr>
        </p:nvSpPr>
        <p:spPr/>
        <p:txBody>
          <a:bodyPr/>
          <a:lstStyle/>
          <a:p>
            <a:r>
              <a:rPr lang="en-US" dirty="0"/>
              <a:t>14 August 2017</a:t>
            </a:r>
          </a:p>
        </p:txBody>
      </p:sp>
      <p:sp>
        <p:nvSpPr>
          <p:cNvPr id="11" name="Slide Number Placeholder 10"/>
          <p:cNvSpPr>
            <a:spLocks noGrp="1"/>
          </p:cNvSpPr>
          <p:nvPr>
            <p:ph type="sldNum" sz="quarter" idx="11"/>
          </p:nvPr>
        </p:nvSpPr>
        <p:spPr/>
        <p:txBody>
          <a:bodyPr/>
          <a:lstStyle/>
          <a:p>
            <a:fld id="{DD8FDF0E-2772-4D89-9F72-F3CB15D8B8AB}" type="slidenum">
              <a:rPr lang="en-US" smtClean="0"/>
              <a:pPr/>
              <a:t>‹#›</a:t>
            </a:fld>
            <a:endParaRPr lang="en-US"/>
          </a:p>
        </p:txBody>
      </p:sp>
      <p:sp>
        <p:nvSpPr>
          <p:cNvPr id="12" name="Title 1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14 August 2017</a:t>
            </a:r>
          </a:p>
        </p:txBody>
      </p:sp>
      <p:sp>
        <p:nvSpPr>
          <p:cNvPr id="5" name="Slide Number Placeholder 4"/>
          <p:cNvSpPr>
            <a:spLocks noGrp="1"/>
          </p:cNvSpPr>
          <p:nvPr>
            <p:ph type="sldNum" sz="quarter" idx="11"/>
          </p:nvPr>
        </p:nvSpPr>
        <p:spPr/>
        <p:txBody>
          <a:bodyPr/>
          <a:lstStyle>
            <a:lvl1pPr>
              <a:defRPr/>
            </a:lvl1pPr>
          </a:lstStyle>
          <a:p>
            <a:fld id="{2CD36790-EF9F-4521-A783-189BE19EEE4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dirty="0"/>
              <a:t>14 August 2017</a:t>
            </a:r>
          </a:p>
        </p:txBody>
      </p:sp>
      <p:sp>
        <p:nvSpPr>
          <p:cNvPr id="5" name="Slide Number Placeholder 4"/>
          <p:cNvSpPr>
            <a:spLocks noGrp="1"/>
          </p:cNvSpPr>
          <p:nvPr>
            <p:ph type="sldNum" sz="quarter" idx="11"/>
          </p:nvPr>
        </p:nvSpPr>
        <p:spPr/>
        <p:txBody>
          <a:bodyPr/>
          <a:lstStyle>
            <a:lvl1pPr>
              <a:defRPr/>
            </a:lvl1pPr>
          </a:lstStyle>
          <a:p>
            <a:fld id="{D9717A56-5D33-48BC-B612-81C2A448BE8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828800"/>
            <a:ext cx="54864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8800"/>
            <a:ext cx="54864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dirty="0"/>
              <a:t>14 August 2017</a:t>
            </a:r>
          </a:p>
        </p:txBody>
      </p:sp>
      <p:sp>
        <p:nvSpPr>
          <p:cNvPr id="6" name="Slide Number Placeholder 5"/>
          <p:cNvSpPr>
            <a:spLocks noGrp="1"/>
          </p:cNvSpPr>
          <p:nvPr>
            <p:ph type="sldNum" sz="quarter" idx="11"/>
          </p:nvPr>
        </p:nvSpPr>
        <p:spPr/>
        <p:txBody>
          <a:bodyPr/>
          <a:lstStyle>
            <a:lvl1pPr>
              <a:defRPr/>
            </a:lvl1pPr>
          </a:lstStyle>
          <a:p>
            <a:fld id="{C9422542-FAC0-4800-BAC9-80AE50E939A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dirty="0"/>
              <a:t>14 August 2017</a:t>
            </a:r>
          </a:p>
        </p:txBody>
      </p:sp>
      <p:sp>
        <p:nvSpPr>
          <p:cNvPr id="8" name="Slide Number Placeholder 7"/>
          <p:cNvSpPr>
            <a:spLocks noGrp="1"/>
          </p:cNvSpPr>
          <p:nvPr>
            <p:ph type="sldNum" sz="quarter" idx="11"/>
          </p:nvPr>
        </p:nvSpPr>
        <p:spPr/>
        <p:txBody>
          <a:bodyPr/>
          <a:lstStyle>
            <a:lvl1pPr>
              <a:defRPr/>
            </a:lvl1pPr>
          </a:lstStyle>
          <a:p>
            <a:fld id="{04E51A7F-C561-42D3-BDE2-6604AC35B10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dirty="0"/>
              <a:t>14 August 2017</a:t>
            </a:r>
          </a:p>
        </p:txBody>
      </p:sp>
      <p:sp>
        <p:nvSpPr>
          <p:cNvPr id="4" name="Slide Number Placeholder 3"/>
          <p:cNvSpPr>
            <a:spLocks noGrp="1"/>
          </p:cNvSpPr>
          <p:nvPr>
            <p:ph type="sldNum" sz="quarter" idx="11"/>
          </p:nvPr>
        </p:nvSpPr>
        <p:spPr/>
        <p:txBody>
          <a:bodyPr/>
          <a:lstStyle>
            <a:lvl1pPr>
              <a:defRPr/>
            </a:lvl1pPr>
          </a:lstStyle>
          <a:p>
            <a:fld id="{C429D7E7-1099-47AD-B3F2-624E90DDB7C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a:t>14 August 2017</a:t>
            </a:r>
          </a:p>
        </p:txBody>
      </p:sp>
      <p:sp>
        <p:nvSpPr>
          <p:cNvPr id="3" name="Slide Number Placeholder 2"/>
          <p:cNvSpPr>
            <a:spLocks noGrp="1"/>
          </p:cNvSpPr>
          <p:nvPr>
            <p:ph type="sldNum" sz="quarter" idx="11"/>
          </p:nvPr>
        </p:nvSpPr>
        <p:spPr/>
        <p:txBody>
          <a:bodyPr/>
          <a:lstStyle>
            <a:lvl1pPr>
              <a:defRPr/>
            </a:lvl1pPr>
          </a:lstStyle>
          <a:p>
            <a:fld id="{EE098B49-91C9-4AE6-BCDD-3C6B3DE25ED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t>14 August 2017</a:t>
            </a:r>
          </a:p>
        </p:txBody>
      </p:sp>
      <p:sp>
        <p:nvSpPr>
          <p:cNvPr id="6" name="Slide Number Placeholder 5"/>
          <p:cNvSpPr>
            <a:spLocks noGrp="1"/>
          </p:cNvSpPr>
          <p:nvPr>
            <p:ph type="sldNum" sz="quarter" idx="11"/>
          </p:nvPr>
        </p:nvSpPr>
        <p:spPr/>
        <p:txBody>
          <a:bodyPr/>
          <a:lstStyle>
            <a:lvl1pPr>
              <a:defRPr/>
            </a:lvl1pPr>
          </a:lstStyle>
          <a:p>
            <a:fld id="{16501C3C-0F9F-4B82-B0E4-702459263B1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t>14 August 2017</a:t>
            </a:r>
          </a:p>
        </p:txBody>
      </p:sp>
      <p:sp>
        <p:nvSpPr>
          <p:cNvPr id="6" name="Slide Number Placeholder 5"/>
          <p:cNvSpPr>
            <a:spLocks noGrp="1"/>
          </p:cNvSpPr>
          <p:nvPr>
            <p:ph type="sldNum" sz="quarter" idx="11"/>
          </p:nvPr>
        </p:nvSpPr>
        <p:spPr/>
        <p:txBody>
          <a:bodyPr/>
          <a:lstStyle>
            <a:lvl1pPr>
              <a:defRPr/>
            </a:lvl1pPr>
          </a:lstStyle>
          <a:p>
            <a:fld id="{6511F142-224D-427D-930A-AAAE46FDAB7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203200" y="152400"/>
            <a:ext cx="11785600" cy="6477000"/>
          </a:xfrm>
          <a:prstGeom prst="rect">
            <a:avLst/>
          </a:prstGeom>
          <a:solidFill>
            <a:schemeClr val="bg1"/>
          </a:solidFill>
          <a:ln w="44450">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32772" name="Rectangle 4"/>
          <p:cNvSpPr>
            <a:spLocks noChangeArrowheads="1"/>
          </p:cNvSpPr>
          <p:nvPr/>
        </p:nvSpPr>
        <p:spPr bwMode="blackWhite">
          <a:xfrm>
            <a:off x="309034" y="236539"/>
            <a:ext cx="11571817" cy="6289675"/>
          </a:xfrm>
          <a:prstGeom prst="rect">
            <a:avLst/>
          </a:prstGeom>
          <a:solidFill>
            <a:schemeClr val="bg1"/>
          </a:solidFill>
          <a:ln w="9525">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32773" name="Line 5"/>
          <p:cNvSpPr>
            <a:spLocks noChangeShapeType="1"/>
          </p:cNvSpPr>
          <p:nvPr/>
        </p:nvSpPr>
        <p:spPr bwMode="auto">
          <a:xfrm>
            <a:off x="615951" y="1600200"/>
            <a:ext cx="11061700" cy="0"/>
          </a:xfrm>
          <a:prstGeom prst="line">
            <a:avLst/>
          </a:prstGeom>
          <a:noFill/>
          <a:ln w="38100">
            <a:solidFill>
              <a:schemeClr val="accent1"/>
            </a:solidFill>
            <a:round/>
            <a:headEnd/>
            <a:tailEnd/>
          </a:ln>
          <a:effectLst/>
        </p:spPr>
        <p:txBody>
          <a:bodyPr/>
          <a:lstStyle/>
          <a:p>
            <a:endParaRPr lang="en-US"/>
          </a:p>
        </p:txBody>
      </p:sp>
      <p:sp>
        <p:nvSpPr>
          <p:cNvPr id="32774" name="Rectangle 6"/>
          <p:cNvSpPr>
            <a:spLocks noGrp="1" noChangeArrowheads="1"/>
          </p:cNvSpPr>
          <p:nvPr>
            <p:ph type="title"/>
          </p:nvPr>
        </p:nvSpPr>
        <p:spPr bwMode="auto">
          <a:xfrm>
            <a:off x="711200" y="473075"/>
            <a:ext cx="10871200" cy="8223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2775" name="Rectangle 7"/>
          <p:cNvSpPr>
            <a:spLocks noGrp="1" noChangeArrowheads="1"/>
          </p:cNvSpPr>
          <p:nvPr>
            <p:ph type="body" idx="1"/>
          </p:nvPr>
        </p:nvSpPr>
        <p:spPr bwMode="auto">
          <a:xfrm>
            <a:off x="508000" y="1828800"/>
            <a:ext cx="11176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781" name="Rectangle 13"/>
          <p:cNvSpPr>
            <a:spLocks noChangeArrowheads="1"/>
          </p:cNvSpPr>
          <p:nvPr userDrawn="1"/>
        </p:nvSpPr>
        <p:spPr bwMode="auto">
          <a:xfrm>
            <a:off x="304800" y="6629401"/>
            <a:ext cx="5892800" cy="276225"/>
          </a:xfrm>
          <a:prstGeom prst="rect">
            <a:avLst/>
          </a:prstGeom>
          <a:noFill/>
          <a:ln w="9525">
            <a:noFill/>
            <a:miter lim="800000"/>
            <a:headEnd/>
            <a:tailEnd/>
          </a:ln>
          <a:effectLst/>
        </p:spPr>
        <p:txBody>
          <a:bodyPr>
            <a:spAutoFit/>
          </a:bodyPr>
          <a:lstStyle/>
          <a:p>
            <a:r>
              <a:rPr lang="en-US" sz="600" b="1" dirty="0"/>
              <a:t>© 2017 Health Level Seven ® International. All Rights Reserved. </a:t>
            </a:r>
          </a:p>
          <a:p>
            <a:r>
              <a:rPr lang="en-US" sz="600" b="1" dirty="0"/>
              <a:t>HL7 and Health Level Seven are registered trademarks of Health Level Seven International. Reg. U.S. TM Office.</a:t>
            </a:r>
          </a:p>
        </p:txBody>
      </p:sp>
      <p:pic>
        <p:nvPicPr>
          <p:cNvPr id="32783" name="Picture 15" descr="HL7 International Logo"/>
          <p:cNvPicPr>
            <a:picLocks noChangeAspect="1" noChangeArrowheads="1"/>
          </p:cNvPicPr>
          <p:nvPr userDrawn="1"/>
        </p:nvPicPr>
        <p:blipFill>
          <a:blip r:embed="rId11" cstate="print"/>
          <a:srcRect/>
          <a:stretch>
            <a:fillRect/>
          </a:stretch>
        </p:blipFill>
        <p:spPr bwMode="auto">
          <a:xfrm>
            <a:off x="101601" y="6629400"/>
            <a:ext cx="220675" cy="227076"/>
          </a:xfrm>
          <a:prstGeom prst="rect">
            <a:avLst/>
          </a:prstGeom>
          <a:noFill/>
        </p:spPr>
      </p:pic>
      <p:sp>
        <p:nvSpPr>
          <p:cNvPr id="32784" name="Rectangle 16"/>
          <p:cNvSpPr>
            <a:spLocks noGrp="1" noChangeArrowheads="1"/>
          </p:cNvSpPr>
          <p:nvPr>
            <p:ph type="dt" sz="half" idx="2"/>
          </p:nvPr>
        </p:nvSpPr>
        <p:spPr bwMode="auto">
          <a:xfrm>
            <a:off x="10769600" y="6629400"/>
            <a:ext cx="11176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600"/>
            </a:lvl1pPr>
          </a:lstStyle>
          <a:p>
            <a:r>
              <a:rPr lang="en-US" dirty="0"/>
              <a:t>14 August 2017</a:t>
            </a:r>
          </a:p>
        </p:txBody>
      </p:sp>
      <p:sp>
        <p:nvSpPr>
          <p:cNvPr id="32786" name="Rectangle 18"/>
          <p:cNvSpPr>
            <a:spLocks noGrp="1" noChangeArrowheads="1"/>
          </p:cNvSpPr>
          <p:nvPr>
            <p:ph type="sldNum" sz="quarter" idx="4"/>
          </p:nvPr>
        </p:nvSpPr>
        <p:spPr bwMode="auto">
          <a:xfrm>
            <a:off x="5791200" y="6534150"/>
            <a:ext cx="7112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800"/>
            </a:lvl1pPr>
          </a:lstStyle>
          <a:p>
            <a:fld id="{DD8FDF0E-2772-4D89-9F72-F3CB15D8B8AB}" type="slidenum">
              <a:rPr lang="en-US"/>
              <a:pPr/>
              <a:t>‹#›</a:t>
            </a:fld>
            <a:endParaRPr lang="en-US"/>
          </a:p>
        </p:txBody>
      </p:sp>
      <p:pic>
        <p:nvPicPr>
          <p:cNvPr id="11" name="Picture 13" descr="HL7 International Logo">
            <a:extLst>
              <a:ext uri="{FF2B5EF4-FFF2-40B4-BE49-F238E27FC236}">
                <a16:creationId xmlns:a16="http://schemas.microsoft.com/office/drawing/2014/main" xmlns="" id="{06ED5822-C3D1-42F9-B3C2-715012863A7C}"/>
              </a:ext>
            </a:extLst>
          </p:cNvPr>
          <p:cNvPicPr>
            <a:picLocks noChangeAspect="1" noChangeArrowheads="1"/>
          </p:cNvPicPr>
          <p:nvPr userDrawn="1"/>
        </p:nvPicPr>
        <p:blipFill>
          <a:blip r:embed="rId11" cstate="print"/>
          <a:srcRect/>
          <a:stretch>
            <a:fillRect/>
          </a:stretch>
        </p:blipFill>
        <p:spPr bwMode="auto">
          <a:xfrm>
            <a:off x="10170802" y="312737"/>
            <a:ext cx="1103376" cy="1135380"/>
          </a:xfrm>
          <a:prstGeom prst="rect">
            <a:avLst/>
          </a:prstGeom>
          <a:noFill/>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hf hdr="0" ftr="0" dt="0"/>
  <p:txStyles>
    <p:titleStyle>
      <a:lvl1pPr algn="l" rtl="0" fontAlgn="base">
        <a:lnSpc>
          <a:spcPct val="80000"/>
        </a:lnSpc>
        <a:spcBef>
          <a:spcPct val="0"/>
        </a:spcBef>
        <a:spcAft>
          <a:spcPct val="0"/>
        </a:spcAft>
        <a:defRPr sz="4000">
          <a:solidFill>
            <a:schemeClr val="tx2"/>
          </a:solidFill>
          <a:latin typeface="+mj-lt"/>
          <a:ea typeface="+mj-ea"/>
          <a:cs typeface="+mj-cs"/>
        </a:defRPr>
      </a:lvl1pPr>
      <a:lvl2pPr algn="l" rtl="0" fontAlgn="base">
        <a:lnSpc>
          <a:spcPct val="80000"/>
        </a:lnSpc>
        <a:spcBef>
          <a:spcPct val="0"/>
        </a:spcBef>
        <a:spcAft>
          <a:spcPct val="0"/>
        </a:spcAft>
        <a:defRPr sz="4000">
          <a:solidFill>
            <a:schemeClr val="tx2"/>
          </a:solidFill>
          <a:latin typeface="Verdana" pitchFamily="34" charset="0"/>
        </a:defRPr>
      </a:lvl2pPr>
      <a:lvl3pPr algn="l" rtl="0" fontAlgn="base">
        <a:lnSpc>
          <a:spcPct val="80000"/>
        </a:lnSpc>
        <a:spcBef>
          <a:spcPct val="0"/>
        </a:spcBef>
        <a:spcAft>
          <a:spcPct val="0"/>
        </a:spcAft>
        <a:defRPr sz="4000">
          <a:solidFill>
            <a:schemeClr val="tx2"/>
          </a:solidFill>
          <a:latin typeface="Verdana" pitchFamily="34" charset="0"/>
        </a:defRPr>
      </a:lvl3pPr>
      <a:lvl4pPr algn="l" rtl="0" fontAlgn="base">
        <a:lnSpc>
          <a:spcPct val="80000"/>
        </a:lnSpc>
        <a:spcBef>
          <a:spcPct val="0"/>
        </a:spcBef>
        <a:spcAft>
          <a:spcPct val="0"/>
        </a:spcAft>
        <a:defRPr sz="4000">
          <a:solidFill>
            <a:schemeClr val="tx2"/>
          </a:solidFill>
          <a:latin typeface="Verdana" pitchFamily="34" charset="0"/>
        </a:defRPr>
      </a:lvl4pPr>
      <a:lvl5pPr algn="l" rtl="0" fontAlgn="base">
        <a:lnSpc>
          <a:spcPct val="80000"/>
        </a:lnSpc>
        <a:spcBef>
          <a:spcPct val="0"/>
        </a:spcBef>
        <a:spcAft>
          <a:spcPct val="0"/>
        </a:spcAft>
        <a:defRPr sz="4000">
          <a:solidFill>
            <a:schemeClr val="tx2"/>
          </a:solidFill>
          <a:latin typeface="Verdana" pitchFamily="34" charset="0"/>
        </a:defRPr>
      </a:lvl5pPr>
      <a:lvl6pPr marL="457200" algn="l" rtl="0" fontAlgn="base">
        <a:lnSpc>
          <a:spcPct val="80000"/>
        </a:lnSpc>
        <a:spcBef>
          <a:spcPct val="0"/>
        </a:spcBef>
        <a:spcAft>
          <a:spcPct val="0"/>
        </a:spcAft>
        <a:defRPr sz="4000">
          <a:solidFill>
            <a:schemeClr val="tx2"/>
          </a:solidFill>
          <a:latin typeface="Verdana" pitchFamily="34" charset="0"/>
        </a:defRPr>
      </a:lvl6pPr>
      <a:lvl7pPr marL="914400" algn="l" rtl="0" fontAlgn="base">
        <a:lnSpc>
          <a:spcPct val="80000"/>
        </a:lnSpc>
        <a:spcBef>
          <a:spcPct val="0"/>
        </a:spcBef>
        <a:spcAft>
          <a:spcPct val="0"/>
        </a:spcAft>
        <a:defRPr sz="4000">
          <a:solidFill>
            <a:schemeClr val="tx2"/>
          </a:solidFill>
          <a:latin typeface="Verdana" pitchFamily="34" charset="0"/>
        </a:defRPr>
      </a:lvl7pPr>
      <a:lvl8pPr marL="1371600" algn="l" rtl="0" fontAlgn="base">
        <a:lnSpc>
          <a:spcPct val="80000"/>
        </a:lnSpc>
        <a:spcBef>
          <a:spcPct val="0"/>
        </a:spcBef>
        <a:spcAft>
          <a:spcPct val="0"/>
        </a:spcAft>
        <a:defRPr sz="4000">
          <a:solidFill>
            <a:schemeClr val="tx2"/>
          </a:solidFill>
          <a:latin typeface="Verdana" pitchFamily="34" charset="0"/>
        </a:defRPr>
      </a:lvl8pPr>
      <a:lvl9pPr marL="1828800" algn="l" rtl="0" fontAlgn="base">
        <a:lnSpc>
          <a:spcPct val="80000"/>
        </a:lnSpc>
        <a:spcBef>
          <a:spcPct val="0"/>
        </a:spcBef>
        <a:spcAft>
          <a:spcPct val="0"/>
        </a:spcAft>
        <a:defRPr sz="4000">
          <a:solidFill>
            <a:schemeClr val="tx2"/>
          </a:solidFill>
          <a:latin typeface="Verdana" pitchFamily="34" charset="0"/>
        </a:defRPr>
      </a:lvl9pPr>
    </p:titleStyle>
    <p:bodyStyle>
      <a:lvl1pPr marL="342900" indent="-342900" algn="l" rtl="0" fontAlgn="base">
        <a:spcBef>
          <a:spcPct val="20000"/>
        </a:spcBef>
        <a:spcAft>
          <a:spcPct val="0"/>
        </a:spcAft>
        <a:buClr>
          <a:schemeClr val="accent1"/>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Ø"/>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folHlink"/>
        </a:buClr>
        <a:buChar char="•"/>
        <a:defRPr sz="2000">
          <a:solidFill>
            <a:schemeClr val="tx1"/>
          </a:solidFill>
          <a:latin typeface="+mn-lt"/>
        </a:defRPr>
      </a:lvl4pPr>
      <a:lvl5pPr marL="20574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5pPr>
      <a:lvl6pPr marL="25146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6pPr>
      <a:lvl7pPr marL="29718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7pPr>
      <a:lvl8pPr marL="34290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8pPr>
      <a:lvl9pPr marL="38862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jpe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tomeet.me/dta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22.pn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ipa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97"/>
          <a:stretch/>
        </p:blipFill>
        <p:spPr bwMode="auto">
          <a:xfrm>
            <a:off x="381000" y="3844133"/>
            <a:ext cx="3429000" cy="2709067"/>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3"/>
          <p:cNvSpPr>
            <a:spLocks noGrp="1"/>
          </p:cNvSpPr>
          <p:nvPr>
            <p:ph type="subTitle" idx="1"/>
          </p:nvPr>
        </p:nvSpPr>
        <p:spPr/>
        <p:txBody>
          <a:bodyPr/>
          <a:lstStyle/>
          <a:p>
            <a:r>
              <a:rPr lang="en-US" dirty="0"/>
              <a:t>Mobile Health</a:t>
            </a:r>
          </a:p>
          <a:p>
            <a:r>
              <a:rPr lang="en-US" dirty="0"/>
              <a:t>September 2017</a:t>
            </a:r>
          </a:p>
          <a:p>
            <a:r>
              <a:rPr lang="en-US" dirty="0"/>
              <a:t>HL7 San Diego WGM</a:t>
            </a:r>
          </a:p>
        </p:txBody>
      </p:sp>
      <p:sp>
        <p:nvSpPr>
          <p:cNvPr id="2" name="Slide Number Placeholder 1"/>
          <p:cNvSpPr>
            <a:spLocks noGrp="1"/>
          </p:cNvSpPr>
          <p:nvPr>
            <p:ph type="sldNum" sz="quarter" idx="11"/>
          </p:nvPr>
        </p:nvSpPr>
        <p:spPr/>
        <p:txBody>
          <a:bodyPr/>
          <a:lstStyle/>
          <a:p>
            <a:fld id="{DD8FDF0E-2772-4D89-9F72-F3CB15D8B8AB}" type="slidenum">
              <a:rPr lang="en-US" smtClean="0"/>
              <a:pPr/>
              <a:t>1</a:t>
            </a:fld>
            <a:endParaRPr lang="en-US"/>
          </a:p>
        </p:txBody>
      </p:sp>
      <p:sp>
        <p:nvSpPr>
          <p:cNvPr id="3" name="Title 2"/>
          <p:cNvSpPr>
            <a:spLocks noGrp="1"/>
          </p:cNvSpPr>
          <p:nvPr>
            <p:ph type="title"/>
          </p:nvPr>
        </p:nvSpPr>
        <p:spPr>
          <a:xfrm>
            <a:off x="762000" y="838200"/>
            <a:ext cx="10871200" cy="1371600"/>
          </a:xfrm>
        </p:spPr>
        <p:txBody>
          <a:bodyPr/>
          <a:lstStyle/>
          <a:p>
            <a:r>
              <a:rPr lang="en-US" dirty="0"/>
              <a:t>Consumer Mobile Health Application Functional Framework (</a:t>
            </a:r>
            <a:r>
              <a:rPr lang="en-US" dirty="0" err="1"/>
              <a:t>cMHAFF</a:t>
            </a:r>
            <a:r>
              <a:rPr lang="en-US" dirty="0"/>
              <a:t>)</a:t>
            </a:r>
            <a:br>
              <a:rPr lang="en-US" dirty="0"/>
            </a:br>
            <a:r>
              <a:rPr lang="en-US" dirty="0"/>
              <a:t>Overview and Update</a:t>
            </a:r>
          </a:p>
        </p:txBody>
      </p:sp>
      <p:pic>
        <p:nvPicPr>
          <p:cNvPr id="6" name="Picture 4" descr="Image result for android pho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78704">
            <a:off x="9798806" y="4039453"/>
            <a:ext cx="1276324" cy="23741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613834" y="1472625"/>
            <a:ext cx="11184133" cy="35617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393431" y="381001"/>
            <a:ext cx="11798569" cy="669925"/>
          </a:xfrm>
        </p:spPr>
        <p:txBody>
          <a:bodyPr/>
          <a:lstStyle/>
          <a:p>
            <a:r>
              <a:rPr lang="en-US" sz="3600" dirty="0" smtClean="0"/>
              <a:t>Related U.S. </a:t>
            </a:r>
            <a:r>
              <a:rPr lang="en-US" sz="3600" dirty="0"/>
              <a:t>&amp;</a:t>
            </a:r>
            <a:r>
              <a:rPr lang="en-US" sz="3600" dirty="0" smtClean="0"/>
              <a:t> Global Industry Efforts</a:t>
            </a:r>
            <a:endParaRPr lang="en-US" sz="3600" dirty="0"/>
          </a:p>
        </p:txBody>
      </p:sp>
      <p:sp>
        <p:nvSpPr>
          <p:cNvPr id="4" name="Date Placeholder 3"/>
          <p:cNvSpPr>
            <a:spLocks noGrp="1"/>
          </p:cNvSpPr>
          <p:nvPr>
            <p:ph type="dt" sz="half" idx="10"/>
          </p:nvPr>
        </p:nvSpPr>
        <p:spPr/>
        <p:txBody>
          <a:bodyPr/>
          <a:lstStyle/>
          <a:p>
            <a:fld id="{41955A95-33DE-47FA-8BBF-7739EFDB6290}" type="datetime1">
              <a:rPr lang="en-US" smtClean="0"/>
              <a:pPr/>
              <a:t>9/6/2017</a:t>
            </a:fld>
            <a:endParaRPr lang="en-US" dirty="0"/>
          </a:p>
        </p:txBody>
      </p:sp>
      <p:sp>
        <p:nvSpPr>
          <p:cNvPr id="5" name="Slide Number Placeholder 4"/>
          <p:cNvSpPr>
            <a:spLocks noGrp="1"/>
          </p:cNvSpPr>
          <p:nvPr>
            <p:ph type="sldNum" sz="quarter" idx="11"/>
          </p:nvPr>
        </p:nvSpPr>
        <p:spPr/>
        <p:txBody>
          <a:bodyPr/>
          <a:lstStyle/>
          <a:p>
            <a:fld id="{2CD36790-EF9F-4521-A783-189BE19EEE4B}" type="slidenum">
              <a:rPr lang="en-US" smtClean="0"/>
              <a:pPr/>
              <a:t>10</a:t>
            </a:fld>
            <a:endParaRPr 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711"/>
          <a:stretch/>
        </p:blipFill>
        <p:spPr>
          <a:xfrm>
            <a:off x="817033" y="1676400"/>
            <a:ext cx="3678767" cy="2824637"/>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777" t="21436" r="68207" b="57128"/>
          <a:stretch/>
        </p:blipFill>
        <p:spPr bwMode="auto">
          <a:xfrm>
            <a:off x="990601" y="4800600"/>
            <a:ext cx="2110067" cy="1258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descr="https://www.ftc.gov/sites/default/files/banner5.png"/>
          <p:cNvPicPr>
            <a:picLocks noChangeAspect="1" noChangeArrowheads="1"/>
          </p:cNvPicPr>
          <p:nvPr/>
        </p:nvPicPr>
        <p:blipFill rotWithShape="1">
          <a:blip r:embed="rId5">
            <a:extLst>
              <a:ext uri="{28A0092B-C50C-407E-A947-70E740481C1C}">
                <a14:useLocalDpi xmlns:a14="http://schemas.microsoft.com/office/drawing/2010/main" val="0"/>
              </a:ext>
            </a:extLst>
          </a:blip>
          <a:srcRect b="45455"/>
          <a:stretch/>
        </p:blipFill>
        <p:spPr bwMode="auto">
          <a:xfrm>
            <a:off x="4724400" y="5486400"/>
            <a:ext cx="6939348" cy="91440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0" descr="National Institute of Standards and Technology"/>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National Institute of Standards and Technology"/>
          <p:cNvSpPr>
            <a:spLocks noChangeAspect="1" noChangeArrowheads="1"/>
          </p:cNvSpPr>
          <p:nvPr/>
        </p:nvSpPr>
        <p:spPr bwMode="auto">
          <a:xfrm>
            <a:off x="410633" y="7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logo fhi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8668" y="5867400"/>
            <a:ext cx="2032000" cy="65314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p:cNvPicPr>
            <a:picLocks noChangeAspect="1" noChangeArrowheads="1"/>
          </p:cNvPicPr>
          <p:nvPr/>
        </p:nvPicPr>
        <p:blipFill rotWithShape="1">
          <a:blip r:embed="rId7">
            <a:extLst>
              <a:ext uri="{28A0092B-C50C-407E-A947-70E740481C1C}">
                <a14:useLocalDpi xmlns:a14="http://schemas.microsoft.com/office/drawing/2010/main" val="0"/>
              </a:ext>
            </a:extLst>
          </a:blip>
          <a:srcRect l="6107" t="50000" r="82760" b="15974"/>
          <a:stretch/>
        </p:blipFill>
        <p:spPr bwMode="auto">
          <a:xfrm>
            <a:off x="7169237" y="3581400"/>
            <a:ext cx="1517563" cy="1597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817033" y="4191000"/>
            <a:ext cx="3401744" cy="523220"/>
          </a:xfrm>
          <a:prstGeom prst="rect">
            <a:avLst/>
          </a:prstGeom>
          <a:noFill/>
        </p:spPr>
        <p:txBody>
          <a:bodyPr wrap="square" rtlCol="0">
            <a:spAutoFit/>
          </a:bodyPr>
          <a:lstStyle/>
          <a:p>
            <a:pPr algn="ctr"/>
            <a:r>
              <a:rPr lang="en-US" sz="1400" b="1" dirty="0" smtClean="0"/>
              <a:t>ONC ISA Task Force </a:t>
            </a:r>
          </a:p>
          <a:p>
            <a:pPr algn="ctr"/>
            <a:r>
              <a:rPr lang="en-US" sz="1400" b="1" dirty="0" smtClean="0"/>
              <a:t>and PGHD Whitepaper</a:t>
            </a:r>
            <a:endParaRPr lang="en-US" sz="1400" b="1" dirty="0"/>
          </a:p>
        </p:txBody>
      </p:sp>
      <p:sp>
        <p:nvSpPr>
          <p:cNvPr id="17" name="TextBox 16"/>
          <p:cNvSpPr txBox="1"/>
          <p:nvPr/>
        </p:nvSpPr>
        <p:spPr>
          <a:xfrm>
            <a:off x="1698460" y="5867400"/>
            <a:ext cx="466794" cy="369332"/>
          </a:xfrm>
          <a:prstGeom prst="rect">
            <a:avLst/>
          </a:prstGeom>
          <a:noFill/>
        </p:spPr>
        <p:txBody>
          <a:bodyPr wrap="none" rtlCol="0">
            <a:spAutoFit/>
          </a:bodyPr>
          <a:lstStyle/>
          <a:p>
            <a:pPr algn="ctr"/>
            <a:r>
              <a:rPr lang="en-US" b="1" dirty="0" smtClean="0"/>
              <a:t>on</a:t>
            </a:r>
            <a:endParaRPr lang="en-US" b="1" dirty="0"/>
          </a:p>
        </p:txBody>
      </p:sp>
      <p:pic>
        <p:nvPicPr>
          <p:cNvPr id="1028" name="Picture 4" descr="Hitrus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43600" y="2531433"/>
            <a:ext cx="3454400" cy="97376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8610600" y="4037688"/>
            <a:ext cx="2355260" cy="584775"/>
          </a:xfrm>
          <a:prstGeom prst="rect">
            <a:avLst/>
          </a:prstGeom>
          <a:noFill/>
        </p:spPr>
        <p:txBody>
          <a:bodyPr wrap="none" rtlCol="0">
            <a:spAutoFit/>
          </a:bodyPr>
          <a:lstStyle/>
          <a:p>
            <a:pPr algn="ctr"/>
            <a:r>
              <a:rPr lang="en-US" sz="1600" b="1" dirty="0" smtClean="0"/>
              <a:t>OWASP Mobile Top 10</a:t>
            </a:r>
          </a:p>
          <a:p>
            <a:pPr algn="ctr"/>
            <a:r>
              <a:rPr lang="en-US" sz="1600" b="1" dirty="0" smtClean="0"/>
              <a:t>Security Risks</a:t>
            </a:r>
            <a:endParaRPr lang="en-US" sz="1600" b="1" dirty="0"/>
          </a:p>
        </p:txBody>
      </p:sp>
      <p:sp>
        <p:nvSpPr>
          <p:cNvPr id="20" name="TextBox 19"/>
          <p:cNvSpPr txBox="1"/>
          <p:nvPr/>
        </p:nvSpPr>
        <p:spPr>
          <a:xfrm>
            <a:off x="5786518" y="5178624"/>
            <a:ext cx="4598567" cy="307777"/>
          </a:xfrm>
          <a:prstGeom prst="rect">
            <a:avLst/>
          </a:prstGeom>
          <a:noFill/>
        </p:spPr>
        <p:txBody>
          <a:bodyPr wrap="none" rtlCol="0">
            <a:spAutoFit/>
          </a:bodyPr>
          <a:lstStyle/>
          <a:p>
            <a:pPr algn="ctr"/>
            <a:r>
              <a:rPr lang="en-US" sz="1400" b="1" dirty="0" smtClean="0"/>
              <a:t>FTC/FDA/OCR Mobile App Developer Guidance Tool</a:t>
            </a:r>
            <a:endParaRPr lang="en-US" sz="1400" b="1" dirty="0"/>
          </a:p>
        </p:txBody>
      </p:sp>
      <p:grpSp>
        <p:nvGrpSpPr>
          <p:cNvPr id="12" name="Group 11"/>
          <p:cNvGrpSpPr/>
          <p:nvPr/>
        </p:nvGrpSpPr>
        <p:grpSpPr>
          <a:xfrm>
            <a:off x="1524000" y="1168501"/>
            <a:ext cx="1752600" cy="616883"/>
            <a:chOff x="6543675" y="672411"/>
            <a:chExt cx="1990725" cy="775389"/>
          </a:xfrm>
        </p:grpSpPr>
        <p:sp>
          <p:nvSpPr>
            <p:cNvPr id="11" name="Rectangle 10"/>
            <p:cNvSpPr/>
            <p:nvPr/>
          </p:nvSpPr>
          <p:spPr bwMode="auto">
            <a:xfrm>
              <a:off x="6543675" y="685800"/>
              <a:ext cx="1990725" cy="762000"/>
            </a:xfrm>
            <a:prstGeom prst="rect">
              <a:avLst/>
            </a:prstGeom>
            <a:solidFill>
              <a:srgbClr val="0070C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3" name="Picture 2" descr="Ho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9400" y="672411"/>
              <a:ext cx="1828800" cy="709392"/>
            </a:xfrm>
            <a:prstGeom prst="rect">
              <a:avLst/>
            </a:prstGeom>
            <a:noFill/>
            <a:extLst>
              <a:ext uri="{909E8E84-426E-40DD-AFC4-6F175D3DCCD1}">
                <a14:hiddenFill xmlns:a14="http://schemas.microsoft.com/office/drawing/2010/main">
                  <a:solidFill>
                    <a:srgbClr val="FFFFFF"/>
                  </a:solidFill>
                </a14:hiddenFill>
              </a:ext>
            </a:extLst>
          </p:spPr>
        </p:pic>
      </p:grpSp>
      <p:pic>
        <p:nvPicPr>
          <p:cNvPr id="1043" name="Picture 19"/>
          <p:cNvPicPr>
            <a:picLocks noChangeAspect="1" noChangeArrowheads="1"/>
          </p:cNvPicPr>
          <p:nvPr/>
        </p:nvPicPr>
        <p:blipFill rotWithShape="1">
          <a:blip r:embed="rId10">
            <a:extLst>
              <a:ext uri="{28A0092B-C50C-407E-A947-70E740481C1C}">
                <a14:useLocalDpi xmlns:a14="http://schemas.microsoft.com/office/drawing/2010/main" val="0"/>
              </a:ext>
            </a:extLst>
          </a:blip>
          <a:srcRect l="4027" t="63309" r="12051" b="9914"/>
          <a:stretch/>
        </p:blipFill>
        <p:spPr bwMode="auto">
          <a:xfrm>
            <a:off x="6705600" y="1477478"/>
            <a:ext cx="4484256" cy="884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https://images-na.ssl-images-amazon.com/images/I/51RVrxfsCcL._SL500_AC_SS350_.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4146" b="15854"/>
          <a:stretch/>
        </p:blipFill>
        <p:spPr bwMode="auto">
          <a:xfrm>
            <a:off x="3392680" y="1066800"/>
            <a:ext cx="1082575" cy="757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886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cMHAFF</a:t>
            </a:r>
            <a:r>
              <a:rPr lang="en-US" dirty="0" smtClean="0"/>
              <a:t> </a:t>
            </a:r>
            <a:r>
              <a:rPr lang="en-US" dirty="0" smtClean="0"/>
              <a:t>Invitation</a:t>
            </a:r>
            <a:endParaRPr lang="en-US" dirty="0"/>
          </a:p>
        </p:txBody>
      </p:sp>
      <p:sp>
        <p:nvSpPr>
          <p:cNvPr id="3" name="Content Placeholder 2"/>
          <p:cNvSpPr>
            <a:spLocks noGrp="1"/>
          </p:cNvSpPr>
          <p:nvPr>
            <p:ph idx="1"/>
          </p:nvPr>
        </p:nvSpPr>
        <p:spPr>
          <a:xfrm>
            <a:off x="508000" y="1676400"/>
            <a:ext cx="11176000" cy="4495800"/>
          </a:xfrm>
        </p:spPr>
        <p:txBody>
          <a:bodyPr/>
          <a:lstStyle/>
          <a:p>
            <a:r>
              <a:rPr lang="en-US" dirty="0" smtClean="0"/>
              <a:t>It’s a major opportunity </a:t>
            </a:r>
            <a:r>
              <a:rPr lang="en-US" dirty="0"/>
              <a:t>in an exploding space: get in on the ground floor</a:t>
            </a:r>
            <a:r>
              <a:rPr lang="en-US" dirty="0" smtClean="0"/>
              <a:t>!</a:t>
            </a:r>
          </a:p>
          <a:p>
            <a:r>
              <a:rPr lang="en-US" dirty="0" smtClean="0"/>
              <a:t>Action is under way around the world – people are ready!</a:t>
            </a:r>
            <a:endParaRPr lang="en-US" dirty="0"/>
          </a:p>
          <a:p>
            <a:r>
              <a:rPr lang="en-US" dirty="0" smtClean="0"/>
              <a:t>Heading for January 2018 STU ballot</a:t>
            </a:r>
          </a:p>
          <a:p>
            <a:r>
              <a:rPr lang="en-US" dirty="0" smtClean="0"/>
              <a:t>Help </a:t>
            </a:r>
            <a:r>
              <a:rPr lang="en-US" dirty="0" smtClean="0"/>
              <a:t>us </a:t>
            </a:r>
            <a:r>
              <a:rPr lang="en-US" dirty="0" smtClean="0"/>
              <a:t>“right-size” our approach </a:t>
            </a:r>
            <a:r>
              <a:rPr lang="en-US" dirty="0" smtClean="0"/>
              <a:t>to address gaps without stifling innovation or being too complex or prescriptive</a:t>
            </a:r>
          </a:p>
          <a:p>
            <a:r>
              <a:rPr lang="en-US" dirty="0" smtClean="0"/>
              <a:t>Help HL7 collaborate well with the public and private </a:t>
            </a:r>
            <a:r>
              <a:rPr lang="en-US" dirty="0" smtClean="0"/>
              <a:t>sectors</a:t>
            </a:r>
            <a:endParaRPr lang="en-US" dirty="0"/>
          </a:p>
        </p:txBody>
      </p:sp>
      <p:sp>
        <p:nvSpPr>
          <p:cNvPr id="4" name="Date Placeholder 3"/>
          <p:cNvSpPr>
            <a:spLocks noGrp="1"/>
          </p:cNvSpPr>
          <p:nvPr>
            <p:ph type="dt" sz="half" idx="10"/>
          </p:nvPr>
        </p:nvSpPr>
        <p:spPr/>
        <p:txBody>
          <a:bodyPr/>
          <a:lstStyle/>
          <a:p>
            <a:fld id="{41955A95-33DE-47FA-8BBF-7739EFDB6290}" type="datetime1">
              <a:rPr lang="en-US" smtClean="0"/>
              <a:pPr/>
              <a:t>9/6/2017</a:t>
            </a:fld>
            <a:endParaRPr lang="en-US" dirty="0"/>
          </a:p>
        </p:txBody>
      </p:sp>
      <p:sp>
        <p:nvSpPr>
          <p:cNvPr id="5" name="Slide Number Placeholder 4"/>
          <p:cNvSpPr>
            <a:spLocks noGrp="1"/>
          </p:cNvSpPr>
          <p:nvPr>
            <p:ph type="sldNum" sz="quarter" idx="11"/>
          </p:nvPr>
        </p:nvSpPr>
        <p:spPr/>
        <p:txBody>
          <a:bodyPr/>
          <a:lstStyle/>
          <a:p>
            <a:fld id="{2CD36790-EF9F-4521-A783-189BE19EEE4B}" type="slidenum">
              <a:rPr lang="en-US" smtClean="0"/>
              <a:pPr/>
              <a:t>11</a:t>
            </a:fld>
            <a:endParaRPr lang="en-US"/>
          </a:p>
        </p:txBody>
      </p:sp>
    </p:spTree>
    <p:extLst>
      <p:ext uri="{BB962C8B-B14F-4D97-AF65-F5344CB8AC3E}">
        <p14:creationId xmlns:p14="http://schemas.microsoft.com/office/powerpoint/2010/main" val="2495255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and Contact Info</a:t>
            </a:r>
            <a:endParaRPr lang="en-US" dirty="0"/>
          </a:p>
        </p:txBody>
      </p:sp>
      <p:sp>
        <p:nvSpPr>
          <p:cNvPr id="3" name="Content Placeholder 2"/>
          <p:cNvSpPr>
            <a:spLocks noGrp="1"/>
          </p:cNvSpPr>
          <p:nvPr>
            <p:ph idx="1"/>
          </p:nvPr>
        </p:nvSpPr>
        <p:spPr/>
        <p:txBody>
          <a:bodyPr/>
          <a:lstStyle/>
          <a:p>
            <a:r>
              <a:rPr lang="en-US" dirty="0" err="1" smtClean="0"/>
              <a:t>cMHAFF</a:t>
            </a:r>
            <a:r>
              <a:rPr lang="en-US" dirty="0" smtClean="0"/>
              <a:t> meetings </a:t>
            </a:r>
            <a:r>
              <a:rPr lang="en-US" smtClean="0"/>
              <a:t>are Thursdays </a:t>
            </a:r>
            <a:r>
              <a:rPr lang="en-US" dirty="0" smtClean="0"/>
              <a:t>at 3pm Eastern</a:t>
            </a:r>
          </a:p>
          <a:p>
            <a:pPr lvl="1"/>
            <a:r>
              <a:rPr lang="en-US" dirty="0"/>
              <a:t>GoToMeeting </a:t>
            </a:r>
            <a:r>
              <a:rPr lang="en-US" dirty="0" smtClean="0">
                <a:hlinkClick r:id="rId3"/>
              </a:rPr>
              <a:t>https:/www.gotomeet.me/dtao</a:t>
            </a:r>
            <a:endParaRPr lang="en-US" dirty="0" smtClean="0"/>
          </a:p>
          <a:p>
            <a:pPr lvl="1"/>
            <a:r>
              <a:rPr lang="en-US" dirty="0" smtClean="0"/>
              <a:t>Phone 770-657-9270, passcode 465623</a:t>
            </a:r>
          </a:p>
          <a:p>
            <a:r>
              <a:rPr lang="en-US" dirty="0" smtClean="0"/>
              <a:t>Project Leads: David Tao / Nathan </a:t>
            </a:r>
            <a:r>
              <a:rPr lang="en-US" dirty="0" err="1" smtClean="0"/>
              <a:t>Botts</a:t>
            </a:r>
            <a:endParaRPr lang="en-US" dirty="0" smtClean="0"/>
          </a:p>
          <a:p>
            <a:r>
              <a:rPr lang="en-US" b="1" dirty="0" smtClean="0"/>
              <a:t>Join us </a:t>
            </a:r>
            <a:r>
              <a:rPr lang="en-US" dirty="0" smtClean="0"/>
              <a:t>to move </a:t>
            </a:r>
            <a:r>
              <a:rPr lang="en-US" dirty="0" err="1" smtClean="0"/>
              <a:t>cMHAFF</a:t>
            </a:r>
            <a:r>
              <a:rPr lang="en-US" dirty="0" smtClean="0"/>
              <a:t> forward!</a:t>
            </a:r>
            <a:endParaRPr lang="en-US" dirty="0"/>
          </a:p>
        </p:txBody>
      </p:sp>
      <p:sp>
        <p:nvSpPr>
          <p:cNvPr id="4" name="Date Placeholder 3"/>
          <p:cNvSpPr>
            <a:spLocks noGrp="1"/>
          </p:cNvSpPr>
          <p:nvPr>
            <p:ph type="dt" sz="half" idx="10"/>
          </p:nvPr>
        </p:nvSpPr>
        <p:spPr/>
        <p:txBody>
          <a:bodyPr/>
          <a:lstStyle/>
          <a:p>
            <a:fld id="{41955A95-33DE-47FA-8BBF-7739EFDB6290}" type="datetime1">
              <a:rPr lang="en-US" smtClean="0"/>
              <a:pPr/>
              <a:t>9/6/2017</a:t>
            </a:fld>
            <a:endParaRPr lang="en-US" dirty="0"/>
          </a:p>
        </p:txBody>
      </p:sp>
      <p:sp>
        <p:nvSpPr>
          <p:cNvPr id="5" name="Slide Number Placeholder 4"/>
          <p:cNvSpPr>
            <a:spLocks noGrp="1"/>
          </p:cNvSpPr>
          <p:nvPr>
            <p:ph type="sldNum" sz="quarter" idx="11"/>
          </p:nvPr>
        </p:nvSpPr>
        <p:spPr/>
        <p:txBody>
          <a:bodyPr/>
          <a:lstStyle/>
          <a:p>
            <a:fld id="{2CD36790-EF9F-4521-A783-189BE19EEE4B}" type="slidenum">
              <a:rPr lang="en-US" smtClean="0"/>
              <a:pPr/>
              <a:t>12</a:t>
            </a:fld>
            <a:endParaRPr lang="en-US"/>
          </a:p>
        </p:txBody>
      </p:sp>
    </p:spTree>
    <p:extLst>
      <p:ext uri="{BB962C8B-B14F-4D97-AF65-F5344CB8AC3E}">
        <p14:creationId xmlns:p14="http://schemas.microsoft.com/office/powerpoint/2010/main" val="2942262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524000"/>
            <a:ext cx="11176000" cy="4572000"/>
          </a:xfrm>
        </p:spPr>
        <p:txBody>
          <a:bodyPr/>
          <a:lstStyle/>
          <a:p>
            <a:r>
              <a:rPr lang="en-US" sz="2400" dirty="0" smtClean="0"/>
              <a:t>Provide </a:t>
            </a:r>
            <a:r>
              <a:rPr lang="en-US" sz="2400" dirty="0"/>
              <a:t>a </a:t>
            </a:r>
            <a:r>
              <a:rPr lang="en-US" sz="2400" dirty="0" smtClean="0"/>
              <a:t>framework for assessment of the </a:t>
            </a:r>
            <a:r>
              <a:rPr lang="en-US" sz="2400" b="1" dirty="0" smtClean="0"/>
              <a:t>common foundations </a:t>
            </a:r>
            <a:r>
              <a:rPr lang="en-US" sz="2400" dirty="0" smtClean="0"/>
              <a:t>of</a:t>
            </a:r>
            <a:r>
              <a:rPr lang="en-US" sz="2400" b="1" dirty="0" smtClean="0"/>
              <a:t> </a:t>
            </a:r>
            <a:r>
              <a:rPr lang="en-US" sz="2400" dirty="0" smtClean="0"/>
              <a:t>mobile health apps</a:t>
            </a:r>
          </a:p>
          <a:p>
            <a:pPr lvl="1"/>
            <a:r>
              <a:rPr lang="en-US" sz="2000" dirty="0" smtClean="0"/>
              <a:t>Product Information (disclosures/transparency</a:t>
            </a:r>
            <a:r>
              <a:rPr lang="en-US" sz="2000" dirty="0"/>
              <a:t>)</a:t>
            </a:r>
          </a:p>
          <a:p>
            <a:pPr lvl="1"/>
            <a:r>
              <a:rPr lang="en-US" sz="2000" dirty="0" smtClean="0"/>
              <a:t>Security</a:t>
            </a:r>
          </a:p>
          <a:p>
            <a:pPr lvl="1"/>
            <a:r>
              <a:rPr lang="en-US" sz="2000" dirty="0" smtClean="0"/>
              <a:t>Privacy/consent/</a:t>
            </a:r>
            <a:br>
              <a:rPr lang="en-US" sz="2000" dirty="0" smtClean="0"/>
            </a:br>
            <a:r>
              <a:rPr lang="en-US" sz="2000" dirty="0" smtClean="0"/>
              <a:t>authorization</a:t>
            </a:r>
          </a:p>
          <a:p>
            <a:pPr lvl="1"/>
            <a:r>
              <a:rPr lang="en-US" sz="2000" dirty="0" smtClean="0"/>
              <a:t>Risk assessment/analysis</a:t>
            </a:r>
          </a:p>
          <a:p>
            <a:pPr lvl="1"/>
            <a:r>
              <a:rPr lang="en-US" sz="2000" dirty="0"/>
              <a:t>Data access privileges</a:t>
            </a:r>
          </a:p>
          <a:p>
            <a:pPr lvl="1"/>
            <a:r>
              <a:rPr lang="en-US" sz="2000" dirty="0"/>
              <a:t>Data </a:t>
            </a:r>
            <a:r>
              <a:rPr lang="en-US" sz="2000" dirty="0" smtClean="0"/>
              <a:t>exchange/sharing</a:t>
            </a:r>
            <a:endParaRPr lang="en-US" sz="2000" dirty="0"/>
          </a:p>
          <a:p>
            <a:pPr lvl="1"/>
            <a:r>
              <a:rPr lang="en-US" sz="2000" dirty="0" smtClean="0"/>
              <a:t>Usability &amp; Accessibility</a:t>
            </a:r>
          </a:p>
          <a:p>
            <a:r>
              <a:rPr lang="en-US" sz="2400" dirty="0" smtClean="0"/>
              <a:t>Assessment could include attestation, endorsement, </a:t>
            </a:r>
            <a:r>
              <a:rPr lang="en-US" sz="2400" dirty="0"/>
              <a:t>testing, </a:t>
            </a:r>
            <a:r>
              <a:rPr lang="en-US" sz="2400" dirty="0" smtClean="0"/>
              <a:t>voluntary or regulatory-driven certification</a:t>
            </a:r>
          </a:p>
          <a:p>
            <a:r>
              <a:rPr lang="en-US" sz="2400" dirty="0" smtClean="0"/>
              <a:t>Out of scope: specific clinical content or functionality</a:t>
            </a:r>
            <a:endParaRPr lang="en-US" sz="2400"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6651" b="11803"/>
          <a:stretch/>
        </p:blipFill>
        <p:spPr>
          <a:xfrm>
            <a:off x="5791200" y="2743200"/>
            <a:ext cx="5384800" cy="2514600"/>
          </a:xfrm>
          <a:prstGeom prst="rect">
            <a:avLst/>
          </a:prstGeom>
        </p:spPr>
      </p:pic>
      <p:sp>
        <p:nvSpPr>
          <p:cNvPr id="2" name="Title 1"/>
          <p:cNvSpPr>
            <a:spLocks noGrp="1"/>
          </p:cNvSpPr>
          <p:nvPr>
            <p:ph type="title"/>
          </p:nvPr>
        </p:nvSpPr>
        <p:spPr/>
        <p:txBody>
          <a:bodyPr/>
          <a:lstStyle/>
          <a:p>
            <a:r>
              <a:rPr lang="en-US" dirty="0" err="1" smtClean="0"/>
              <a:t>cMHAFF</a:t>
            </a:r>
            <a:r>
              <a:rPr lang="en-US" dirty="0" smtClean="0"/>
              <a:t> Scope and Goals</a:t>
            </a:r>
            <a:endParaRPr lang="en-US" dirty="0"/>
          </a:p>
        </p:txBody>
      </p:sp>
      <p:sp>
        <p:nvSpPr>
          <p:cNvPr id="4" name="Date Placeholder 3"/>
          <p:cNvSpPr>
            <a:spLocks noGrp="1"/>
          </p:cNvSpPr>
          <p:nvPr>
            <p:ph type="dt" sz="half" idx="10"/>
          </p:nvPr>
        </p:nvSpPr>
        <p:spPr/>
        <p:txBody>
          <a:bodyPr/>
          <a:lstStyle/>
          <a:p>
            <a:fld id="{41955A95-33DE-47FA-8BBF-7739EFDB6290}" type="datetime1">
              <a:rPr lang="en-US" smtClean="0"/>
              <a:pPr/>
              <a:t>9/6/2017</a:t>
            </a:fld>
            <a:endParaRPr lang="en-US" dirty="0"/>
          </a:p>
        </p:txBody>
      </p:sp>
      <p:sp>
        <p:nvSpPr>
          <p:cNvPr id="5" name="Slide Number Placeholder 4"/>
          <p:cNvSpPr>
            <a:spLocks noGrp="1"/>
          </p:cNvSpPr>
          <p:nvPr>
            <p:ph type="sldNum" sz="quarter" idx="11"/>
          </p:nvPr>
        </p:nvSpPr>
        <p:spPr/>
        <p:txBody>
          <a:bodyPr/>
          <a:lstStyle/>
          <a:p>
            <a:fld id="{2CD36790-EF9F-4521-A783-189BE19EEE4B}" type="slidenum">
              <a:rPr lang="en-US" smtClean="0"/>
              <a:pPr/>
              <a:t>2</a:t>
            </a:fld>
            <a:endParaRPr lang="en-US"/>
          </a:p>
        </p:txBody>
      </p:sp>
    </p:spTree>
    <p:extLst>
      <p:ext uri="{BB962C8B-B14F-4D97-AF65-F5344CB8AC3E}">
        <p14:creationId xmlns:p14="http://schemas.microsoft.com/office/powerpoint/2010/main" val="178029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457200"/>
            <a:ext cx="10871200" cy="822325"/>
          </a:xfrm>
        </p:spPr>
        <p:txBody>
          <a:bodyPr/>
          <a:lstStyle/>
          <a:p>
            <a:r>
              <a:rPr lang="en-US" sz="3600" dirty="0" smtClean="0"/>
              <a:t>Why </a:t>
            </a:r>
            <a:r>
              <a:rPr lang="en-US" sz="3600" dirty="0" err="1" smtClean="0"/>
              <a:t>cMHAFF</a:t>
            </a:r>
            <a:r>
              <a:rPr lang="en-US" sz="3600" dirty="0" smtClean="0"/>
              <a:t>? What’s the Need?</a:t>
            </a:r>
            <a:endParaRPr lang="en-US" sz="3600" dirty="0"/>
          </a:p>
        </p:txBody>
      </p:sp>
      <p:sp>
        <p:nvSpPr>
          <p:cNvPr id="3" name="Content Placeholder 2"/>
          <p:cNvSpPr>
            <a:spLocks noGrp="1"/>
          </p:cNvSpPr>
          <p:nvPr>
            <p:ph idx="1"/>
          </p:nvPr>
        </p:nvSpPr>
        <p:spPr>
          <a:xfrm>
            <a:off x="406400" y="1524000"/>
            <a:ext cx="11176000" cy="4724400"/>
          </a:xfrm>
        </p:spPr>
        <p:txBody>
          <a:bodyPr/>
          <a:lstStyle/>
          <a:p>
            <a:r>
              <a:rPr lang="en-US" sz="2400" dirty="0"/>
              <a:t>Target Audience: </a:t>
            </a:r>
            <a:r>
              <a:rPr lang="en-US" sz="2400" b="1" dirty="0" smtClean="0"/>
              <a:t>mobile health app developers</a:t>
            </a:r>
            <a:r>
              <a:rPr lang="en-US" sz="2400" dirty="0" smtClean="0"/>
              <a:t> </a:t>
            </a:r>
            <a:r>
              <a:rPr lang="en-US" sz="2400" dirty="0"/>
              <a:t>needing guidance on building </a:t>
            </a:r>
            <a:r>
              <a:rPr lang="en-US" sz="2400" dirty="0" smtClean="0"/>
              <a:t>apps</a:t>
            </a:r>
            <a:endParaRPr lang="en-US" sz="2400" dirty="0"/>
          </a:p>
          <a:p>
            <a:r>
              <a:rPr lang="en-US" sz="2400" dirty="0"/>
              <a:t>Beneficiaries: </a:t>
            </a:r>
            <a:r>
              <a:rPr lang="en-US" sz="2400" dirty="0" smtClean="0"/>
              <a:t>consumers, providers, caregivers</a:t>
            </a:r>
            <a:endParaRPr lang="en-US" sz="2400" dirty="0"/>
          </a:p>
          <a:p>
            <a:r>
              <a:rPr lang="en-US" sz="2400" dirty="0" smtClean="0"/>
              <a:t>Consumers need protection, transparency and assurance regarding mobile apps. Some examples:</a:t>
            </a:r>
          </a:p>
          <a:p>
            <a:pPr lvl="1"/>
            <a:r>
              <a:rPr lang="en-US" sz="2000" dirty="0" smtClean="0"/>
              <a:t>What does the app </a:t>
            </a:r>
            <a:r>
              <a:rPr lang="en-US" sz="2000" b="1" dirty="0" smtClean="0"/>
              <a:t>do</a:t>
            </a:r>
            <a:r>
              <a:rPr lang="en-US" sz="2000" dirty="0" smtClean="0"/>
              <a:t>? What </a:t>
            </a:r>
            <a:r>
              <a:rPr lang="en-US" sz="2000" b="1" dirty="0" smtClean="0"/>
              <a:t>evidence </a:t>
            </a:r>
            <a:r>
              <a:rPr lang="en-US" sz="2000" dirty="0" smtClean="0"/>
              <a:t>supports it?</a:t>
            </a:r>
          </a:p>
          <a:p>
            <a:pPr lvl="1"/>
            <a:r>
              <a:rPr lang="en-US" sz="2000" dirty="0" smtClean="0"/>
              <a:t>What </a:t>
            </a:r>
            <a:r>
              <a:rPr lang="en-US" sz="2000" b="1" dirty="0"/>
              <a:t>security </a:t>
            </a:r>
            <a:r>
              <a:rPr lang="en-US" sz="2000" dirty="0"/>
              <a:t>protections exist behind that “cloud?”</a:t>
            </a:r>
          </a:p>
          <a:p>
            <a:pPr lvl="1"/>
            <a:r>
              <a:rPr lang="en-US" sz="2000" dirty="0"/>
              <a:t>Can I </a:t>
            </a:r>
            <a:r>
              <a:rPr lang="en-US" sz="2000" b="1" dirty="0"/>
              <a:t>comprehend</a:t>
            </a:r>
            <a:r>
              <a:rPr lang="en-US" sz="2000" dirty="0"/>
              <a:t>, or even find, privacy policy and terms of use?</a:t>
            </a:r>
          </a:p>
          <a:p>
            <a:pPr lvl="1"/>
            <a:r>
              <a:rPr lang="en-US" sz="2000" dirty="0" smtClean="0"/>
              <a:t>Who can the app </a:t>
            </a:r>
            <a:r>
              <a:rPr lang="en-US" sz="2000" b="1" dirty="0" smtClean="0"/>
              <a:t>share</a:t>
            </a:r>
            <a:r>
              <a:rPr lang="en-US" sz="2000" dirty="0" smtClean="0"/>
              <a:t> data with?</a:t>
            </a:r>
          </a:p>
          <a:p>
            <a:pPr lvl="1"/>
            <a:r>
              <a:rPr lang="en-US" sz="2000" dirty="0" smtClean="0"/>
              <a:t>What does the app </a:t>
            </a:r>
            <a:r>
              <a:rPr lang="en-US" sz="2000" b="1" dirty="0" smtClean="0"/>
              <a:t>know</a:t>
            </a:r>
            <a:r>
              <a:rPr lang="en-US" sz="2000" dirty="0" smtClean="0"/>
              <a:t> about me (location, microphone, </a:t>
            </a:r>
            <a:r>
              <a:rPr lang="en-US" sz="2000" dirty="0" smtClean="0"/>
              <a:t>camera, </a:t>
            </a:r>
            <a:r>
              <a:rPr lang="en-US" sz="2000" dirty="0"/>
              <a:t/>
            </a:r>
            <a:br>
              <a:rPr lang="en-US" sz="2000" dirty="0"/>
            </a:br>
            <a:r>
              <a:rPr lang="en-US" sz="2000" dirty="0"/>
              <a:t>contacts, etc</a:t>
            </a:r>
            <a:r>
              <a:rPr lang="en-US" sz="2000" dirty="0" smtClean="0"/>
              <a:t>.), </a:t>
            </a:r>
            <a:r>
              <a:rPr lang="en-US" sz="2000" dirty="0" smtClean="0"/>
              <a:t>and </a:t>
            </a:r>
            <a:r>
              <a:rPr lang="en-US" sz="2000" dirty="0" smtClean="0"/>
              <a:t>what can it </a:t>
            </a:r>
            <a:r>
              <a:rPr lang="en-US" sz="2000" b="1" dirty="0" smtClean="0"/>
              <a:t>do</a:t>
            </a:r>
            <a:r>
              <a:rPr lang="en-US" sz="2000" dirty="0" smtClean="0"/>
              <a:t> on my device?</a:t>
            </a:r>
          </a:p>
          <a:p>
            <a:pPr lvl="1"/>
            <a:r>
              <a:rPr lang="en-US" sz="2000" dirty="0" smtClean="0"/>
              <a:t>Can I </a:t>
            </a:r>
            <a:r>
              <a:rPr lang="en-US" sz="2000" b="1" dirty="0" smtClean="0"/>
              <a:t>access </a:t>
            </a:r>
            <a:r>
              <a:rPr lang="en-US" sz="2000" dirty="0" smtClean="0"/>
              <a:t>my app data like I can under HIPAA?</a:t>
            </a:r>
          </a:p>
          <a:p>
            <a:pPr lvl="1"/>
            <a:r>
              <a:rPr lang="en-US" sz="2000" dirty="0" smtClean="0"/>
              <a:t>What happens to my </a:t>
            </a:r>
            <a:r>
              <a:rPr lang="en-US" sz="2000" b="1" dirty="0" smtClean="0"/>
              <a:t>data </a:t>
            </a:r>
            <a:r>
              <a:rPr lang="en-US" sz="2000" dirty="0" smtClean="0"/>
              <a:t>if I delete an app?</a:t>
            </a:r>
          </a:p>
        </p:txBody>
      </p:sp>
      <p:sp>
        <p:nvSpPr>
          <p:cNvPr id="4" name="Date Placeholder 3"/>
          <p:cNvSpPr>
            <a:spLocks noGrp="1"/>
          </p:cNvSpPr>
          <p:nvPr>
            <p:ph type="dt" sz="half" idx="10"/>
          </p:nvPr>
        </p:nvSpPr>
        <p:spPr/>
        <p:txBody>
          <a:bodyPr/>
          <a:lstStyle/>
          <a:p>
            <a:fld id="{41955A95-33DE-47FA-8BBF-7739EFDB6290}" type="datetime1">
              <a:rPr lang="en-US" smtClean="0"/>
              <a:pPr/>
              <a:t>9/6/2017</a:t>
            </a:fld>
            <a:endParaRPr lang="en-US" dirty="0"/>
          </a:p>
        </p:txBody>
      </p:sp>
      <p:sp>
        <p:nvSpPr>
          <p:cNvPr id="5" name="Slide Number Placeholder 4"/>
          <p:cNvSpPr>
            <a:spLocks noGrp="1"/>
          </p:cNvSpPr>
          <p:nvPr>
            <p:ph type="sldNum" sz="quarter" idx="11"/>
          </p:nvPr>
        </p:nvSpPr>
        <p:spPr/>
        <p:txBody>
          <a:bodyPr/>
          <a:lstStyle/>
          <a:p>
            <a:fld id="{2CD36790-EF9F-4521-A783-189BE19EEE4B}" type="slidenum">
              <a:rPr lang="en-US" smtClean="0"/>
              <a:pPr/>
              <a:t>3</a:t>
            </a:fld>
            <a:endParaRPr lang="en-US"/>
          </a:p>
        </p:txBody>
      </p:sp>
      <p:pic>
        <p:nvPicPr>
          <p:cNvPr id="2050" name="Picture 2" descr="https://mrright.blob.core.windows.net/cdn/content/assets/2015-11/small/429e7a3b123149e68bd78517d72db333-mobile%20phone%20camera%20not%20work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13095" t="16737"/>
          <a:stretch/>
        </p:blipFill>
        <p:spPr bwMode="auto">
          <a:xfrm>
            <a:off x="9149079" y="4953000"/>
            <a:ext cx="1908791"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885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613834" y="1472625"/>
            <a:ext cx="11184133" cy="35617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3074" name="Picture 2" descr="Image result for consumer glucose monitor bluetooth"/>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876" r="9102"/>
          <a:stretch/>
        </p:blipFill>
        <p:spPr bwMode="auto">
          <a:xfrm>
            <a:off x="406401" y="4114801"/>
            <a:ext cx="1346199" cy="12191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err="1" smtClean="0"/>
              <a:t>cMHAFF</a:t>
            </a:r>
            <a:r>
              <a:rPr lang="en-US" dirty="0" smtClean="0"/>
              <a:t> Exemplar Use Cases</a:t>
            </a:r>
            <a:endParaRPr lang="en-US" dirty="0"/>
          </a:p>
        </p:txBody>
      </p:sp>
      <p:sp>
        <p:nvSpPr>
          <p:cNvPr id="4" name="Date Placeholder 3"/>
          <p:cNvSpPr>
            <a:spLocks noGrp="1"/>
          </p:cNvSpPr>
          <p:nvPr>
            <p:ph type="dt" sz="half" idx="10"/>
          </p:nvPr>
        </p:nvSpPr>
        <p:spPr/>
        <p:txBody>
          <a:bodyPr/>
          <a:lstStyle/>
          <a:p>
            <a:fld id="{41955A95-33DE-47FA-8BBF-7739EFDB6290}" type="datetime1">
              <a:rPr lang="en-US" smtClean="0"/>
              <a:pPr/>
              <a:t>9/6/2017</a:t>
            </a:fld>
            <a:endParaRPr lang="en-US" dirty="0"/>
          </a:p>
        </p:txBody>
      </p:sp>
      <p:sp>
        <p:nvSpPr>
          <p:cNvPr id="5" name="Slide Number Placeholder 4"/>
          <p:cNvSpPr>
            <a:spLocks noGrp="1"/>
          </p:cNvSpPr>
          <p:nvPr>
            <p:ph type="sldNum" sz="quarter" idx="11"/>
          </p:nvPr>
        </p:nvSpPr>
        <p:spPr/>
        <p:txBody>
          <a:bodyPr/>
          <a:lstStyle/>
          <a:p>
            <a:fld id="{2CD36790-EF9F-4521-A783-189BE19EEE4B}" type="slidenum">
              <a:rPr lang="en-US" smtClean="0"/>
              <a:pPr/>
              <a:t>4</a:t>
            </a:fld>
            <a:endParaRPr lang="en-US"/>
          </a:p>
        </p:txBody>
      </p:sp>
      <p:pic>
        <p:nvPicPr>
          <p:cNvPr id="1026"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20606" t="18008" r="18839" b="6705"/>
          <a:stretch/>
        </p:blipFill>
        <p:spPr bwMode="auto">
          <a:xfrm>
            <a:off x="1752599" y="1524001"/>
            <a:ext cx="8915401" cy="4952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Image result for fitbi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732" t="8075" r="18729" b="8361"/>
          <a:stretch/>
        </p:blipFill>
        <p:spPr bwMode="auto">
          <a:xfrm>
            <a:off x="10515600" y="1752600"/>
            <a:ext cx="918984"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359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EHR-Integrated Use Case “C”</a:t>
            </a:r>
            <a:endParaRPr lang="en-US" sz="3600" dirty="0"/>
          </a:p>
        </p:txBody>
      </p:sp>
      <p:sp>
        <p:nvSpPr>
          <p:cNvPr id="3" name="Content Placeholder 2"/>
          <p:cNvSpPr>
            <a:spLocks noGrp="1"/>
          </p:cNvSpPr>
          <p:nvPr>
            <p:ph idx="1"/>
          </p:nvPr>
        </p:nvSpPr>
        <p:spPr>
          <a:xfrm>
            <a:off x="482600" y="1600200"/>
            <a:ext cx="11480800" cy="4800600"/>
          </a:xfrm>
        </p:spPr>
        <p:txBody>
          <a:bodyPr/>
          <a:lstStyle/>
          <a:p>
            <a:pPr marL="0" indent="0">
              <a:buNone/>
            </a:pPr>
            <a:r>
              <a:rPr lang="en-US" sz="2000" dirty="0" smtClean="0"/>
              <a:t>A diabetes management app allows a consumer to </a:t>
            </a:r>
            <a:r>
              <a:rPr lang="en-US" sz="2000" dirty="0" smtClean="0">
                <a:solidFill>
                  <a:srgbClr val="FF0000"/>
                </a:solidFill>
              </a:rPr>
              <a:t>collect blood sugar readings through a Bluetooth-enabled glucometer</a:t>
            </a:r>
            <a:r>
              <a:rPr lang="en-US" sz="2000" dirty="0" smtClean="0"/>
              <a:t>. </a:t>
            </a:r>
            <a:r>
              <a:rPr lang="en-US" sz="2000" dirty="0" smtClean="0">
                <a:solidFill>
                  <a:srgbClr val="FF0000"/>
                </a:solidFill>
              </a:rPr>
              <a:t>A healthcare provider </a:t>
            </a:r>
            <a:r>
              <a:rPr lang="en-US" sz="2000" dirty="0" smtClean="0">
                <a:solidFill>
                  <a:srgbClr val="FF0000"/>
                </a:solidFill>
              </a:rPr>
              <a:t>offers the app </a:t>
            </a:r>
            <a:r>
              <a:rPr lang="en-US" sz="2000" dirty="0" smtClean="0"/>
              <a:t>to enable the patient’s blood sugar to be captured through devices, rather than relying on manual entry by the patient, and to </a:t>
            </a:r>
            <a:r>
              <a:rPr lang="en-US" sz="2000" dirty="0" smtClean="0">
                <a:solidFill>
                  <a:srgbClr val="FF0000"/>
                </a:solidFill>
              </a:rPr>
              <a:t>electronically transmit the readings to the patient’s physician</a:t>
            </a:r>
            <a:r>
              <a:rPr lang="en-US" sz="2000" dirty="0" smtClean="0"/>
              <a:t>, rather than </a:t>
            </a:r>
            <a:r>
              <a:rPr lang="en-US" sz="2000" dirty="0" smtClean="0"/>
              <a:t>using paper </a:t>
            </a:r>
            <a:r>
              <a:rPr lang="en-US" sz="2000" dirty="0" smtClean="0"/>
              <a:t>or FAX. Activity </a:t>
            </a:r>
            <a:r>
              <a:rPr lang="en-US" sz="2000" dirty="0" smtClean="0"/>
              <a:t>data are collected </a:t>
            </a:r>
            <a:r>
              <a:rPr lang="en-US" sz="2000" dirty="0" smtClean="0"/>
              <a:t>through an activity tracker, and a consumer can open the app </a:t>
            </a:r>
            <a:r>
              <a:rPr lang="en-US" sz="2000" dirty="0" smtClean="0"/>
              <a:t>to record meals and snacks </a:t>
            </a:r>
            <a:r>
              <a:rPr lang="en-US" sz="2000" dirty="0" smtClean="0"/>
              <a:t>to enable estimates of caloric consumption</a:t>
            </a:r>
            <a:r>
              <a:rPr lang="en-US" sz="2000" dirty="0" smtClean="0">
                <a:solidFill>
                  <a:srgbClr val="FF0000"/>
                </a:solidFill>
              </a:rPr>
              <a:t>. Collected data is automatically “pushed” to a third-party cloud-based platform</a:t>
            </a:r>
            <a:r>
              <a:rPr lang="en-US" sz="2000" dirty="0" smtClean="0"/>
              <a:t>. The patient is aware of the cloud, though not familiar in detail with how data are protected in transit or storage. When a consumer views information </a:t>
            </a:r>
            <a:r>
              <a:rPr lang="en-US" sz="2000" dirty="0" smtClean="0"/>
              <a:t>in the app, which </a:t>
            </a:r>
            <a:r>
              <a:rPr lang="en-US" sz="2000" dirty="0" smtClean="0"/>
              <a:t>shows daily glucometer readings and related information, </a:t>
            </a:r>
            <a:r>
              <a:rPr lang="en-US" sz="2000" dirty="0" smtClean="0">
                <a:solidFill>
                  <a:srgbClr val="FF0000"/>
                </a:solidFill>
              </a:rPr>
              <a:t>this information is “pulled” </a:t>
            </a:r>
            <a:r>
              <a:rPr lang="en-US" sz="2000" dirty="0" smtClean="0">
                <a:solidFill>
                  <a:srgbClr val="FF0000"/>
                </a:solidFill>
              </a:rPr>
              <a:t>in </a:t>
            </a:r>
            <a:r>
              <a:rPr lang="en-US" sz="2000" dirty="0" smtClean="0"/>
              <a:t>but </a:t>
            </a:r>
            <a:r>
              <a:rPr lang="en-US" sz="2000" dirty="0" smtClean="0"/>
              <a:t>does not persist on the smartphone when the app is closed. It is also possible for the consumer to directly enter blood sugar readings (e.g., if Bluetooth connection is not working). From the cloud platform, consumer information is </a:t>
            </a:r>
            <a:r>
              <a:rPr lang="en-US" sz="2000" dirty="0" smtClean="0">
                <a:solidFill>
                  <a:srgbClr val="FF0000"/>
                </a:solidFill>
              </a:rPr>
              <a:t>“pushed” to a provider’s Electronic Health Record (EHR</a:t>
            </a:r>
            <a:r>
              <a:rPr lang="en-US" sz="2000" dirty="0" smtClean="0">
                <a:solidFill>
                  <a:srgbClr val="FF0000"/>
                </a:solidFill>
              </a:rPr>
              <a:t>)</a:t>
            </a:r>
            <a:r>
              <a:rPr lang="en-US" sz="2000" dirty="0" smtClean="0"/>
              <a:t>, </a:t>
            </a:r>
            <a:r>
              <a:rPr lang="en-US" sz="2000" dirty="0" smtClean="0"/>
              <a:t>where it is </a:t>
            </a:r>
            <a:r>
              <a:rPr lang="en-US" sz="2000" dirty="0" smtClean="0">
                <a:solidFill>
                  <a:srgbClr val="FF0000"/>
                </a:solidFill>
              </a:rPr>
              <a:t>accepted as Patient Generated Health Data (PGHD), according to the preferences of the patient and the policies of the provider</a:t>
            </a:r>
            <a:r>
              <a:rPr lang="en-US" sz="2000" dirty="0" smtClean="0"/>
              <a:t>. From the EHR, a physician can define logic to assess blood sugar readings such that the consumer is </a:t>
            </a:r>
            <a:r>
              <a:rPr lang="en-US" sz="2000" dirty="0" smtClean="0">
                <a:solidFill>
                  <a:srgbClr val="FF0000"/>
                </a:solidFill>
              </a:rPr>
              <a:t>alerted through the app when a measurement is out of range, </a:t>
            </a:r>
            <a:r>
              <a:rPr lang="en-US" sz="2000" dirty="0" smtClean="0"/>
              <a:t>or</a:t>
            </a:r>
            <a:r>
              <a:rPr lang="en-US" sz="2000" dirty="0" smtClean="0">
                <a:solidFill>
                  <a:srgbClr val="FF0000"/>
                </a:solidFill>
              </a:rPr>
              <a:t> </a:t>
            </a:r>
            <a:r>
              <a:rPr lang="en-US" sz="2000" dirty="0" smtClean="0"/>
              <a:t>when a set number of high or low readings are noted within a prescribed period of time. </a:t>
            </a:r>
            <a:endParaRPr lang="en-US" sz="2000" dirty="0"/>
          </a:p>
        </p:txBody>
      </p:sp>
      <p:sp>
        <p:nvSpPr>
          <p:cNvPr id="4" name="Date Placeholder 3"/>
          <p:cNvSpPr>
            <a:spLocks noGrp="1"/>
          </p:cNvSpPr>
          <p:nvPr>
            <p:ph type="dt" sz="half" idx="10"/>
          </p:nvPr>
        </p:nvSpPr>
        <p:spPr/>
        <p:txBody>
          <a:bodyPr/>
          <a:lstStyle/>
          <a:p>
            <a:fld id="{41955A95-33DE-47FA-8BBF-7739EFDB6290}" type="datetime1">
              <a:rPr lang="en-US" smtClean="0"/>
              <a:pPr/>
              <a:t>9/6/2017</a:t>
            </a:fld>
            <a:endParaRPr lang="en-US" dirty="0"/>
          </a:p>
        </p:txBody>
      </p:sp>
      <p:sp>
        <p:nvSpPr>
          <p:cNvPr id="5" name="Slide Number Placeholder 4"/>
          <p:cNvSpPr>
            <a:spLocks noGrp="1"/>
          </p:cNvSpPr>
          <p:nvPr>
            <p:ph type="sldNum" sz="quarter" idx="11"/>
          </p:nvPr>
        </p:nvSpPr>
        <p:spPr/>
        <p:txBody>
          <a:bodyPr/>
          <a:lstStyle/>
          <a:p>
            <a:fld id="{2CD36790-EF9F-4521-A783-189BE19EEE4B}" type="slidenum">
              <a:rPr lang="en-US" smtClean="0"/>
              <a:pPr/>
              <a:t>5</a:t>
            </a:fld>
            <a:endParaRPr lang="en-US"/>
          </a:p>
        </p:txBody>
      </p:sp>
      <p:pic>
        <p:nvPicPr>
          <p:cNvPr id="6" name="Picture 2" descr="Image result for consumer glucose monitor bluetooth"/>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876" r="9102"/>
          <a:stretch/>
        </p:blipFill>
        <p:spPr bwMode="auto">
          <a:xfrm>
            <a:off x="8229600" y="469953"/>
            <a:ext cx="1219200" cy="977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28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396240" y="2590801"/>
            <a:ext cx="11389360" cy="3891413"/>
          </a:xfrm>
          <a:prstGeom prst="roundRect">
            <a:avLst/>
          </a:prstGeom>
          <a:solidFill>
            <a:srgbClr val="99FF99"/>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Rounded Rectangle 5"/>
          <p:cNvSpPr/>
          <p:nvPr/>
        </p:nvSpPr>
        <p:spPr bwMode="auto">
          <a:xfrm>
            <a:off x="609600" y="1371600"/>
            <a:ext cx="11074400" cy="838200"/>
          </a:xfrm>
          <a:prstGeom prst="roundRect">
            <a:avLst/>
          </a:prstGeom>
          <a:solidFill>
            <a:srgbClr val="99FF99"/>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sz="3400" dirty="0" err="1" smtClean="0"/>
              <a:t>cMHAFF</a:t>
            </a:r>
            <a:r>
              <a:rPr lang="en-US" sz="3400" dirty="0" smtClean="0"/>
              <a:t> Sections and App Life Cycle</a:t>
            </a:r>
            <a:endParaRPr lang="en-US" sz="3400" dirty="0"/>
          </a:p>
        </p:txBody>
      </p:sp>
      <p:sp>
        <p:nvSpPr>
          <p:cNvPr id="3" name="Content Placeholder 2"/>
          <p:cNvSpPr>
            <a:spLocks noGrp="1"/>
          </p:cNvSpPr>
          <p:nvPr>
            <p:ph idx="1"/>
          </p:nvPr>
        </p:nvSpPr>
        <p:spPr>
          <a:xfrm>
            <a:off x="1219200" y="1295400"/>
            <a:ext cx="10058400" cy="876300"/>
          </a:xfrm>
        </p:spPr>
        <p:txBody>
          <a:bodyPr/>
          <a:lstStyle/>
          <a:p>
            <a:pPr marL="0" indent="0">
              <a:buNone/>
            </a:pPr>
            <a:r>
              <a:rPr lang="en-US" sz="2000" b="1" dirty="0" smtClean="0"/>
              <a:t>App Development and Support</a:t>
            </a:r>
          </a:p>
          <a:p>
            <a:pPr marL="57150" indent="0">
              <a:buNone/>
            </a:pPr>
            <a:r>
              <a:rPr lang="en-US" sz="1600" b="1" dirty="0" smtClean="0">
                <a:sym typeface="Bookshelf Symbol 7"/>
              </a:rPr>
              <a:t> </a:t>
            </a:r>
            <a:r>
              <a:rPr lang="en-US" sz="1600" b="1" dirty="0" smtClean="0"/>
              <a:t>Regulatory Considerations      </a:t>
            </a:r>
            <a:r>
              <a:rPr lang="en-US" sz="1600" b="1" dirty="0" smtClean="0">
                <a:sym typeface="Bookshelf Symbol 7"/>
              </a:rPr>
              <a:t> </a:t>
            </a:r>
            <a:r>
              <a:rPr lang="en-US" sz="1600" b="1" dirty="0" smtClean="0"/>
              <a:t>Risk Assessment and Mitigation </a:t>
            </a:r>
            <a:br>
              <a:rPr lang="en-US" sz="1600" b="1" dirty="0" smtClean="0"/>
            </a:br>
            <a:r>
              <a:rPr lang="en-US" sz="1600" b="1" dirty="0" smtClean="0">
                <a:sym typeface="Bookshelf Symbol 7"/>
              </a:rPr>
              <a:t> </a:t>
            </a:r>
            <a:r>
              <a:rPr lang="en-US" sz="1600" b="1" dirty="0" smtClean="0"/>
              <a:t>Usability Assessment               </a:t>
            </a:r>
            <a:r>
              <a:rPr lang="en-US" sz="1600" b="1" dirty="0" smtClean="0">
                <a:sym typeface="Bookshelf Symbol 7"/>
              </a:rPr>
              <a:t> </a:t>
            </a:r>
            <a:r>
              <a:rPr lang="en-US" sz="1600" b="1" dirty="0" smtClean="0"/>
              <a:t>Customer Support</a:t>
            </a:r>
            <a:endParaRPr lang="en-US" sz="1600" b="1" dirty="0"/>
          </a:p>
        </p:txBody>
      </p:sp>
      <p:sp>
        <p:nvSpPr>
          <p:cNvPr id="4" name="Date Placeholder 3"/>
          <p:cNvSpPr>
            <a:spLocks noGrp="1"/>
          </p:cNvSpPr>
          <p:nvPr>
            <p:ph type="dt" sz="half" idx="10"/>
          </p:nvPr>
        </p:nvSpPr>
        <p:spPr>
          <a:xfrm>
            <a:off x="10769600" y="6705600"/>
            <a:ext cx="1117600" cy="152400"/>
          </a:xfrm>
        </p:spPr>
        <p:txBody>
          <a:bodyPr/>
          <a:lstStyle/>
          <a:p>
            <a:fld id="{41955A95-33DE-47FA-8BBF-7739EFDB6290}" type="datetime1">
              <a:rPr lang="en-US" smtClean="0"/>
              <a:pPr/>
              <a:t>9/6/2017</a:t>
            </a:fld>
            <a:endParaRPr lang="en-US" dirty="0"/>
          </a:p>
        </p:txBody>
      </p:sp>
      <p:sp>
        <p:nvSpPr>
          <p:cNvPr id="5" name="Slide Number Placeholder 4"/>
          <p:cNvSpPr>
            <a:spLocks noGrp="1"/>
          </p:cNvSpPr>
          <p:nvPr>
            <p:ph type="sldNum" sz="quarter" idx="11"/>
          </p:nvPr>
        </p:nvSpPr>
        <p:spPr>
          <a:xfrm>
            <a:off x="5791200" y="6610350"/>
            <a:ext cx="711200" cy="476250"/>
          </a:xfrm>
        </p:spPr>
        <p:txBody>
          <a:bodyPr/>
          <a:lstStyle/>
          <a:p>
            <a:fld id="{2CD36790-EF9F-4521-A783-189BE19EEE4B}" type="slidenum">
              <a:rPr lang="en-US" smtClean="0"/>
              <a:pPr/>
              <a:t>6</a:t>
            </a:fld>
            <a:endParaRPr lang="en-US"/>
          </a:p>
        </p:txBody>
      </p:sp>
      <p:sp>
        <p:nvSpPr>
          <p:cNvPr id="8" name="Content Placeholder 2"/>
          <p:cNvSpPr txBox="1">
            <a:spLocks/>
          </p:cNvSpPr>
          <p:nvPr/>
        </p:nvSpPr>
        <p:spPr bwMode="auto">
          <a:xfrm>
            <a:off x="1219200" y="2590800"/>
            <a:ext cx="1087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Ø"/>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folHlink"/>
              </a:buClr>
              <a:buChar char="•"/>
              <a:defRPr sz="2000">
                <a:solidFill>
                  <a:schemeClr val="tx1"/>
                </a:solidFill>
                <a:latin typeface="+mn-lt"/>
              </a:defRPr>
            </a:lvl4pPr>
            <a:lvl5pPr marL="20574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5pPr>
            <a:lvl6pPr marL="25146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6pPr>
            <a:lvl7pPr marL="29718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7pPr>
            <a:lvl8pPr marL="34290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8pPr>
            <a:lvl9pPr marL="38862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9pPr>
          </a:lstStyle>
          <a:p>
            <a:pPr marL="0" indent="0" eaLnBrk="1" hangingPunct="1">
              <a:buFont typeface="Wingdings" pitchFamily="2" charset="2"/>
              <a:buNone/>
            </a:pPr>
            <a:r>
              <a:rPr lang="en-US" sz="2000" b="1" kern="0" dirty="0" smtClean="0"/>
              <a:t>Consumer Use of App</a:t>
            </a:r>
          </a:p>
        </p:txBody>
      </p:sp>
      <p:sp>
        <p:nvSpPr>
          <p:cNvPr id="9" name="Rounded Rectangle 8"/>
          <p:cNvSpPr/>
          <p:nvPr/>
        </p:nvSpPr>
        <p:spPr bwMode="auto">
          <a:xfrm>
            <a:off x="812800" y="2971801"/>
            <a:ext cx="2032000" cy="924827"/>
          </a:xfrm>
          <a:prstGeom prst="roundRect">
            <a:avLst/>
          </a:prstGeom>
          <a:solidFill>
            <a:srgbClr val="FFCC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Product Information</a:t>
            </a:r>
          </a:p>
        </p:txBody>
      </p:sp>
      <p:sp>
        <p:nvSpPr>
          <p:cNvPr id="10" name="Rounded Rectangle 9"/>
          <p:cNvSpPr/>
          <p:nvPr/>
        </p:nvSpPr>
        <p:spPr bwMode="auto">
          <a:xfrm>
            <a:off x="3556000" y="2971801"/>
            <a:ext cx="2032000" cy="924827"/>
          </a:xfrm>
          <a:prstGeom prst="roundRect">
            <a:avLst/>
          </a:prstGeom>
          <a:solidFill>
            <a:srgbClr val="FFCC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Launch app,</a:t>
            </a:r>
            <a:r>
              <a:rPr kumimoji="0" lang="en-US" sz="1600" b="1" i="0" u="none" strike="noStrike" cap="none" normalizeH="0" dirty="0" smtClean="0">
                <a:ln>
                  <a:noFill/>
                </a:ln>
                <a:solidFill>
                  <a:schemeClr val="tx1"/>
                </a:solidFill>
                <a:effectLst/>
                <a:latin typeface="Arial" charset="0"/>
              </a:rPr>
              <a:t> establish account</a:t>
            </a:r>
            <a:endParaRPr kumimoji="0" lang="en-US" sz="1600" b="1" i="0" u="none" strike="noStrike" cap="none" normalizeH="0" baseline="0" dirty="0" smtClean="0">
              <a:ln>
                <a:noFill/>
              </a:ln>
              <a:solidFill>
                <a:schemeClr val="tx1"/>
              </a:solidFill>
              <a:effectLst/>
              <a:latin typeface="Arial" charset="0"/>
            </a:endParaRPr>
          </a:p>
        </p:txBody>
      </p:sp>
      <p:sp>
        <p:nvSpPr>
          <p:cNvPr id="11" name="Rounded Rectangle 10"/>
          <p:cNvSpPr/>
          <p:nvPr/>
        </p:nvSpPr>
        <p:spPr bwMode="auto">
          <a:xfrm>
            <a:off x="6350000" y="2971801"/>
            <a:ext cx="2184400" cy="924827"/>
          </a:xfrm>
          <a:prstGeom prst="roundRect">
            <a:avLst/>
          </a:prstGeom>
          <a:solidFill>
            <a:srgbClr val="FFCC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tx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Authentication</a:t>
            </a:r>
          </a:p>
        </p:txBody>
      </p:sp>
      <p:sp>
        <p:nvSpPr>
          <p:cNvPr id="12" name="Rounded Rectangle 11"/>
          <p:cNvSpPr/>
          <p:nvPr/>
        </p:nvSpPr>
        <p:spPr bwMode="auto">
          <a:xfrm>
            <a:off x="9185175" y="2961374"/>
            <a:ext cx="2184400" cy="924827"/>
          </a:xfrm>
          <a:prstGeom prst="roundRect">
            <a:avLst/>
          </a:prstGeom>
          <a:solidFill>
            <a:srgbClr val="FFCC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Authorization/ consent for</a:t>
            </a:r>
            <a:r>
              <a:rPr kumimoji="0" lang="en-US" sz="1400" b="1" i="0" u="none" strike="noStrike" cap="none" normalizeH="0" dirty="0" smtClean="0">
                <a:ln>
                  <a:noFill/>
                </a:ln>
                <a:solidFill>
                  <a:schemeClr val="tx1"/>
                </a:solidFill>
                <a:effectLst/>
                <a:latin typeface="Arial" charset="0"/>
              </a:rPr>
              <a:t> </a:t>
            </a:r>
            <a:r>
              <a:rPr kumimoji="0" lang="en-US" sz="1400" b="1" i="0" u="none" strike="noStrike" cap="none" normalizeH="0" baseline="0" dirty="0" smtClean="0">
                <a:ln>
                  <a:noFill/>
                </a:ln>
                <a:solidFill>
                  <a:schemeClr val="tx1"/>
                </a:solidFill>
                <a:effectLst/>
                <a:latin typeface="Arial" charset="0"/>
              </a:rPr>
              <a:t>data collection/ use</a:t>
            </a:r>
          </a:p>
        </p:txBody>
      </p:sp>
      <p:sp>
        <p:nvSpPr>
          <p:cNvPr id="13" name="Rounded Rectangle 12"/>
          <p:cNvSpPr/>
          <p:nvPr/>
        </p:nvSpPr>
        <p:spPr bwMode="auto">
          <a:xfrm>
            <a:off x="812800" y="4104374"/>
            <a:ext cx="2032000" cy="924827"/>
          </a:xfrm>
          <a:prstGeom prst="roundRect">
            <a:avLst/>
          </a:prstGeom>
          <a:solidFill>
            <a:srgbClr val="FFCC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Data exchange/ interop</a:t>
            </a:r>
          </a:p>
        </p:txBody>
      </p:sp>
      <p:sp>
        <p:nvSpPr>
          <p:cNvPr id="14" name="Rounded Rectangle 13"/>
          <p:cNvSpPr/>
          <p:nvPr/>
        </p:nvSpPr>
        <p:spPr bwMode="auto">
          <a:xfrm>
            <a:off x="3556000" y="4191001"/>
            <a:ext cx="2032000" cy="924827"/>
          </a:xfrm>
          <a:prstGeom prst="roundRect">
            <a:avLst/>
          </a:prstGeom>
          <a:solidFill>
            <a:srgbClr val="FFCC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Data provenance/ authenticity</a:t>
            </a:r>
          </a:p>
        </p:txBody>
      </p:sp>
      <p:sp>
        <p:nvSpPr>
          <p:cNvPr id="15" name="Rounded Rectangle 14"/>
          <p:cNvSpPr/>
          <p:nvPr/>
        </p:nvSpPr>
        <p:spPr bwMode="auto">
          <a:xfrm>
            <a:off x="6350000" y="4191001"/>
            <a:ext cx="2184400" cy="924827"/>
          </a:xfrm>
          <a:prstGeom prst="roundRect">
            <a:avLst/>
          </a:prstGeom>
          <a:solidFill>
            <a:srgbClr val="FFCC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Security for data at rest &amp; in transit</a:t>
            </a:r>
          </a:p>
        </p:txBody>
      </p:sp>
      <p:sp>
        <p:nvSpPr>
          <p:cNvPr id="16" name="Rounded Rectangle 15"/>
          <p:cNvSpPr/>
          <p:nvPr/>
        </p:nvSpPr>
        <p:spPr bwMode="auto">
          <a:xfrm>
            <a:off x="9194800" y="4180574"/>
            <a:ext cx="2184400" cy="924827"/>
          </a:xfrm>
          <a:prstGeom prst="roundRect">
            <a:avLst/>
          </a:prstGeom>
          <a:solidFill>
            <a:srgbClr val="FFCC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t>Pairing or syncing with user devices</a:t>
            </a:r>
            <a:endParaRPr kumimoji="0" lang="en-US" sz="1500" b="1" i="0" u="none" strike="noStrike" cap="none" normalizeH="0" baseline="0" dirty="0" smtClean="0">
              <a:ln>
                <a:noFill/>
              </a:ln>
              <a:solidFill>
                <a:schemeClr val="tx1"/>
              </a:solidFill>
              <a:effectLst/>
              <a:latin typeface="Arial" charset="0"/>
            </a:endParaRPr>
          </a:p>
        </p:txBody>
      </p:sp>
      <p:sp>
        <p:nvSpPr>
          <p:cNvPr id="17" name="Rounded Rectangle 16"/>
          <p:cNvSpPr/>
          <p:nvPr/>
        </p:nvSpPr>
        <p:spPr bwMode="auto">
          <a:xfrm>
            <a:off x="812800" y="5475974"/>
            <a:ext cx="2032000" cy="924827"/>
          </a:xfrm>
          <a:prstGeom prst="roundRect">
            <a:avLst/>
          </a:prstGeom>
          <a:solidFill>
            <a:srgbClr val="FFCC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Notifications and Alerts</a:t>
            </a:r>
          </a:p>
        </p:txBody>
      </p:sp>
      <p:sp>
        <p:nvSpPr>
          <p:cNvPr id="18" name="Rounded Rectangle 17"/>
          <p:cNvSpPr/>
          <p:nvPr/>
        </p:nvSpPr>
        <p:spPr bwMode="auto">
          <a:xfrm>
            <a:off x="9194800" y="5475974"/>
            <a:ext cx="2184400" cy="924827"/>
          </a:xfrm>
          <a:prstGeom prst="roundRect">
            <a:avLst/>
          </a:prstGeom>
          <a:solidFill>
            <a:srgbClr val="FFCC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App and Data Removal</a:t>
            </a:r>
          </a:p>
        </p:txBody>
      </p:sp>
      <p:sp>
        <p:nvSpPr>
          <p:cNvPr id="19" name="Rounded Rectangle 18"/>
          <p:cNvSpPr/>
          <p:nvPr/>
        </p:nvSpPr>
        <p:spPr bwMode="auto">
          <a:xfrm>
            <a:off x="3556000" y="5475974"/>
            <a:ext cx="2032000" cy="924827"/>
          </a:xfrm>
          <a:prstGeom prst="roundRect">
            <a:avLst/>
          </a:prstGeom>
          <a:solidFill>
            <a:srgbClr val="FFCC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Product Upgrades</a:t>
            </a:r>
          </a:p>
        </p:txBody>
      </p:sp>
      <p:sp>
        <p:nvSpPr>
          <p:cNvPr id="22" name="Rounded Rectangle 21"/>
          <p:cNvSpPr/>
          <p:nvPr/>
        </p:nvSpPr>
        <p:spPr bwMode="auto">
          <a:xfrm>
            <a:off x="6502400" y="5475974"/>
            <a:ext cx="2032000" cy="924827"/>
          </a:xfrm>
          <a:prstGeom prst="roundRect">
            <a:avLst/>
          </a:prstGeom>
          <a:solidFill>
            <a:srgbClr val="FFCC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Audit</a:t>
            </a:r>
          </a:p>
        </p:txBody>
      </p:sp>
      <p:sp>
        <p:nvSpPr>
          <p:cNvPr id="23" name="Right Arrow 22"/>
          <p:cNvSpPr/>
          <p:nvPr/>
        </p:nvSpPr>
        <p:spPr bwMode="auto">
          <a:xfrm>
            <a:off x="2844800" y="3344979"/>
            <a:ext cx="812800" cy="310014"/>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4" name="Right Arrow 23"/>
          <p:cNvSpPr/>
          <p:nvPr/>
        </p:nvSpPr>
        <p:spPr bwMode="auto">
          <a:xfrm rot="10800000">
            <a:off x="2844800" y="4498406"/>
            <a:ext cx="711200" cy="310014"/>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5" name="Right Arrow 24"/>
          <p:cNvSpPr/>
          <p:nvPr/>
        </p:nvSpPr>
        <p:spPr bwMode="auto">
          <a:xfrm>
            <a:off x="2844800" y="5783379"/>
            <a:ext cx="711200" cy="310014"/>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 name="Right Arrow 25"/>
          <p:cNvSpPr/>
          <p:nvPr/>
        </p:nvSpPr>
        <p:spPr bwMode="auto">
          <a:xfrm>
            <a:off x="5577840" y="3344979"/>
            <a:ext cx="812800" cy="310014"/>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 name="Right Arrow 26"/>
          <p:cNvSpPr/>
          <p:nvPr/>
        </p:nvSpPr>
        <p:spPr bwMode="auto">
          <a:xfrm rot="10800000">
            <a:off x="5577840" y="4498406"/>
            <a:ext cx="812800" cy="310014"/>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 name="Right Arrow 27"/>
          <p:cNvSpPr/>
          <p:nvPr/>
        </p:nvSpPr>
        <p:spPr bwMode="auto">
          <a:xfrm>
            <a:off x="5577840" y="5783379"/>
            <a:ext cx="924560" cy="310014"/>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 name="Right Arrow 28"/>
          <p:cNvSpPr/>
          <p:nvPr/>
        </p:nvSpPr>
        <p:spPr bwMode="auto">
          <a:xfrm>
            <a:off x="8534400" y="3344979"/>
            <a:ext cx="711200" cy="310014"/>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0" name="Right Arrow 29"/>
          <p:cNvSpPr/>
          <p:nvPr/>
        </p:nvSpPr>
        <p:spPr bwMode="auto">
          <a:xfrm rot="10800000">
            <a:off x="8432800" y="4498406"/>
            <a:ext cx="812800" cy="310014"/>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1" name="Right Arrow 30"/>
          <p:cNvSpPr/>
          <p:nvPr/>
        </p:nvSpPr>
        <p:spPr bwMode="auto">
          <a:xfrm>
            <a:off x="8432800" y="5783379"/>
            <a:ext cx="812800" cy="310014"/>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2" name="Right Arrow 31"/>
          <p:cNvSpPr/>
          <p:nvPr/>
        </p:nvSpPr>
        <p:spPr bwMode="auto">
          <a:xfrm rot="5400000">
            <a:off x="1739900" y="5089224"/>
            <a:ext cx="381000" cy="413352"/>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7" name="Right Arrow 36"/>
          <p:cNvSpPr/>
          <p:nvPr/>
        </p:nvSpPr>
        <p:spPr bwMode="auto">
          <a:xfrm rot="5400000">
            <a:off x="10134600" y="3831924"/>
            <a:ext cx="304800" cy="413352"/>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8" name="Right Arrow 37"/>
          <p:cNvSpPr/>
          <p:nvPr/>
        </p:nvSpPr>
        <p:spPr bwMode="auto">
          <a:xfrm rot="5400000">
            <a:off x="5705776" y="2193624"/>
            <a:ext cx="381000" cy="413352"/>
          </a:xfrm>
          <a:prstGeom prst="right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03362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Since May</a:t>
            </a:r>
            <a:endParaRPr lang="en-US" dirty="0"/>
          </a:p>
        </p:txBody>
      </p:sp>
      <p:sp>
        <p:nvSpPr>
          <p:cNvPr id="3" name="Content Placeholder 2"/>
          <p:cNvSpPr>
            <a:spLocks noGrp="1"/>
          </p:cNvSpPr>
          <p:nvPr>
            <p:ph idx="1"/>
          </p:nvPr>
        </p:nvSpPr>
        <p:spPr>
          <a:xfrm>
            <a:off x="508000" y="1600200"/>
            <a:ext cx="11176000" cy="4800600"/>
          </a:xfrm>
        </p:spPr>
        <p:txBody>
          <a:bodyPr/>
          <a:lstStyle/>
          <a:p>
            <a:r>
              <a:rPr lang="en-US" dirty="0" smtClean="0"/>
              <a:t>Updates from review of European guidelines</a:t>
            </a:r>
          </a:p>
          <a:p>
            <a:r>
              <a:rPr lang="en-US" dirty="0" smtClean="0"/>
              <a:t>Main New/Expanded Content Areas</a:t>
            </a:r>
          </a:p>
          <a:p>
            <a:pPr lvl="1"/>
            <a:r>
              <a:rPr lang="en-US" dirty="0" smtClean="0"/>
              <a:t>Product Information: General, Payment, Evidence/Credentials, Limitations &amp; Warnings</a:t>
            </a:r>
          </a:p>
          <a:p>
            <a:pPr lvl="1"/>
            <a:r>
              <a:rPr lang="en-US" dirty="0" smtClean="0"/>
              <a:t>Data </a:t>
            </a:r>
            <a:r>
              <a:rPr lang="en-US" dirty="0"/>
              <a:t>exchange and interoperability</a:t>
            </a:r>
          </a:p>
          <a:p>
            <a:pPr lvl="1"/>
            <a:r>
              <a:rPr lang="en-US" dirty="0" smtClean="0"/>
              <a:t>Data sync across devices</a:t>
            </a:r>
          </a:p>
          <a:p>
            <a:pPr lvl="1"/>
            <a:r>
              <a:rPr lang="en-US" dirty="0"/>
              <a:t>Customer/Technical </a:t>
            </a:r>
            <a:r>
              <a:rPr lang="en-US" dirty="0" smtClean="0"/>
              <a:t>Support</a:t>
            </a:r>
          </a:p>
          <a:p>
            <a:r>
              <a:rPr lang="en-US" dirty="0" smtClean="0"/>
              <a:t>Expanded Security Risk Analysis</a:t>
            </a:r>
          </a:p>
          <a:p>
            <a:r>
              <a:rPr lang="en-US" dirty="0" smtClean="0"/>
              <a:t>Much more extensive references</a:t>
            </a:r>
          </a:p>
        </p:txBody>
      </p:sp>
      <p:sp>
        <p:nvSpPr>
          <p:cNvPr id="4" name="Date Placeholder 3"/>
          <p:cNvSpPr>
            <a:spLocks noGrp="1"/>
          </p:cNvSpPr>
          <p:nvPr>
            <p:ph type="dt" sz="half" idx="10"/>
          </p:nvPr>
        </p:nvSpPr>
        <p:spPr/>
        <p:txBody>
          <a:bodyPr/>
          <a:lstStyle/>
          <a:p>
            <a:fld id="{41955A95-33DE-47FA-8BBF-7739EFDB6290}" type="datetime1">
              <a:rPr lang="en-US" smtClean="0"/>
              <a:pPr/>
              <a:t>9/6/2017</a:t>
            </a:fld>
            <a:endParaRPr lang="en-US" dirty="0"/>
          </a:p>
        </p:txBody>
      </p:sp>
      <p:sp>
        <p:nvSpPr>
          <p:cNvPr id="5" name="Slide Number Placeholder 4"/>
          <p:cNvSpPr>
            <a:spLocks noGrp="1"/>
          </p:cNvSpPr>
          <p:nvPr>
            <p:ph type="sldNum" sz="quarter" idx="11"/>
          </p:nvPr>
        </p:nvSpPr>
        <p:spPr/>
        <p:txBody>
          <a:bodyPr/>
          <a:lstStyle/>
          <a:p>
            <a:fld id="{2CD36790-EF9F-4521-A783-189BE19EEE4B}" type="slidenum">
              <a:rPr lang="en-US" smtClean="0"/>
              <a:pPr/>
              <a:t>7</a:t>
            </a:fld>
            <a:endParaRPr lang="en-US"/>
          </a:p>
        </p:txBody>
      </p:sp>
    </p:spTree>
    <p:extLst>
      <p:ext uri="{BB962C8B-B14F-4D97-AF65-F5344CB8AC3E}">
        <p14:creationId xmlns:p14="http://schemas.microsoft.com/office/powerpoint/2010/main" val="2896047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1dominick.com/wp-content/uploads/2017/03/term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196332">
            <a:off x="3864262" y="4674746"/>
            <a:ext cx="4182728" cy="10181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Informing Consumers</a:t>
            </a:r>
            <a:endParaRPr lang="en-US" dirty="0"/>
          </a:p>
        </p:txBody>
      </p:sp>
      <p:sp>
        <p:nvSpPr>
          <p:cNvPr id="3" name="Content Placeholder 2"/>
          <p:cNvSpPr>
            <a:spLocks noGrp="1"/>
          </p:cNvSpPr>
          <p:nvPr>
            <p:ph idx="1"/>
          </p:nvPr>
        </p:nvSpPr>
        <p:spPr>
          <a:xfrm>
            <a:off x="3738091" y="1676400"/>
            <a:ext cx="4288309" cy="4495800"/>
          </a:xfrm>
        </p:spPr>
        <p:txBody>
          <a:bodyPr/>
          <a:lstStyle/>
          <a:p>
            <a:pPr marL="0" indent="0" algn="ctr">
              <a:buNone/>
            </a:pPr>
            <a:r>
              <a:rPr lang="en-US" sz="3600" dirty="0" smtClean="0"/>
              <a:t>Disclosures</a:t>
            </a:r>
          </a:p>
          <a:p>
            <a:pPr marL="0" indent="0" algn="ctr">
              <a:buNone/>
            </a:pPr>
            <a:r>
              <a:rPr lang="en-US" sz="3600" dirty="0" smtClean="0"/>
              <a:t>Evidence</a:t>
            </a:r>
          </a:p>
          <a:p>
            <a:pPr marL="0" indent="0" algn="ctr">
              <a:buNone/>
            </a:pPr>
            <a:r>
              <a:rPr lang="en-US" sz="3600" dirty="0" smtClean="0"/>
              <a:t>Limitations</a:t>
            </a:r>
          </a:p>
          <a:p>
            <a:pPr marL="0" indent="0" algn="ctr">
              <a:buNone/>
            </a:pPr>
            <a:r>
              <a:rPr lang="en-US" sz="3600" dirty="0" smtClean="0"/>
              <a:t>Contents</a:t>
            </a:r>
            <a:endParaRPr lang="en-US" sz="3600" dirty="0"/>
          </a:p>
        </p:txBody>
      </p:sp>
      <p:sp>
        <p:nvSpPr>
          <p:cNvPr id="4" name="Date Placeholder 3"/>
          <p:cNvSpPr>
            <a:spLocks noGrp="1"/>
          </p:cNvSpPr>
          <p:nvPr>
            <p:ph type="dt" sz="half" idx="10"/>
          </p:nvPr>
        </p:nvSpPr>
        <p:spPr/>
        <p:txBody>
          <a:bodyPr/>
          <a:lstStyle/>
          <a:p>
            <a:fld id="{41955A95-33DE-47FA-8BBF-7739EFDB6290}" type="datetime1">
              <a:rPr lang="en-US" smtClean="0"/>
              <a:pPr/>
              <a:t>9/6/2017</a:t>
            </a:fld>
            <a:endParaRPr lang="en-US" dirty="0"/>
          </a:p>
        </p:txBody>
      </p:sp>
      <p:sp>
        <p:nvSpPr>
          <p:cNvPr id="5" name="Slide Number Placeholder 4"/>
          <p:cNvSpPr>
            <a:spLocks noGrp="1"/>
          </p:cNvSpPr>
          <p:nvPr>
            <p:ph type="sldNum" sz="quarter" idx="11"/>
          </p:nvPr>
        </p:nvSpPr>
        <p:spPr/>
        <p:txBody>
          <a:bodyPr/>
          <a:lstStyle/>
          <a:p>
            <a:fld id="{2CD36790-EF9F-4521-A783-189BE19EEE4B}" type="slidenum">
              <a:rPr lang="en-US" smtClean="0"/>
              <a:pPr/>
              <a:t>8</a:t>
            </a:fld>
            <a:endParaRPr lang="en-US"/>
          </a:p>
        </p:txBody>
      </p:sp>
      <p:pic>
        <p:nvPicPr>
          <p:cNvPr id="6" name="Picture 2" descr="https://images.heb.com/is/image/HEBGrocery/article/nutrition-facts-label.jpg"/>
          <p:cNvPicPr>
            <a:picLocks noChangeAspect="1" noChangeArrowheads="1"/>
          </p:cNvPicPr>
          <p:nvPr/>
        </p:nvPicPr>
        <p:blipFill rotWithShape="1">
          <a:blip r:embed="rId3">
            <a:extLst>
              <a:ext uri="{28A0092B-C50C-407E-A947-70E740481C1C}">
                <a14:useLocalDpi xmlns:a14="http://schemas.microsoft.com/office/drawing/2010/main" val="0"/>
              </a:ext>
            </a:extLst>
          </a:blip>
          <a:srcRect l="33180" r="28769"/>
          <a:stretch/>
        </p:blipFill>
        <p:spPr bwMode="auto">
          <a:xfrm>
            <a:off x="8686800" y="1676400"/>
            <a:ext cx="2895600" cy="4826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ico.org.uk/media/images/graphics/1625119/final-mobile-phon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813" y="1676400"/>
            <a:ext cx="2687702" cy="482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66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European Guidelines Added</a:t>
            </a:r>
            <a:endParaRPr lang="en-US" dirty="0"/>
          </a:p>
        </p:txBody>
      </p:sp>
      <p:sp>
        <p:nvSpPr>
          <p:cNvPr id="3" name="Content Placeholder 2"/>
          <p:cNvSpPr>
            <a:spLocks noGrp="1"/>
          </p:cNvSpPr>
          <p:nvPr>
            <p:ph idx="1"/>
          </p:nvPr>
        </p:nvSpPr>
        <p:spPr>
          <a:xfrm>
            <a:off x="508000" y="1600200"/>
            <a:ext cx="9042400" cy="4495800"/>
          </a:xfrm>
        </p:spPr>
        <p:txBody>
          <a:bodyPr/>
          <a:lstStyle/>
          <a:p>
            <a:pPr>
              <a:spcBef>
                <a:spcPts val="900"/>
              </a:spcBef>
            </a:pPr>
            <a:r>
              <a:rPr lang="en-US" sz="3000" dirty="0" smtClean="0"/>
              <a:t>French </a:t>
            </a:r>
            <a:r>
              <a:rPr lang="en-US" sz="3000" dirty="0" err="1"/>
              <a:t>mHealth</a:t>
            </a:r>
            <a:r>
              <a:rPr lang="en-US" sz="3000" dirty="0"/>
              <a:t> Good </a:t>
            </a:r>
            <a:r>
              <a:rPr lang="en-US" sz="3000" dirty="0" smtClean="0"/>
              <a:t/>
            </a:r>
            <a:br>
              <a:rPr lang="en-US" sz="3000" dirty="0" smtClean="0"/>
            </a:br>
            <a:r>
              <a:rPr lang="en-US" sz="3000" dirty="0" smtClean="0"/>
              <a:t>Practice Guidelines</a:t>
            </a:r>
            <a:endParaRPr lang="en-US" sz="1200" dirty="0" smtClean="0"/>
          </a:p>
          <a:p>
            <a:pPr>
              <a:spcBef>
                <a:spcPts val="900"/>
              </a:spcBef>
            </a:pPr>
            <a:r>
              <a:rPr lang="en-US" sz="3000" dirty="0" smtClean="0"/>
              <a:t>German Mobile Health </a:t>
            </a:r>
            <a:br>
              <a:rPr lang="en-US" sz="3000" dirty="0" smtClean="0"/>
            </a:br>
            <a:r>
              <a:rPr lang="en-US" sz="3000" dirty="0" smtClean="0"/>
              <a:t>Assessment Criteria</a:t>
            </a:r>
          </a:p>
          <a:p>
            <a:pPr>
              <a:spcBef>
                <a:spcPts val="900"/>
              </a:spcBef>
            </a:pPr>
            <a:r>
              <a:rPr lang="en-US" sz="3000" dirty="0" smtClean="0"/>
              <a:t>Andalusian App Recommendations</a:t>
            </a:r>
            <a:br>
              <a:rPr lang="en-US" sz="3000" dirty="0" smtClean="0"/>
            </a:br>
            <a:endParaRPr lang="en-US" sz="3600" dirty="0"/>
          </a:p>
          <a:p>
            <a:pPr>
              <a:spcBef>
                <a:spcPts val="900"/>
              </a:spcBef>
            </a:pPr>
            <a:r>
              <a:rPr lang="en-US" sz="3000" dirty="0"/>
              <a:t>U.K. </a:t>
            </a:r>
            <a:r>
              <a:rPr lang="en-US" sz="3000" dirty="0" smtClean="0"/>
              <a:t>Device Guidance</a:t>
            </a:r>
            <a:endParaRPr lang="en-US" sz="3000" dirty="0"/>
          </a:p>
          <a:p>
            <a:pPr>
              <a:spcBef>
                <a:spcPts val="900"/>
              </a:spcBef>
            </a:pPr>
            <a:r>
              <a:rPr lang="en-US" sz="3000" dirty="0"/>
              <a:t>Finland </a:t>
            </a:r>
            <a:r>
              <a:rPr lang="en-US" sz="3000" dirty="0" smtClean="0"/>
              <a:t>PHR Cert Criteria</a:t>
            </a:r>
            <a:endParaRPr lang="en-US" sz="3000" dirty="0"/>
          </a:p>
          <a:p>
            <a:pPr>
              <a:spcBef>
                <a:spcPts val="900"/>
              </a:spcBef>
            </a:pPr>
            <a:r>
              <a:rPr lang="en-US" sz="3000" dirty="0"/>
              <a:t>Other EU initiatives</a:t>
            </a:r>
          </a:p>
          <a:p>
            <a:endParaRPr lang="en-US" dirty="0"/>
          </a:p>
        </p:txBody>
      </p:sp>
      <p:sp>
        <p:nvSpPr>
          <p:cNvPr id="4" name="Date Placeholder 3"/>
          <p:cNvSpPr>
            <a:spLocks noGrp="1"/>
          </p:cNvSpPr>
          <p:nvPr>
            <p:ph type="dt" sz="half" idx="10"/>
          </p:nvPr>
        </p:nvSpPr>
        <p:spPr/>
        <p:txBody>
          <a:bodyPr/>
          <a:lstStyle/>
          <a:p>
            <a:fld id="{41955A95-33DE-47FA-8BBF-7739EFDB6290}" type="datetime1">
              <a:rPr lang="en-US" smtClean="0"/>
              <a:pPr/>
              <a:t>9/6/2017</a:t>
            </a:fld>
            <a:endParaRPr lang="en-US" dirty="0"/>
          </a:p>
        </p:txBody>
      </p:sp>
      <p:sp>
        <p:nvSpPr>
          <p:cNvPr id="5" name="Slide Number Placeholder 4"/>
          <p:cNvSpPr>
            <a:spLocks noGrp="1"/>
          </p:cNvSpPr>
          <p:nvPr>
            <p:ph type="sldNum" sz="quarter" idx="11"/>
          </p:nvPr>
        </p:nvSpPr>
        <p:spPr/>
        <p:txBody>
          <a:bodyPr/>
          <a:lstStyle/>
          <a:p>
            <a:fld id="{2CD36790-EF9F-4521-A783-189BE19EEE4B}" type="slidenum">
              <a:rPr lang="en-US" smtClean="0"/>
              <a:pPr/>
              <a:t>9</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644526"/>
            <a:ext cx="2483928" cy="1022474"/>
          </a:xfrm>
          <a:prstGeom prst="rect">
            <a:avLst/>
          </a:prstGeom>
        </p:spPr>
      </p:pic>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6400" t="60931" r="28532" b="13872"/>
          <a:stretch/>
        </p:blipFill>
        <p:spPr bwMode="auto">
          <a:xfrm>
            <a:off x="6096001" y="2884783"/>
            <a:ext cx="2953579" cy="544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50680" t="50000" r="21454" b="21224"/>
          <a:stretch/>
        </p:blipFill>
        <p:spPr bwMode="auto">
          <a:xfrm>
            <a:off x="1066800" y="4203092"/>
            <a:ext cx="3679880" cy="597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79420" t="50000" r="4754" b="17288"/>
          <a:stretch/>
        </p:blipFill>
        <p:spPr bwMode="auto">
          <a:xfrm>
            <a:off x="6496294" y="4649907"/>
            <a:ext cx="195699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s1.1zoom.net/big0/979/331352-alexfas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9059" y="4968154"/>
            <a:ext cx="1307955" cy="6706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ytimg.com/vi/wIehfkf7ffo/maxresdefaul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43037" y="4177428"/>
            <a:ext cx="1363978" cy="6993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ak8.picdn.net/shutterstock/videos/14981704/thumb/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69503" y="3405402"/>
            <a:ext cx="1337510" cy="6868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allpapercave.com/wp/PRMN41k.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62213" y="2510447"/>
            <a:ext cx="1344802" cy="76615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images.alphacoders.com/958/95873.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069503" y="1676400"/>
            <a:ext cx="133751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rankflags.com/wp-content/uploads/2015/05/European-Union-Flag.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040722" y="5729738"/>
            <a:ext cx="1366292" cy="74726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7010400" y="5372100"/>
            <a:ext cx="1315505" cy="533400"/>
            <a:chOff x="5029200" y="5867400"/>
            <a:chExt cx="1129969" cy="533400"/>
          </a:xfrm>
        </p:grpSpPr>
        <p:sp>
          <p:nvSpPr>
            <p:cNvPr id="10" name="Rectangle 9"/>
            <p:cNvSpPr/>
            <p:nvPr/>
          </p:nvSpPr>
          <p:spPr bwMode="auto">
            <a:xfrm>
              <a:off x="5029200" y="5867400"/>
              <a:ext cx="1098176" cy="533400"/>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038" name="Picture 14" descr="KanTa Ammattilaisill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29200" y="5894893"/>
              <a:ext cx="1129969" cy="42970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71102527"/>
      </p:ext>
    </p:extLst>
  </p:cSld>
  <p:clrMapOvr>
    <a:masterClrMapping/>
  </p:clrMapOvr>
</p:sld>
</file>

<file path=ppt/theme/theme1.xml><?xml version="1.0" encoding="utf-8"?>
<a:theme xmlns:a="http://schemas.openxmlformats.org/drawingml/2006/main" name="Refined">
  <a:themeElements>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fontScheme name="Refined">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TotalTime>
  <Words>1079</Words>
  <Application>Microsoft Office PowerPoint</Application>
  <PresentationFormat>Custom</PresentationFormat>
  <Paragraphs>138</Paragraphs>
  <Slides>12</Slides>
  <Notes>8</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Refined</vt:lpstr>
      <vt:lpstr>Consumer Mobile Health Application Functional Framework (cMHAFF) Overview and Update</vt:lpstr>
      <vt:lpstr>cMHAFF Scope and Goals</vt:lpstr>
      <vt:lpstr>Why cMHAFF? What’s the Need?</vt:lpstr>
      <vt:lpstr>cMHAFF Exemplar Use Cases</vt:lpstr>
      <vt:lpstr>EHR-Integrated Use Case “C”</vt:lpstr>
      <vt:lpstr>cMHAFF Sections and App Life Cycle</vt:lpstr>
      <vt:lpstr>Changes Since May</vt:lpstr>
      <vt:lpstr>Informing Consumers</vt:lpstr>
      <vt:lpstr>European Guidelines Added</vt:lpstr>
      <vt:lpstr>Related U.S. &amp; Global Industry Efforts</vt:lpstr>
      <vt:lpstr>cMHAFF Invitation</vt:lpstr>
      <vt:lpstr>Project and Contact Info</vt:lpstr>
    </vt:vector>
  </TitlesOfParts>
  <Company>Stewardshop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Shelly Ross</dc:creator>
  <cp:lastModifiedBy>David</cp:lastModifiedBy>
  <cp:revision>36</cp:revision>
  <dcterms:created xsi:type="dcterms:W3CDTF">2008-01-21T06:12:12Z</dcterms:created>
  <dcterms:modified xsi:type="dcterms:W3CDTF">2017-09-06T17:44:24Z</dcterms:modified>
</cp:coreProperties>
</file>