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2" r:id="rId3"/>
    <p:sldId id="301" r:id="rId4"/>
    <p:sldId id="289" r:id="rId5"/>
    <p:sldId id="303" r:id="rId6"/>
    <p:sldId id="307" r:id="rId7"/>
    <p:sldId id="312" r:id="rId8"/>
    <p:sldId id="313" r:id="rId9"/>
    <p:sldId id="311" r:id="rId10"/>
    <p:sldId id="257" r:id="rId11"/>
    <p:sldId id="304" r:id="rId12"/>
    <p:sldId id="305" r:id="rId13"/>
    <p:sldId id="29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Hufnagel" initials="S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23T08:46:32.563" idx="2">
    <p:pos x="928" y="1074"/>
    <p:text>Is removal vs. deactivation possible?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49ED2-3CBA-4D4D-92A8-ED32E18EFED4}" type="datetimeFigureOut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C221A-C0CF-4216-BE44-6FC47F565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C221A-C0CF-4216-BE44-6FC47F565E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B10F-782B-40BC-8D67-6E207F29FA23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7A67-0488-438B-B90A-F0E70D1A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B6EDF-D852-42B9-A0C1-1566451CA616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20FC-D7A2-4CAF-85BD-534F7FA7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99E0-ACA0-49B8-B244-1A55A509FE2D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4F8-62A0-4501-A0AD-239695FB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1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88E4-D98E-4BAD-B4F6-60B9EF37E7B0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4A6A-0F0E-4D61-8B34-8AFEBEED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6A3-5FB1-468F-A110-8E6F365B117F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8F80-680B-44C5-AC37-D575BF806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941A-3234-48C4-AFBA-DFAE74D04C20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EB54-DD8D-46C6-9917-1349D671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5712-3B23-46F1-8DD8-EFEDA1EE6583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89AB4-5A4C-405B-81E6-D4C0B4383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E59-E6F3-4DCD-A450-CC465235A885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E4D-658E-401A-AD5D-2C57E6E8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C6824-A049-4A43-BB35-6FDC14FE9378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399E7-43BD-403E-96C3-E6E39692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E791-C54F-45F6-BBC6-C2E6FEDFC35D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9113-38E8-4AC8-9412-8FE698317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E2F8-F6CB-4927-BCB6-84CDD64D0B7F}" type="datetime1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F241-C008-4535-A726-C7AE1AFF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3D6A-E27A-41F6-9B4E-C9AA719B41A0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06EB9-47B8-4C9E-8A79-2094CCA9D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ephen.Hufnagel@tma.osd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iki.hl7.org/index.php?title=EHR_Interoperability_W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91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EHR System Function </a:t>
            </a:r>
            <a:br>
              <a:rPr lang="en-US" sz="3200" dirty="0"/>
            </a:br>
            <a:r>
              <a:rPr lang="en-US" sz="3200" dirty="0"/>
              <a:t>and Information Model </a:t>
            </a:r>
            <a:br>
              <a:rPr lang="en-US" sz="3200" dirty="0"/>
            </a:br>
            <a:r>
              <a:rPr lang="en-US" sz="3200" dirty="0"/>
              <a:t>(EHR-S FIM is based on EHR-S FM R2.0)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>
                <a:solidFill>
                  <a:srgbClr val="0000CC"/>
                </a:solidFill>
              </a:rPr>
              <a:t>CP.1.2 Manage Allergy, Intolerance and </a:t>
            </a:r>
            <a:r>
              <a:rPr lang="en-US" sz="3200" b="1" dirty="0" smtClean="0">
                <a:solidFill>
                  <a:srgbClr val="0000CC"/>
                </a:solidFill>
              </a:rPr>
              <a:t/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Adverse </a:t>
            </a:r>
            <a:r>
              <a:rPr lang="en-US" sz="3200" b="1" dirty="0">
                <a:solidFill>
                  <a:srgbClr val="0000CC"/>
                </a:solidFill>
              </a:rPr>
              <a:t>Reaction </a:t>
            </a:r>
            <a:r>
              <a:rPr lang="en-US" sz="3200" b="1" dirty="0" smtClean="0">
                <a:solidFill>
                  <a:srgbClr val="0000CC"/>
                </a:solidFill>
              </a:rPr>
              <a:t>List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dirty="0" smtClean="0">
                <a:solidFill>
                  <a:srgbClr val="0000CC"/>
                </a:solidFill>
              </a:rPr>
              <a:t>aka DC.1.4.1 in EHR-S FM R1.1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16764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898989"/>
                </a:solidFill>
                <a:hlinkClick r:id="rId2"/>
              </a:rPr>
              <a:t>Stephen.Hufnagel@tma.osd.mil</a:t>
            </a:r>
            <a:r>
              <a:rPr lang="en-US" sz="3000" dirty="0" smtClean="0">
                <a:solidFill>
                  <a:srgbClr val="898989"/>
                </a:solidFill>
              </a:rPr>
              <a:t> , facilitator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January 23, 2012 – Original</a:t>
            </a:r>
          </a:p>
          <a:p>
            <a:pPr eaLnBrk="1" hangingPunct="1"/>
            <a:r>
              <a:rPr lang="en-US" sz="3000" dirty="0" smtClean="0">
                <a:solidFill>
                  <a:srgbClr val="898989"/>
                </a:solidFill>
              </a:rPr>
              <a:t>February 24, 2012 – Last Updated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1E0288CD-4F2C-449B-AF58-49110641B3C3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BFCCA51-7E5E-4B1D-BC0F-1BC7B06D981F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4342" name="Picture 13" descr="HL7 International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4338" y="0"/>
            <a:ext cx="1109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461963" y="3276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51847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Call for Participation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This work is being done by the HL7 EHR Interoperability Work-group, 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meeting every Tuesday at 4PM ET, dial-in: 1-770-657-9270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Passcode: 510269#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 The most current artifacts are at: 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4"/>
              </a:rPr>
              <a:t>http://wiki.hl7.org/index.php?title=EHR_Interoperability_WG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553200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1294686"/>
            <a:ext cx="9067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manage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true</a:t>
            </a:r>
            <a:r>
              <a:rPr lang="en-US" dirty="0">
                <a:latin typeface="Arial Narrow" pitchFamily="34" charset="0"/>
              </a:rPr>
              <a:t> allergy, intolerance, and adverse reaction to drug, food or environmental triggers as unique, discrete entries.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manage the reason for entry or maintenance (including update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or remove</a:t>
            </a:r>
            <a:r>
              <a:rPr lang="en-US" dirty="0">
                <a:latin typeface="Arial Narrow" pitchFamily="34" charset="0"/>
              </a:rPr>
              <a:t>) of the allergy, intolerance or adverse reaction.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3.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manage the reaction type as discrete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4. 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manage the severity of an allergic or adverse reaction  as discrete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5.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manage a report of No Known Allergies (NKA) for the patient.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6.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manage a report of No Known Drug Allergies (NKDA) for the patient.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7.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manage the source of allergy, intolerance, and adverse reaction information.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8.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tag as deactivated an allergy, intolerance or adverse reaction.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9.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capture as discrete data the reason for deactivation of an allergy, intolerance or adverse reaction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685800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Requirements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1093887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11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MAY</a:t>
            </a:r>
            <a:r>
              <a:rPr lang="en-US" dirty="0">
                <a:latin typeface="Arial Narrow" pitchFamily="34" charset="0"/>
              </a:rPr>
              <a:t> provide the ability to render the list of allergies, intolerances and adverse reactions in a user defined sort order.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i="1" dirty="0">
                <a:latin typeface="Arial Narrow" pitchFamily="34" charset="0"/>
              </a:rPr>
              <a:t>The system </a:t>
            </a:r>
            <a:r>
              <a:rPr lang="en-US" b="1" i="1" dirty="0">
                <a:latin typeface="Arial Narrow" pitchFamily="34" charset="0"/>
              </a:rPr>
              <a:t>MAY</a:t>
            </a:r>
            <a:r>
              <a:rPr lang="en-US" i="1" dirty="0">
                <a:latin typeface="Arial Narrow" pitchFamily="34" charset="0"/>
              </a:rPr>
              <a:t> restrict the ability to render the list in a user defined sort order.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12.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tag that the list of medications and other agents has been reviewed.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13. </a:t>
            </a:r>
            <a:r>
              <a:rPr lang="en-US" dirty="0">
                <a:latin typeface="Arial Narrow" pitchFamily="34" charset="0"/>
              </a:rPr>
              <a:t>They system </a:t>
            </a:r>
            <a:r>
              <a:rPr lang="en-US" b="1" dirty="0">
                <a:latin typeface="Arial Narrow" pitchFamily="34" charset="0"/>
              </a:rPr>
              <a:t>SHALL</a:t>
            </a:r>
            <a:r>
              <a:rPr lang="en-US" dirty="0">
                <a:latin typeface="Arial Narrow" pitchFamily="34" charset="0"/>
              </a:rPr>
              <a:t> provide the ability to capture and render the date on which allergy information was entered.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14. </a:t>
            </a: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capture and render the approximate date of the allergy occurrence.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manage allergy information as coded data.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capture and maintain the required documentation of allergies prior to  completion of the medication order.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capture and render that the allergies are “Unknown” or “Unable to Assess Allergies".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capture the reason for “Unknown” or “Unable to Assess Allergies” documentation. 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tag records and render to providers  that the allergies are “Unknown” or “Unable to Assess Allergies” and need to be updated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>
                <a:latin typeface="Arial Narrow" pitchFamily="34" charset="0"/>
              </a:rPr>
              <a:t>(Requirements)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970300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0"/>
            </a:pPr>
            <a:r>
              <a:rPr lang="en-US" dirty="0" smtClean="0">
                <a:latin typeface="Arial Narrow" pitchFamily="34" charset="0"/>
              </a:rPr>
              <a:t>The </a:t>
            </a:r>
            <a:r>
              <a:rPr lang="en-US" dirty="0">
                <a:latin typeface="Arial Narrow" pitchFamily="34" charset="0"/>
              </a:rPr>
              <a:t>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capture free text allergies and render them in a manner that distinguishes them from coded allergy entries.</a:t>
            </a:r>
          </a:p>
          <a:p>
            <a:pPr marL="342900" indent="-342900">
              <a:buFont typeface="+mj-lt"/>
              <a:buAutoNum type="arabicPeriod" startAt="2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tag and render an indicator that  interaction checking will not occur against free text allergies.</a:t>
            </a:r>
          </a:p>
          <a:p>
            <a:pPr marL="342900" indent="-342900">
              <a:buFont typeface="+mj-lt"/>
              <a:buAutoNum type="arabicPeriod" startAt="2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provide the ability to render historical allergy information.</a:t>
            </a:r>
          </a:p>
          <a:p>
            <a:pPr marL="342900" indent="-342900">
              <a:buFont typeface="+mj-lt"/>
              <a:buAutoNum type="arabicPeriod" startAt="2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 </a:t>
            </a:r>
            <a:r>
              <a:rPr lang="en-US" dirty="0">
                <a:latin typeface="Arial Narrow" pitchFamily="34" charset="0"/>
              </a:rPr>
              <a:t>provide the ability to link allergic reactions to specific treatment or diagnostic protocols.</a:t>
            </a:r>
          </a:p>
          <a:p>
            <a:pPr marL="342900" indent="-342900">
              <a:buFont typeface="+mj-lt"/>
              <a:buAutoNum type="arabicPeriod" startAt="2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conform to function CPS.4.2.1 (Support for Medication Interaction and Allergy Checking) to render any potential interactions when capturing or maintaining allergies, intolerances or adverse reactions.</a:t>
            </a:r>
          </a:p>
          <a:p>
            <a:pPr marL="342900" indent="-342900">
              <a:buFont typeface="+mj-lt"/>
              <a:buAutoNum type="arabicPeriod" startAt="20"/>
            </a:pPr>
            <a:r>
              <a:rPr lang="en-US" dirty="0">
                <a:latin typeface="Arial Narrow" pitchFamily="34" charset="0"/>
              </a:rPr>
              <a:t>The system </a:t>
            </a:r>
            <a:r>
              <a:rPr lang="en-US" b="1" dirty="0">
                <a:latin typeface="Arial Narrow" pitchFamily="34" charset="0"/>
              </a:rPr>
              <a:t>SHOULD</a:t>
            </a:r>
            <a:r>
              <a:rPr lang="en-US" dirty="0">
                <a:latin typeface="Arial Narrow" pitchFamily="34" charset="0"/>
              </a:rPr>
              <a:t> capture information that a provider was presented with and acknowledged a drug interaction notification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1963" y="9144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92075"/>
            <a:ext cx="9144000" cy="746125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020763"/>
            <a:ext cx="8229600" cy="5837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CPS.3.9 Clinical Decision Support System Guidelines Updates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CPS.4.2 </a:t>
            </a:r>
            <a:r>
              <a:rPr lang="en-US" sz="2000" dirty="0"/>
              <a:t>Support for Medication and Immunization Ordering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CPS.9.3 </a:t>
            </a:r>
            <a:r>
              <a:rPr lang="en-US" sz="2000" dirty="0"/>
              <a:t>Health Record Output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CPS.9.5 </a:t>
            </a:r>
            <a:r>
              <a:rPr lang="en-US" sz="2000" dirty="0"/>
              <a:t>Ad Hoc Query and Report Generation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OVERARCHING: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Trust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latin typeface="Arial Narrow" pitchFamily="34" charset="0"/>
              </a:rPr>
              <a:t>Record 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Manage </a:t>
            </a:r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Allergy, Intolerance and Adverse Reaction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61963" y="990600"/>
            <a:ext cx="829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273076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itchFamily="34" charset="0"/>
              </a:rPr>
              <a:t>Statement</a:t>
            </a:r>
            <a:r>
              <a:rPr lang="en-US" sz="2000" dirty="0"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The purpose of this function is to </a:t>
            </a:r>
            <a:r>
              <a:rPr lang="en-US" sz="2000" dirty="0">
                <a:latin typeface="Arial Narrow" pitchFamily="34" charset="0"/>
              </a:rPr>
              <a:t>Manage patient-specific allergy, intolerance and adverse reaction lists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Description</a:t>
            </a:r>
            <a:r>
              <a:rPr lang="en-US" sz="2000" dirty="0">
                <a:latin typeface="Arial Narrow" pitchFamily="34" charset="0"/>
              </a:rPr>
              <a:t>: Allergens, including immunizations, and substances are identified and coded (whenever possible) and the list is captured and maintained over time. All pertinent dates, including patient-reported events, are stored and the description of the patient allergy and adverse reaction is modifiable over time. The entire allergy history, including reaction, for any allergen is viewable. </a:t>
            </a:r>
          </a:p>
          <a:p>
            <a:r>
              <a:rPr lang="en-US" sz="2000" dirty="0">
                <a:latin typeface="Arial Narrow" pitchFamily="34" charset="0"/>
              </a:rPr>
              <a:t>The list(s) includes all reactions including those that are classifiable as a true allergy, intolerance, side effect or other adverse reaction to drug, food or environmental triggers. Notations indicating whether item is patient reported and/or provider verified are maintained</a:t>
            </a:r>
            <a:r>
              <a:rPr lang="en-US" sz="2000" dirty="0" smtClean="0">
                <a:latin typeface="Arial Narrow" pitchFamily="34" charset="0"/>
              </a:rPr>
              <a:t>.</a:t>
            </a:r>
          </a:p>
          <a:p>
            <a:endParaRPr lang="en-US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Example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(Notional Scenario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) During an encounter, a health care professional might 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manage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a patient’s Allergy, Intolerance and Adverse Reaction 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List, </a:t>
            </a:r>
            <a:r>
              <a:rPr lang="en-US" sz="2000" dirty="0">
                <a:solidFill>
                  <a:srgbClr val="0000CC"/>
                </a:solidFill>
                <a:latin typeface="Arial Narrow" pitchFamily="34" charset="0"/>
              </a:rPr>
              <a:t>according to scope of practice, organizational policy and/or jurisdictional law.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Manage </a:t>
            </a:r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Activities Mapped-to System-Components</a:t>
            </a:r>
            <a:endParaRPr lang="en-US" sz="2800" b="0" dirty="0" smtClean="0">
              <a:solidFill>
                <a:srgbClr val="0000CC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0AE0901C-85C9-47E6-B6B1-6A00C64E8494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979990B5-52E7-47B4-8C9D-492A6DD6077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14400"/>
            <a:ext cx="9153973" cy="59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1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500" b="1" dirty="0">
                <a:solidFill>
                  <a:srgbClr val="0000CC"/>
                </a:solidFill>
              </a:rPr>
              <a:t>CP.1.2 Manage Allergy, Intolerance and Adverse Reaction List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b="0" dirty="0"/>
              <a:t>Conceptual Information Model (CIM) Mapped to EHR-S Functions</a:t>
            </a:r>
            <a:endParaRPr lang="en-US" sz="25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45275"/>
            <a:ext cx="2133600" cy="2127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45275"/>
            <a:ext cx="2895600" cy="2127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45275"/>
            <a:ext cx="2133600" cy="2127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38955" y="6488668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delete,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insert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72" y="914400"/>
            <a:ext cx="9196453" cy="598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dirty="0" smtClean="0"/>
              <a:t>Conceptual Data Model (CDM)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45275"/>
            <a:ext cx="2133600" cy="212725"/>
          </a:xfrm>
        </p:spPr>
        <p:txBody>
          <a:bodyPr/>
          <a:lstStyle/>
          <a:p>
            <a:pPr>
              <a:defRPr/>
            </a:pPr>
            <a:fld id="{6BD98FEB-5F35-4773-8716-8B508CF9F68C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45275"/>
            <a:ext cx="2895600" cy="212725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45275"/>
            <a:ext cx="2133600" cy="212725"/>
          </a:xfrm>
        </p:spPr>
        <p:txBody>
          <a:bodyPr/>
          <a:lstStyle/>
          <a:p>
            <a:pPr>
              <a:defRPr/>
            </a:pPr>
            <a:fld id="{0B9465D5-9439-49AB-BB2B-103200E6A02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5508"/>
            <a:ext cx="9144000" cy="599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CDM Requirements-Traceability </a:t>
            </a:r>
            <a:endParaRPr lang="en-US" sz="28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09613"/>
            <a:ext cx="9144000" cy="614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9AA5803A-C54C-45CF-9D31-DD3EF279C821}" type="datetime1">
              <a:rPr lang="en-US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DRAFT WORKING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12725"/>
          </a:xfrm>
        </p:spPr>
        <p:txBody>
          <a:bodyPr/>
          <a:lstStyle/>
          <a:p>
            <a:pPr>
              <a:defRPr/>
            </a:pPr>
            <a:fld id="{19AC79AF-36C2-4145-B24E-A7377A790B8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b="0" dirty="0"/>
              <a:t>CDM Requirements-Traceability </a:t>
            </a:r>
            <a:endParaRPr lang="en-US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24473"/>
            <a:ext cx="3962400" cy="603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4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92075"/>
            <a:ext cx="9144000" cy="746125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00CC"/>
                </a:solidFill>
                <a:latin typeface="Arial Narrow" pitchFamily="34" charset="0"/>
              </a:rPr>
              <a:t>CP.1.2 Manage Allergy, Intolerance and Adverse Reaction List</a:t>
            </a:r>
            <a:r>
              <a:rPr lang="en-US" sz="2800" dirty="0">
                <a:latin typeface="Arial Narrow" pitchFamily="34" charset="0"/>
              </a:rPr>
              <a:t/>
            </a:r>
            <a:br>
              <a:rPr lang="en-US" sz="2800" dirty="0">
                <a:latin typeface="Arial Narrow" pitchFamily="34" charset="0"/>
              </a:rPr>
            </a:br>
            <a:r>
              <a:rPr lang="en-US" sz="2800" b="1" i="1" dirty="0" smtClean="0">
                <a:latin typeface="Arial Narrow" pitchFamily="34" charset="0"/>
              </a:rPr>
              <a:t>Dependencies</a:t>
            </a:r>
            <a:endParaRPr lang="en-US" sz="2000" b="1" dirty="0" smtClean="0"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5988"/>
            <a:ext cx="9220200" cy="597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8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 Hierarches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/>
          <a:p>
            <a:pPr>
              <a:defRPr/>
            </a:pPr>
            <a:fld id="{B81788E4-D98E-4BAD-B4F6-60B9EF37E7B0}" type="datetime1">
              <a:rPr lang="en-US" smtClean="0"/>
              <a:pPr>
                <a:defRPr/>
              </a:pPr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DRAFT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</p:spPr>
        <p:txBody>
          <a:bodyPr/>
          <a:lstStyle/>
          <a:p>
            <a:pPr>
              <a:defRPr/>
            </a:pPr>
            <a:fld id="{3DD54A6A-0F0E-4D61-8B34-8AFEBEED5A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75770"/>
              </p:ext>
            </p:extLst>
          </p:nvPr>
        </p:nvGraphicFramePr>
        <p:xfrm>
          <a:off x="2" y="1219200"/>
          <a:ext cx="9143997" cy="48818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6803"/>
                <a:gridCol w="719595"/>
                <a:gridCol w="914400"/>
                <a:gridCol w="762000"/>
                <a:gridCol w="762000"/>
                <a:gridCol w="838200"/>
                <a:gridCol w="838200"/>
                <a:gridCol w="914400"/>
                <a:gridCol w="762000"/>
                <a:gridCol w="685800"/>
                <a:gridCol w="990599"/>
              </a:tblGrid>
              <a:tr h="345479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>
                          <a:effectLst/>
                        </a:rPr>
                        <a:t>Manage (Data)</a:t>
                      </a:r>
                      <a:endParaRPr lang="en-US" sz="3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Capture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Maintain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Render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Exchange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Determine</a:t>
                      </a:r>
                      <a:endParaRPr lang="en-US" sz="2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Manage-Data-Visibility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876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Auto-Populate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Import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Receive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Store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Update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Remove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Extract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Import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Receive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Transmit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Analyze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Decide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Re-Identify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Unhide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Unmask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93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Archive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Backup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Encrypt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Recover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Restore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Save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Annotate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Attest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Edit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Harmonize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Integrate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Link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Delete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Purge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5655</TotalTime>
  <Words>1052</Words>
  <Application>Microsoft Office PowerPoint</Application>
  <PresentationFormat>On-screen Show (4:3)</PresentationFormat>
  <Paragraphs>143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EHR System Function  and Information Model  (EHR-S FIM is based on EHR-S FM R2.0)   CP.1.2 Manage Allergy, Intolerance and  Adverse Reaction List aka DC.1.4.1 in EHR-S FM R1.1</vt:lpstr>
      <vt:lpstr>CP.1.2 Manage Allergy, Intolerance and Adverse Reaction List</vt:lpstr>
      <vt:lpstr>CP.1.2 Manage Allergy, Intolerance and Adverse Reaction List Activities Mapped-to System-Components</vt:lpstr>
      <vt:lpstr>CP.1.2 Manage Allergy, Intolerance and Adverse Reaction List Conceptual Information Model (CIM) Mapped to EHR-S Functions</vt:lpstr>
      <vt:lpstr>CP.1.2 Manage Allergy, Intolerance and Adverse Reaction List Conceptual Data Model (CDM)</vt:lpstr>
      <vt:lpstr>CP.1.2 Manage Allergy, Intolerance and Adverse Reaction List CDM Requirements-Traceability </vt:lpstr>
      <vt:lpstr>CP.1.2 Manage Allergy, Intolerance and Adverse Reaction List CDM Requirements-Traceability </vt:lpstr>
      <vt:lpstr>CP.1.2 Manage Allergy, Intolerance and Adverse Reaction List Dependencies</vt:lpstr>
      <vt:lpstr>Action Verb Hierarches</vt:lpstr>
      <vt:lpstr>CP.1.2 Manage Allergy, Intolerance and Adverse Reaction List Requirements </vt:lpstr>
      <vt:lpstr>CP.1.2 Manage Allergy, Intolerance and Adverse Reaction List Requirements </vt:lpstr>
      <vt:lpstr>CP.1.2 Manage Allergy, Intolerance and Adverse Reaction List (Requirements) </vt:lpstr>
      <vt:lpstr>CP.1.2 Manage Allergy, Intolerance and Adverse Reaction List Dependencies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Hufnagel</dc:creator>
  <cp:lastModifiedBy>Steve Hufnagel</cp:lastModifiedBy>
  <cp:revision>200</cp:revision>
  <dcterms:created xsi:type="dcterms:W3CDTF">2011-11-03T13:07:09Z</dcterms:created>
  <dcterms:modified xsi:type="dcterms:W3CDTF">2012-02-24T16:48:45Z</dcterms:modified>
</cp:coreProperties>
</file>