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836" r:id="rId2"/>
    <p:sldId id="918" r:id="rId3"/>
    <p:sldId id="924" r:id="rId4"/>
    <p:sldId id="909" r:id="rId5"/>
    <p:sldId id="905" r:id="rId6"/>
    <p:sldId id="917" r:id="rId7"/>
    <p:sldId id="910" r:id="rId8"/>
    <p:sldId id="919" r:id="rId9"/>
    <p:sldId id="920" r:id="rId10"/>
    <p:sldId id="921" r:id="rId11"/>
    <p:sldId id="922" r:id="rId12"/>
    <p:sldId id="923" r:id="rId13"/>
    <p:sldId id="915" r:id="rId14"/>
    <p:sldId id="834" r:id="rId15"/>
    <p:sldId id="912" r:id="rId16"/>
    <p:sldId id="913" r:id="rId17"/>
  </p:sldIdLst>
  <p:sldSz cx="9144000" cy="6858000" type="screen4x3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292929"/>
    <a:srgbClr val="FFFFCC"/>
    <a:srgbClr val="7AC4F2"/>
    <a:srgbClr val="ACB6AB"/>
    <a:srgbClr val="CACEC2"/>
    <a:srgbClr val="FFCC99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9" autoAdjust="0"/>
    <p:restoredTop sz="97404" autoAdjust="0"/>
  </p:normalViewPr>
  <p:slideViewPr>
    <p:cSldViewPr>
      <p:cViewPr varScale="1">
        <p:scale>
          <a:sx n="106" d="100"/>
          <a:sy n="106" d="100"/>
        </p:scale>
        <p:origin x="-84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04" y="-84"/>
      </p:cViewPr>
      <p:guideLst>
        <p:guide orient="horz" pos="2928"/>
        <p:guide pos="220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Presented by Francis Lau</a:t>
            </a:r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072FDF-9BE2-4B88-A07C-678E018383F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CA"/>
              <a:t>Presented by Francis Lau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BCCCEB-6F95-432A-912D-D9362036CF77}" type="slidenum">
              <a:rPr lang="en-CA"/>
              <a:pPr>
                <a:defRPr/>
              </a:pPr>
              <a:t>‹N°›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50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29413" y="968375"/>
            <a:ext cx="2090737" cy="548163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5613" y="968375"/>
            <a:ext cx="6121400" cy="54816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968375"/>
            <a:ext cx="7769225" cy="4572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5613" y="1568450"/>
            <a:ext cx="8364537" cy="4881563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CA" dirty="0">
              <a:cs typeface="+mn-cs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199" y="1743303"/>
            <a:ext cx="7355251" cy="2102983"/>
          </a:xfrm>
        </p:spPr>
        <p:txBody>
          <a:bodyPr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1"/>
          </p:nvPr>
        </p:nvSpPr>
        <p:spPr>
          <a:xfrm>
            <a:off x="479425" y="4281488"/>
            <a:ext cx="5094288" cy="146685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  <a:endParaRPr lang="en-CA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2"/>
          </p:nvPr>
        </p:nvSpPr>
        <p:spPr>
          <a:xfrm>
            <a:off x="2051650" y="6470041"/>
            <a:ext cx="5040806" cy="360363"/>
          </a:xfrm>
        </p:spPr>
        <p:txBody>
          <a:bodyPr anchor="ctr"/>
          <a:lstStyle>
            <a:lvl1pPr algn="ctr">
              <a:buNone/>
              <a:defRPr sz="1200">
                <a:solidFill>
                  <a:srgbClr val="FFFFCC"/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480" y="3507125"/>
            <a:ext cx="7772400" cy="1146045"/>
          </a:xfrm>
        </p:spPr>
        <p:txBody>
          <a:bodyPr anchor="b"/>
          <a:lstStyle>
            <a:lvl1pPr algn="l">
              <a:defRPr sz="2800" b="1" cap="all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7480" y="4725180"/>
            <a:ext cx="7772400" cy="1500187"/>
          </a:xfrm>
        </p:spPr>
        <p:txBody>
          <a:bodyPr/>
          <a:lstStyle>
            <a:lvl1pPr marL="179388" indent="-179388">
              <a:buClr>
                <a:schemeClr val="accent2"/>
              </a:buClr>
              <a:buFont typeface="Arial" pitchFamily="34" charset="0"/>
              <a:buChar char="•"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5613" y="1190172"/>
            <a:ext cx="4105275" cy="52598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3288" y="1190172"/>
            <a:ext cx="4106862" cy="52598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440" y="260560"/>
            <a:ext cx="8229600" cy="58170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40710"/>
            <a:ext cx="4040188" cy="834165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2785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340710"/>
            <a:ext cx="4041775" cy="834165"/>
          </a:xfrm>
        </p:spPr>
        <p:txBody>
          <a:bodyPr anchor="ctr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54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446088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222" y="116540"/>
            <a:ext cx="7769225" cy="745240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434975" y="962025"/>
            <a:ext cx="8709025" cy="53975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5613" y="120316"/>
            <a:ext cx="8359524" cy="724234"/>
          </a:xfrm>
        </p:spPr>
        <p:txBody>
          <a:bodyPr/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5656"/>
            <a:ext cx="8364537" cy="5274357"/>
          </a:xfrm>
        </p:spPr>
        <p:txBody>
          <a:bodyPr/>
          <a:lstStyle>
            <a:lvl1pPr marL="265113" indent="-265113">
              <a:buClr>
                <a:schemeClr val="tx2">
                  <a:lumMod val="75000"/>
                </a:schemeClr>
              </a:buClr>
              <a:defRPr sz="2400"/>
            </a:lvl1pPr>
            <a:lvl2pPr marL="625475" indent="-279400">
              <a:buClr>
                <a:schemeClr val="accent2"/>
              </a:buClr>
              <a:buFont typeface="Wingdings" pitchFamily="2" charset="2"/>
              <a:buChar char="§"/>
              <a:defRPr sz="2000"/>
            </a:lvl2pPr>
            <a:lvl3pPr marL="901700" indent="-227013">
              <a:buClr>
                <a:schemeClr val="accent4">
                  <a:lumMod val="50000"/>
                </a:schemeClr>
              </a:buClr>
              <a:buFont typeface="Courier New" pitchFamily="49" charset="0"/>
              <a:buChar char="o"/>
              <a:defRPr sz="1800"/>
            </a:lvl3pPr>
            <a:lvl4pPr marL="1160463" indent="-241300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 sz="1600"/>
            </a:lvl4pPr>
            <a:lvl5pPr marL="1431925" indent="-219075">
              <a:defRPr sz="14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387350"/>
            <a:ext cx="776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089025"/>
            <a:ext cx="8364537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 smtClean="0"/>
          </a:p>
        </p:txBody>
      </p:sp>
      <p:sp>
        <p:nvSpPr>
          <p:cNvPr id="1044" name="Text Box 20"/>
          <p:cNvSpPr txBox="1">
            <a:spLocks noChangeArrowheads="1"/>
          </p:cNvSpPr>
          <p:nvPr userDrawn="1"/>
        </p:nvSpPr>
        <p:spPr bwMode="auto">
          <a:xfrm>
            <a:off x="8067675" y="6572250"/>
            <a:ext cx="99853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en-US" sz="1200" b="0">
                <a:solidFill>
                  <a:srgbClr val="292929"/>
                </a:solidFill>
                <a:cs typeface="+mn-cs"/>
              </a:rPr>
              <a:t>Page </a:t>
            </a:r>
            <a:fld id="{0F3AF0FB-2334-476A-8A58-5DCC8689B5D0}" type="slidenum">
              <a:rPr lang="en-US" sz="1200" b="0">
                <a:solidFill>
                  <a:srgbClr val="292929"/>
                </a:solidFill>
                <a:cs typeface="+mn-cs"/>
              </a:rPr>
              <a:pPr algn="r">
                <a:defRPr/>
              </a:pPr>
              <a:t>‹N°›</a:t>
            </a:fld>
            <a:endParaRPr lang="en-CA" sz="1200">
              <a:solidFill>
                <a:srgbClr val="292929"/>
              </a:solidFill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2" r:id="rId4"/>
    <p:sldLayoutId id="2147483666" r:id="rId5"/>
    <p:sldLayoutId id="2147483667" r:id="rId6"/>
    <p:sldLayoutId id="2147483668" r:id="rId7"/>
    <p:sldLayoutId id="2147483669" r:id="rId8"/>
    <p:sldLayoutId id="2147483661" r:id="rId9"/>
    <p:sldLayoutId id="2147483660" r:id="rId10"/>
    <p:sldLayoutId id="2147483659" r:id="rId11"/>
    <p:sldLayoutId id="2147483658" r:id="rId12"/>
    <p:sldLayoutId id="2147483657" r:id="rId13"/>
    <p:sldLayoutId id="214748365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900">
          <a:solidFill>
            <a:srgbClr val="00528B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92929"/>
          </a:solidFill>
          <a:latin typeface="+mn-lt"/>
          <a:ea typeface="+mn-ea"/>
          <a:cs typeface="+mn-cs"/>
        </a:defRPr>
      </a:lvl1pPr>
      <a:lvl2pPr marL="623888" indent="-2778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292929"/>
          </a:solidFill>
          <a:latin typeface="+mn-lt"/>
        </a:defRPr>
      </a:lvl2pPr>
      <a:lvl3pPr marL="965200" indent="-227013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−"/>
        <a:defRPr>
          <a:solidFill>
            <a:srgbClr val="292929"/>
          </a:solidFill>
          <a:latin typeface="+mn-lt"/>
        </a:defRPr>
      </a:lvl3pPr>
      <a:lvl4pPr marL="1320800" indent="-2413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292929"/>
          </a:solidFill>
          <a:latin typeface="+mn-lt"/>
        </a:defRPr>
      </a:lvl4pPr>
      <a:lvl5pPr marL="1712913" indent="-219075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1600">
          <a:solidFill>
            <a:srgbClr val="292929"/>
          </a:solidFill>
          <a:latin typeface="+mn-lt"/>
        </a:defRPr>
      </a:lvl5pPr>
      <a:lvl6pPr marL="21701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6pPr>
      <a:lvl7pPr marL="26273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7pPr>
      <a:lvl8pPr marL="30845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8pPr>
      <a:lvl9pPr marL="3541713" indent="-219075" algn="l" rtl="0" fontAlgn="base">
        <a:spcBef>
          <a:spcPct val="20000"/>
        </a:spcBef>
        <a:spcAft>
          <a:spcPct val="0"/>
        </a:spcAft>
        <a:buFont typeface="Verdana" pitchFamily="34" charset="0"/>
        <a:buChar char="-"/>
        <a:defRPr sz="1900">
          <a:solidFill>
            <a:srgbClr val="29292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anny.Probst@imail.or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ctrTitle"/>
          </p:nvPr>
        </p:nvSpPr>
        <p:spPr>
          <a:xfrm>
            <a:off x="755650" y="2708275"/>
            <a:ext cx="7356475" cy="1152525"/>
          </a:xfrm>
        </p:spPr>
        <p:txBody>
          <a:bodyPr/>
          <a:lstStyle/>
          <a:p>
            <a:r>
              <a:rPr lang="en-CA" sz="2800" smtClean="0"/>
              <a:t>Care Plan (CP) Team Meeting Notes</a:t>
            </a:r>
            <a:br>
              <a:rPr lang="en-CA" sz="2800" smtClean="0"/>
            </a:br>
            <a:r>
              <a:rPr lang="en-CA" sz="1800" smtClean="0"/>
              <a:t>(As updated during meeting)</a:t>
            </a:r>
            <a:endParaRPr lang="en-CA" sz="2800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766763" y="4713288"/>
            <a:ext cx="7693025" cy="1668462"/>
          </a:xfrm>
        </p:spPr>
        <p:txBody>
          <a:bodyPr/>
          <a:lstStyle/>
          <a:p>
            <a:pPr>
              <a:defRPr/>
            </a:pPr>
            <a:r>
              <a:rPr lang="en-CA" sz="1600" dirty="0" smtClean="0"/>
              <a:t>André Boudreau </a:t>
            </a:r>
            <a:r>
              <a:rPr lang="en-CA" sz="1050" dirty="0" smtClean="0"/>
              <a:t>(a.boudreau@boroan.ca)</a:t>
            </a:r>
            <a:endParaRPr lang="en-CA" sz="1600" dirty="0" smtClean="0"/>
          </a:p>
          <a:p>
            <a:pPr>
              <a:defRPr/>
            </a:pPr>
            <a:r>
              <a:rPr lang="en-CA" sz="1600" dirty="0" smtClean="0"/>
              <a:t>Laura Heermann Langford </a:t>
            </a:r>
            <a:r>
              <a:rPr lang="en-CA" sz="1050" dirty="0" smtClean="0"/>
              <a:t>(Laura.Heermann@imail.org)</a:t>
            </a:r>
            <a:endParaRPr lang="en-CA" sz="1600" dirty="0" smtClean="0"/>
          </a:p>
          <a:p>
            <a:pPr>
              <a:defRPr/>
            </a:pPr>
            <a:endParaRPr lang="en-CA" sz="1100" dirty="0" smtClean="0"/>
          </a:p>
          <a:p>
            <a:pPr>
              <a:defRPr/>
            </a:pPr>
            <a:r>
              <a:rPr lang="en-CA" sz="1400" dirty="0" smtClean="0"/>
              <a:t>2011-03-23 (No. 7)</a:t>
            </a:r>
          </a:p>
        </p:txBody>
      </p:sp>
      <p:sp>
        <p:nvSpPr>
          <p:cNvPr id="18435" name="Espace réservé du contenu 3"/>
          <p:cNvSpPr>
            <a:spLocks noGrp="1"/>
          </p:cNvSpPr>
          <p:nvPr>
            <p:ph sz="quarter" idx="12"/>
          </p:nvPr>
        </p:nvSpPr>
        <p:spPr>
          <a:xfrm>
            <a:off x="2051050" y="6470650"/>
            <a:ext cx="5041900" cy="360363"/>
          </a:xfrm>
        </p:spPr>
        <p:txBody>
          <a:bodyPr/>
          <a:lstStyle/>
          <a:p>
            <a:r>
              <a:rPr lang="en-CA" dirty="0" smtClean="0"/>
              <a:t>HL7 Patient Care Work Group</a:t>
            </a:r>
          </a:p>
        </p:txBody>
      </p:sp>
      <p:pic>
        <p:nvPicPr>
          <p:cNvPr id="18436" name="Image 4" descr="HL7_International_Logo_smal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458788"/>
            <a:ext cx="6477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Stephen</a:t>
            </a:r>
          </a:p>
          <a:p>
            <a:pPr lvl="1"/>
            <a:r>
              <a:rPr lang="en-US" dirty="0" smtClean="0"/>
              <a:t>[17:29:19] Stephen Chu: discharge summary is a retrospective (after the fact) but may contain care plan</a:t>
            </a:r>
          </a:p>
          <a:p>
            <a:pPr lvl="1"/>
            <a:r>
              <a:rPr lang="en-US" dirty="0" smtClean="0"/>
              <a:t>[17:30:24] Stephen Chu: allergy - is retrospective, it is a condition</a:t>
            </a:r>
          </a:p>
          <a:p>
            <a:pPr lvl="2"/>
            <a:r>
              <a:rPr lang="en-US" dirty="0" smtClean="0"/>
              <a:t>Important to be on prospective</a:t>
            </a:r>
          </a:p>
          <a:p>
            <a:pPr lvl="1"/>
            <a:r>
              <a:rPr lang="en-US" dirty="0" smtClean="0"/>
              <a:t>[17:30:54] Stephen Chu: adverse reaction is also retrospective, but assessment of future adverse reaction risk is prospective</a:t>
            </a:r>
          </a:p>
          <a:p>
            <a:r>
              <a:rPr lang="en-US" dirty="0" smtClean="0"/>
              <a:t>Stephen</a:t>
            </a:r>
          </a:p>
          <a:p>
            <a:pPr lvl="1"/>
            <a:r>
              <a:rPr lang="en-US" dirty="0" smtClean="0"/>
              <a:t>With the multiple care plan scenario that Laura mentioned - there will be a master care plan and </a:t>
            </a:r>
            <a:r>
              <a:rPr lang="en-US" dirty="0" err="1" smtClean="0"/>
              <a:t>subcare</a:t>
            </a:r>
            <a:r>
              <a:rPr lang="en-US" dirty="0" smtClean="0"/>
              <a:t> plans from collaborative care providers linked to the master care plan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Danny’s work on story boards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 smtClean="0"/>
              <a:t>4 areas of hi priorities</a:t>
            </a:r>
          </a:p>
          <a:p>
            <a:pPr lvl="1"/>
            <a:r>
              <a:rPr lang="en-CA" sz="1600" dirty="0" err="1" smtClean="0"/>
              <a:t>Perinatalogy</a:t>
            </a:r>
            <a:endParaRPr lang="en-CA" sz="1600" dirty="0" smtClean="0"/>
          </a:p>
          <a:p>
            <a:pPr lvl="1"/>
            <a:r>
              <a:rPr lang="en-CA" sz="1600" dirty="0" smtClean="0"/>
              <a:t>Chronic illness</a:t>
            </a:r>
          </a:p>
          <a:p>
            <a:pPr lvl="1"/>
            <a:r>
              <a:rPr lang="en-CA" sz="1600" dirty="0" smtClean="0"/>
              <a:t>Home health</a:t>
            </a:r>
          </a:p>
          <a:p>
            <a:pPr lvl="1"/>
            <a:r>
              <a:rPr lang="en-CA" sz="1600" dirty="0" smtClean="0"/>
              <a:t>Acute</a:t>
            </a:r>
          </a:p>
          <a:p>
            <a:r>
              <a:rPr lang="en-CA" sz="1800" dirty="0" smtClean="0"/>
              <a:t>Trying to make them similar</a:t>
            </a:r>
          </a:p>
          <a:p>
            <a:r>
              <a:rPr lang="en-CA" sz="1800" dirty="0" smtClean="0"/>
              <a:t>Allergies and intolerance: is this relevant to us?</a:t>
            </a:r>
          </a:p>
          <a:p>
            <a:pPr lvl="1"/>
            <a:r>
              <a:rPr lang="en-CA" sz="1600" dirty="0" smtClean="0"/>
              <a:t>Add a complicated scenario: primary care treatment plus a referral (Ian)</a:t>
            </a:r>
          </a:p>
          <a:p>
            <a:pPr lvl="1"/>
            <a:r>
              <a:rPr lang="en-CA" sz="1600" dirty="0" smtClean="0"/>
              <a:t>Stephen: </a:t>
            </a:r>
            <a:r>
              <a:rPr lang="en-US" sz="1600" dirty="0" smtClean="0"/>
              <a:t>[17:50:18] Stephen Chu: allergy and intolerance can produce a care plan of its own, e.g. </a:t>
            </a:r>
            <a:r>
              <a:rPr lang="en-US" sz="1600" dirty="0" err="1" smtClean="0"/>
              <a:t>coeliac</a:t>
            </a:r>
            <a:r>
              <a:rPr lang="en-US" sz="1600" dirty="0" smtClean="0"/>
              <a:t> disease, but I agree that we can embed it in all other care plans</a:t>
            </a:r>
          </a:p>
          <a:p>
            <a:r>
              <a:rPr lang="en-US" sz="1800" dirty="0" smtClean="0"/>
              <a:t>It would be useful to have a long term use case: see COPD</a:t>
            </a:r>
          </a:p>
          <a:p>
            <a:r>
              <a:rPr lang="en-US" sz="1800" dirty="0" smtClean="0"/>
              <a:t>We need to separate the clinical contents from the infrastructure that manages the care activities</a:t>
            </a:r>
          </a:p>
          <a:p>
            <a:r>
              <a:rPr lang="en-US" sz="1800" dirty="0" smtClean="0"/>
              <a:t>Not sure that we would want to build a composite use case but we should be able to abstract principles and requirements common to all</a:t>
            </a:r>
          </a:p>
          <a:p>
            <a:r>
              <a:rPr lang="en-US" sz="1800" dirty="0" smtClean="0"/>
              <a:t>[17:54:53] Stephen Chu: the content details will vary, but the structure should remain constant</a:t>
            </a:r>
          </a:p>
          <a:p>
            <a:r>
              <a:rPr lang="en-US" sz="1800" dirty="0" smtClean="0"/>
              <a:t>we need to differentiate the concepts - contents </a:t>
            </a:r>
            <a:r>
              <a:rPr lang="en-US" sz="1800" dirty="0" err="1" smtClean="0"/>
              <a:t>vs</a:t>
            </a:r>
            <a:r>
              <a:rPr lang="en-US" sz="1800" dirty="0" smtClean="0"/>
              <a:t> structure</a:t>
            </a:r>
            <a:endParaRPr lang="en-CA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Need to understand contents enough to decide what is a must</a:t>
            </a:r>
          </a:p>
          <a:p>
            <a:r>
              <a:rPr lang="en-CA" dirty="0" smtClean="0"/>
              <a:t>Stephen</a:t>
            </a:r>
          </a:p>
          <a:p>
            <a:pPr lvl="1"/>
            <a:r>
              <a:rPr lang="en-US" dirty="0" smtClean="0"/>
              <a:t>content - is the detail data collected as per patient management according to care plan</a:t>
            </a:r>
          </a:p>
          <a:p>
            <a:pPr lvl="1"/>
            <a:r>
              <a:rPr lang="en-US" dirty="0" smtClean="0"/>
              <a:t>structure - defines what a care plan will look like</a:t>
            </a:r>
          </a:p>
          <a:p>
            <a:pPr lvl="1"/>
            <a:r>
              <a:rPr lang="en-US" dirty="0" smtClean="0"/>
              <a:t>create, modify, update, transfer care plan , etc are dynamic </a:t>
            </a:r>
            <a:r>
              <a:rPr lang="en-US" dirty="0" err="1" smtClean="0"/>
              <a:t>behaviours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 smtClean="0"/>
              <a:t>DRAFT- Scope of 2011 Care Plan Initiative</a:t>
            </a:r>
            <a:endParaRPr lang="en-CA" sz="2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en-CA" sz="1800" dirty="0" smtClean="0"/>
              <a:t>In scope</a:t>
            </a:r>
          </a:p>
          <a:p>
            <a:pPr lvl="1"/>
            <a:r>
              <a:rPr lang="en-CA" sz="1600" dirty="0" smtClean="0"/>
              <a:t>Range of situations: curative, emergency, rehabilitation, mental health, social care, preventative, stay healthy, etc.</a:t>
            </a:r>
          </a:p>
          <a:p>
            <a:pPr lvl="1"/>
            <a:r>
              <a:rPr lang="en-CA" sz="1600" dirty="0" smtClean="0"/>
              <a:t>Business /clinical needs around care planning: dynamics of creating, updating and communication care plans; functional perspective; dynamics; data exchange</a:t>
            </a:r>
          </a:p>
          <a:p>
            <a:pPr lvl="1"/>
            <a:endParaRPr lang="en-CA" sz="1600" dirty="0" smtClean="0"/>
          </a:p>
          <a:p>
            <a:pPr lvl="1"/>
            <a:endParaRPr lang="en-CA" sz="16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r>
              <a:rPr lang="en-CA" sz="1800" dirty="0" smtClean="0"/>
              <a:t>Out of scope</a:t>
            </a:r>
          </a:p>
          <a:p>
            <a:pPr lvl="1"/>
            <a:r>
              <a:rPr lang="en-CA" sz="1600" dirty="0" smtClean="0"/>
              <a:t>Patient information complementary to the care plan: demographics, diagnostic, allergies and AR, </a:t>
            </a:r>
            <a:endParaRPr lang="en-CA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re 3"/>
          <p:cNvSpPr>
            <a:spLocks noGrp="1"/>
          </p:cNvSpPr>
          <p:nvPr>
            <p:ph type="title"/>
          </p:nvPr>
        </p:nvSpPr>
        <p:spPr>
          <a:xfrm>
            <a:off x="446088" y="115888"/>
            <a:ext cx="7769225" cy="746125"/>
          </a:xfrm>
        </p:spPr>
        <p:txBody>
          <a:bodyPr/>
          <a:lstStyle/>
          <a:p>
            <a:r>
              <a:rPr lang="en-CA" dirty="0" smtClean="0"/>
              <a:t>Action Items as of 2011-03-23</a:t>
            </a:r>
          </a:p>
        </p:txBody>
      </p:sp>
      <p:graphicFrame>
        <p:nvGraphicFramePr>
          <p:cNvPr id="5" name="Group 71"/>
          <p:cNvGraphicFramePr>
            <a:graphicFrameLocks/>
          </p:cNvGraphicFramePr>
          <p:nvPr/>
        </p:nvGraphicFramePr>
        <p:xfrm>
          <a:off x="252413" y="1190625"/>
          <a:ext cx="8686801" cy="4509135"/>
        </p:xfrm>
        <a:graphic>
          <a:graphicData uri="http://schemas.openxmlformats.org/drawingml/2006/table">
            <a:tbl>
              <a:tblPr/>
              <a:tblGrid>
                <a:gridCol w="719087"/>
                <a:gridCol w="4680650"/>
                <a:gridCol w="936130"/>
                <a:gridCol w="648090"/>
                <a:gridCol w="1702844"/>
              </a:tblGrid>
              <a:tr h="3661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No.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Action Items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By Whom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For When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Status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1.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Clarify procedure and obtain rights for André/Laura to update CP </a:t>
                      </a:r>
                      <a:r>
                        <a:rPr kumimoji="0" lang="en-CA" sz="12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wiki</a:t>
                      </a: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André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Completed. New wiki page created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Do an inventory of use cases and storyboard on hand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Laura (Danny)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Active: Underway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Ask William for an update (add in a diff colour to the appropriate pages)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André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Outstanding - Request made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Prepare summary of the steps from HDF to produce the DAM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André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Done. See Appendix 1 in first decks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Obtain and share the published version of the CEN Continuity of care P1 and P2; obtain ok from ISO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Audrey/Laura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Outstanding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Provide copy of the DAM presentation in Sydney and the name of a free mind mapping tool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Stephen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Done. Sent to list.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Update new wiki page with previous meeting material. Adjust structure of wiki.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André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Draft list of deliverables for this phase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André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Draft a new PSS and review with project group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André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Appendix</a:t>
            </a:r>
            <a:endParaRPr lang="en-CA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 of Care Plan on Wiki</a:t>
            </a:r>
            <a:endParaRPr lang="en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Care Plan Topic is one of the roll outs of the Care Provision Domain Message Information Model (D-MIM). The Care Plan is a specification of the Care Statement with a focus on defined Acts in a guideline, and their transformation towards an individualized plan of care in which the selected Acts are added. </a:t>
            </a:r>
          </a:p>
          <a:p>
            <a:r>
              <a:rPr lang="en-US" sz="1800" dirty="0" smtClean="0"/>
              <a:t>The purpose of the care plan as defined upon acceptance of the DSTU materials in 2007 is: </a:t>
            </a:r>
          </a:p>
          <a:p>
            <a:pPr lvl="1"/>
            <a:r>
              <a:rPr lang="en-US" sz="1400" dirty="0" smtClean="0"/>
              <a:t>To define the management action plans for the various conditions (for example problems, diagnosis, health concerns)identified for the target of care </a:t>
            </a:r>
          </a:p>
          <a:p>
            <a:pPr lvl="1"/>
            <a:r>
              <a:rPr lang="en-US" sz="1400" dirty="0" smtClean="0"/>
              <a:t>To organize a plan for care and check for completion by all individual professions and/or (responsible parties (including the patient, caregiver or family) for decision making, communication, and continuity and coordination)</a:t>
            </a:r>
          </a:p>
          <a:p>
            <a:pPr lvl="1"/>
            <a:r>
              <a:rPr lang="en-US" sz="1400" dirty="0" smtClean="0"/>
              <a:t>To communicate explicitly by documenting and planning actions and goals </a:t>
            </a:r>
          </a:p>
          <a:p>
            <a:pPr lvl="1"/>
            <a:r>
              <a:rPr lang="en-US" sz="1400" dirty="0" smtClean="0"/>
              <a:t>To permit the monitoring, and flagging, evaluating and feedback of the status of goals, actions, and outcomes such as completed, or unperformed activities and unmet goals and/or unmet outcomes for later follow up</a:t>
            </a:r>
          </a:p>
          <a:p>
            <a:pPr lvl="1"/>
            <a:r>
              <a:rPr lang="en-US" sz="1400" dirty="0" smtClean="0"/>
              <a:t>Managing the risk related to effectuating the care plan, 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r>
              <a:rPr lang="en-US" sz="1400" dirty="0" smtClean="0"/>
              <a:t>Source: http://wiki.hl7.org/index.php?title=Care_Plan_Topic_project</a:t>
            </a:r>
            <a:endParaRPr lang="en-CA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 for March 23</a:t>
            </a:r>
            <a:r>
              <a:rPr lang="en-CA" baseline="30000" dirty="0" smtClean="0"/>
              <a:t>rd</a:t>
            </a:r>
            <a:r>
              <a:rPr lang="en-CA" dirty="0" smtClean="0"/>
              <a:t>, 2011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2000" dirty="0" smtClean="0"/>
              <a:t>Update on new wiki page for Care Plan initiative</a:t>
            </a:r>
          </a:p>
          <a:p>
            <a:pPr>
              <a:defRPr/>
            </a:pPr>
            <a:r>
              <a:rPr lang="en-CA" sz="2000" dirty="0" smtClean="0"/>
              <a:t>Review IHE approach to care coordination and planning, including the nursing perspective; assess reusability for our CP work</a:t>
            </a:r>
          </a:p>
          <a:p>
            <a:pPr lvl="1">
              <a:defRPr/>
            </a:pPr>
            <a:r>
              <a:rPr lang="en-CA" sz="1800" dirty="0" smtClean="0"/>
              <a:t>Peter and co-chair of IHE AU</a:t>
            </a:r>
          </a:p>
          <a:p>
            <a:pPr lvl="1">
              <a:defRPr/>
            </a:pPr>
            <a:r>
              <a:rPr lang="en-CA" sz="1800" dirty="0" smtClean="0"/>
              <a:t>Laura </a:t>
            </a:r>
            <a:r>
              <a:rPr lang="en-CA" sz="1800" dirty="0" smtClean="0">
                <a:solidFill>
                  <a:schemeClr val="tx1"/>
                </a:solidFill>
              </a:rPr>
              <a:t>Heermann Langford, </a:t>
            </a:r>
            <a:r>
              <a:rPr lang="en-CA" sz="1800" dirty="0" smtClean="0"/>
              <a:t>co-chair of PCCC</a:t>
            </a:r>
          </a:p>
          <a:p>
            <a:pPr>
              <a:defRPr/>
            </a:pPr>
            <a:r>
              <a:rPr lang="en-CA" sz="2000" dirty="0" smtClean="0"/>
              <a:t>Update from Danny on use cases</a:t>
            </a:r>
          </a:p>
          <a:p>
            <a:pPr>
              <a:defRPr/>
            </a:pPr>
            <a:r>
              <a:rPr lang="en-US" sz="2000" dirty="0" smtClean="0"/>
              <a:t>Update on work with ONC team on transitions of care for the US and could report on that</a:t>
            </a:r>
            <a:endParaRPr lang="fr-CA" sz="2000" dirty="0" smtClean="0"/>
          </a:p>
          <a:p>
            <a:pPr>
              <a:defRPr/>
            </a:pPr>
            <a:r>
              <a:rPr lang="en-CA" sz="2000" dirty="0" smtClean="0"/>
              <a:t>Start defining the in-scope and out-of-scope contents and aspects of care plan</a:t>
            </a:r>
          </a:p>
          <a:p>
            <a:pPr>
              <a:defRPr/>
            </a:pPr>
            <a:r>
              <a:rPr lang="en-CA" sz="2000" dirty="0" smtClean="0"/>
              <a:t>Then, decide on the deliverables and how we will produce the DAM</a:t>
            </a:r>
          </a:p>
          <a:p>
            <a:endParaRPr lang="en-CA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 for March 30th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Feedback on IHE PCC documents: quick overview and what is relevant to our CP (Stephen, </a:t>
            </a:r>
            <a:r>
              <a:rPr lang="en-CA" dirty="0" smtClean="0"/>
              <a:t>Peter</a:t>
            </a:r>
            <a:r>
              <a:rPr lang="en-CA" dirty="0" smtClean="0"/>
              <a:t>, </a:t>
            </a:r>
            <a:r>
              <a:rPr lang="en-CA" dirty="0" smtClean="0"/>
              <a:t>Jay</a:t>
            </a:r>
            <a:r>
              <a:rPr lang="en-CA" dirty="0" smtClean="0"/>
              <a:t>, </a:t>
            </a:r>
            <a:r>
              <a:rPr lang="en-CA" dirty="0" smtClean="0"/>
              <a:t>I</a:t>
            </a:r>
            <a:r>
              <a:rPr lang="en-CA" dirty="0" smtClean="0"/>
              <a:t>an</a:t>
            </a:r>
            <a:r>
              <a:rPr lang="en-CA" smtClean="0"/>
              <a:t>, Laura)</a:t>
            </a:r>
            <a:endParaRPr lang="en-CA" dirty="0" smtClean="0"/>
          </a:p>
          <a:p>
            <a:r>
              <a:rPr lang="en-CA" dirty="0" smtClean="0"/>
              <a:t>Review of our deliverables (André)</a:t>
            </a:r>
          </a:p>
          <a:p>
            <a:r>
              <a:rPr lang="en-CA" dirty="0" smtClean="0"/>
              <a:t>Updates on </a:t>
            </a:r>
            <a:r>
              <a:rPr lang="en-CA" dirty="0" smtClean="0"/>
              <a:t>use cases</a:t>
            </a:r>
            <a:endParaRPr lang="en-CA" dirty="0" smtClean="0"/>
          </a:p>
          <a:p>
            <a:r>
              <a:rPr lang="en-CA" dirty="0" smtClean="0"/>
              <a:t>Updated status on the wiki and uploaded documents</a:t>
            </a:r>
          </a:p>
          <a:p>
            <a:r>
              <a:rPr lang="en-CA" dirty="0" smtClean="0"/>
              <a:t>Start surfacing the agenda for WGM in </a:t>
            </a:r>
            <a:r>
              <a:rPr lang="en-CA" dirty="0" err="1" smtClean="0"/>
              <a:t>Orlando</a:t>
            </a:r>
            <a:endParaRPr lang="en-CA" dirty="0" smtClean="0"/>
          </a:p>
          <a:p>
            <a:pPr lvl="1"/>
            <a:r>
              <a:rPr lang="en-CA" dirty="0" smtClean="0"/>
              <a:t>Check with William and Stephen (André)</a:t>
            </a:r>
          </a:p>
          <a:p>
            <a:pPr lvl="1"/>
            <a:r>
              <a:rPr lang="en-CA" dirty="0" smtClean="0"/>
              <a:t>Who will be there?</a:t>
            </a:r>
          </a:p>
          <a:p>
            <a:pPr lvl="1"/>
            <a:r>
              <a:rPr lang="en-CA" dirty="0" smtClean="0"/>
              <a:t>How much time do we want and to do what? 1 to 1,5 days?</a:t>
            </a:r>
          </a:p>
          <a:p>
            <a:r>
              <a:rPr lang="en-CA" dirty="0" smtClean="0"/>
              <a:t>Tentative goal: ballot DAM in September, so </a:t>
            </a:r>
            <a:r>
              <a:rPr lang="en-CA" dirty="0" smtClean="0"/>
              <a:t>we need a schedule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455613" y="120650"/>
            <a:ext cx="8359775" cy="723900"/>
          </a:xfrm>
        </p:spPr>
        <p:txBody>
          <a:bodyPr/>
          <a:lstStyle/>
          <a:p>
            <a:r>
              <a:rPr lang="en-CA" dirty="0" smtClean="0"/>
              <a:t>Done on March 16th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5613" y="1176338"/>
            <a:ext cx="8364537" cy="527367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Presentation by Canada (Ron Parker and Sasha Bojicic) on the COPD use case they developed: </a:t>
            </a:r>
          </a:p>
          <a:p>
            <a:pPr lvl="1">
              <a:defRPr/>
            </a:pPr>
            <a:r>
              <a:rPr lang="en-CA" dirty="0" smtClean="0">
                <a:solidFill>
                  <a:srgbClr val="FF0000"/>
                </a:solidFill>
              </a:rPr>
              <a:t>Done, see separate PP deck with discussion notes. See also the COPD use case document</a:t>
            </a:r>
          </a:p>
          <a:p>
            <a:pPr>
              <a:defRPr/>
            </a:pPr>
            <a:r>
              <a:rPr lang="en-CA" dirty="0" smtClean="0"/>
              <a:t>Next meeting (March 23</a:t>
            </a:r>
            <a:r>
              <a:rPr lang="en-CA" baseline="30000" dirty="0" smtClean="0"/>
              <a:t>rd</a:t>
            </a:r>
            <a:r>
              <a:rPr lang="en-CA" dirty="0" smtClean="0"/>
              <a:t>):</a:t>
            </a:r>
          </a:p>
          <a:p>
            <a:pPr lvl="1">
              <a:defRPr/>
            </a:pPr>
            <a:r>
              <a:rPr lang="en-CA" dirty="0" smtClean="0"/>
              <a:t>Review IHE approach to care coordination and planning, including the nursing perspective</a:t>
            </a:r>
          </a:p>
          <a:p>
            <a:pPr lvl="2">
              <a:defRPr/>
            </a:pPr>
            <a:r>
              <a:rPr lang="en-CA" dirty="0" smtClean="0"/>
              <a:t>Peter and co-chair of IHE AU</a:t>
            </a:r>
          </a:p>
          <a:p>
            <a:pPr lvl="2">
              <a:defRPr/>
            </a:pPr>
            <a:r>
              <a:rPr lang="en-CA" dirty="0" smtClean="0"/>
              <a:t>Laura </a:t>
            </a:r>
            <a:r>
              <a:rPr lang="en-CA" dirty="0" smtClean="0">
                <a:solidFill>
                  <a:schemeClr val="tx1"/>
                </a:solidFill>
              </a:rPr>
              <a:t>Heermann Langford, </a:t>
            </a:r>
            <a:r>
              <a:rPr lang="en-CA" dirty="0" smtClean="0"/>
              <a:t>co-chair of PCCC</a:t>
            </a:r>
          </a:p>
          <a:p>
            <a:pPr lvl="1">
              <a:defRPr/>
            </a:pPr>
            <a:r>
              <a:rPr lang="en-CA" dirty="0" smtClean="0"/>
              <a:t>Start defining the in-scope and out-of-scope contents and aspects of care plan</a:t>
            </a:r>
          </a:p>
          <a:p>
            <a:pPr lvl="1">
              <a:defRPr/>
            </a:pPr>
            <a:r>
              <a:rPr lang="en-CA" dirty="0" smtClean="0"/>
              <a:t>Update from Danny</a:t>
            </a:r>
          </a:p>
          <a:p>
            <a:pPr>
              <a:defRPr/>
            </a:pPr>
            <a:r>
              <a:rPr lang="en-CA" dirty="0" smtClean="0"/>
              <a:t>Then, decide on the deliverables and how we will produce the DAM</a:t>
            </a:r>
            <a:endParaRPr lang="fr-CA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>
          <a:xfrm>
            <a:off x="455613" y="120650"/>
            <a:ext cx="8359775" cy="723900"/>
          </a:xfrm>
        </p:spPr>
        <p:txBody>
          <a:bodyPr/>
          <a:lstStyle/>
          <a:p>
            <a:r>
              <a:rPr lang="en-CA" dirty="0" smtClean="0"/>
              <a:t>Participants- </a:t>
            </a:r>
            <a:r>
              <a:rPr lang="en-CA" dirty="0" err="1" smtClean="0"/>
              <a:t>Meetg</a:t>
            </a:r>
            <a:r>
              <a:rPr lang="en-CA" dirty="0" smtClean="0"/>
              <a:t> of 2011-03-23 p1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50825" y="836613"/>
          <a:ext cx="8641199" cy="3970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349"/>
                <a:gridCol w="2520350"/>
                <a:gridCol w="504073"/>
                <a:gridCol w="576080"/>
                <a:gridCol w="576080"/>
                <a:gridCol w="1944267"/>
              </a:tblGrid>
              <a:tr h="216031"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500" b="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CA" sz="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r>
                        <a:rPr lang="en-CA" sz="1050" dirty="0" smtClean="0">
                          <a:solidFill>
                            <a:schemeClr val="tx1"/>
                          </a:solidFill>
                        </a:rPr>
                        <a:t>André Boudreau</a:t>
                      </a:r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a.boudreau@boroan.ca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5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5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50" dirty="0" smtClean="0">
                          <a:solidFill>
                            <a:schemeClr val="tx1"/>
                          </a:solidFill>
                        </a:rPr>
                        <a:t>Laura Heermann Langford</a:t>
                      </a:r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Laura.Heermann@imail.org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5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5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Stephen Chu 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stephen.chu@nehta.gov.au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5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 </a:t>
                      </a:r>
                      <a:r>
                        <a:rPr lang="fr-C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MacIsaac</a:t>
                      </a:r>
                      <a:endParaRPr lang="en-CA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peter.macisaac@hp.com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Adel Ghlamallah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err="1" smtClean="0">
                          <a:solidFill>
                            <a:schemeClr val="tx1"/>
                          </a:solidFill>
                        </a:rPr>
                        <a:t>aghlamallah@infoway-inforoute.ca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5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William Goossen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wgoossen@results4care.nl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NL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Anneke</a:t>
                      </a: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Goossen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agoossen@results4care.nl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NL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 Townsend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ian.townend@nhs.net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Rosemary Kennedy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Rosemary.kennedy@jefferson.edu</a:t>
                      </a:r>
                      <a:endParaRPr lang="fr-CA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Jay Lyle</a:t>
                      </a:r>
                      <a:endParaRPr lang="en-CA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jaylyle@gmail.com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Margaret </a:t>
                      </a:r>
                      <a:r>
                        <a:rPr lang="en-C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Dittloff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mkd@cbord.com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Audrey Dickerson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adickerson@himss.org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 McNicoll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Ian.McNicoll@oceaninformatics.com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UK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63"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Danny </a:t>
                      </a:r>
                      <a:r>
                        <a:rPr lang="en-US" sz="10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Probst</a:t>
                      </a:r>
                      <a:endParaRPr lang="fr-CA" sz="10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Danny.Probst@imail.org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Kevin Coonan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Kevin.coonan@gmail.com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>
          <a:xfrm>
            <a:off x="455613" y="120650"/>
            <a:ext cx="8359775" cy="723900"/>
          </a:xfrm>
        </p:spPr>
        <p:txBody>
          <a:bodyPr/>
          <a:lstStyle/>
          <a:p>
            <a:r>
              <a:rPr lang="en-CA" dirty="0" smtClean="0"/>
              <a:t>Participants- </a:t>
            </a:r>
            <a:r>
              <a:rPr lang="en-CA" dirty="0" err="1" smtClean="0"/>
              <a:t>Meetg</a:t>
            </a:r>
            <a:r>
              <a:rPr lang="en-CA" dirty="0" smtClean="0"/>
              <a:t> of 2011-03-23 p2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50825" y="836613"/>
          <a:ext cx="864119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349"/>
                <a:gridCol w="2520350"/>
                <a:gridCol w="504073"/>
                <a:gridCol w="576080"/>
                <a:gridCol w="576080"/>
                <a:gridCol w="1944267"/>
              </a:tblGrid>
              <a:tr h="216031"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500" b="0" dirty="0" smtClean="0">
                          <a:solidFill>
                            <a:schemeClr val="tx1"/>
                          </a:solidFill>
                        </a:rPr>
                        <a:t>Country</a:t>
                      </a:r>
                      <a:endParaRPr lang="en-CA" sz="5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David Rowed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david.rowed@gmail.com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AU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Charlie Bishop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charlie.bishop@isofthealth.com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UK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Walter Suarez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walter.g.suarez@kp.org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 </a:t>
                      </a:r>
                      <a:r>
                        <a:rPr lang="en-C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Hendler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Peter.Hendler@kp.org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Ray Simkus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ray@wmt.ca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Elayne</a:t>
                      </a: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Ayres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EAyres@cc.nih.gov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Lloyd</a:t>
                      </a:r>
                      <a:r>
                        <a:rPr lang="en-CA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Mackenzie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lloyd@lmckenzie.com</a:t>
                      </a:r>
                      <a:endParaRPr lang="en-CA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LM&amp;A Consulting Ltd.</a:t>
                      </a:r>
                      <a:endParaRPr lang="en-CA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10">
                <a:tc>
                  <a:txBody>
                    <a:bodyPr/>
                    <a:lstStyle/>
                    <a:p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Serafina</a:t>
                      </a:r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Versaggi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serafina.versaggi@gmail.com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10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Sasha Bojicic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SBojicic@infoway-inforoute.ca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Lead architect,</a:t>
                      </a:r>
                      <a:r>
                        <a:rPr lang="en-CA" sz="900" baseline="0" dirty="0" smtClean="0">
                          <a:solidFill>
                            <a:schemeClr val="tx1"/>
                          </a:solidFill>
                        </a:rPr>
                        <a:t> Blueprint 2015, </a:t>
                      </a: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Canada Health Infoway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10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Agnes Wong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awong@infoway-inforoute.ca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BScN</a:t>
                      </a: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MN, CHE. </a:t>
                      </a:r>
                      <a:endParaRPr lang="fr-CA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Clinical Adoption - Director, Professional Practice &amp; Clinical Informatics, Canada Health Infoway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10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Cindy Hollister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chollister@infoway-inforoute.ca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RN, </a:t>
                      </a:r>
                      <a:r>
                        <a:rPr lang="en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BHSc</a:t>
                      </a: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(N), Clinical Adoption -Clinical Leader, Canada Health Infoway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10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Valeri</a:t>
                      </a: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 Leung 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vleung@infoway-inforoute.ca</a:t>
                      </a: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Pharmacist. Clinical Leader, Canada Health Infoway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010"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Gordon </a:t>
                      </a:r>
                      <a:r>
                        <a:rPr lang="en-CA" sz="900" dirty="0" err="1" smtClean="0">
                          <a:solidFill>
                            <a:schemeClr val="tx1"/>
                          </a:solidFill>
                        </a:rPr>
                        <a:t>Raup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800" dirty="0" smtClean="0">
                          <a:solidFill>
                            <a:schemeClr val="tx1"/>
                          </a:solidFill>
                        </a:rPr>
                        <a:t>graup@comcast.net</a:t>
                      </a:r>
                      <a:endParaRPr lang="en-CA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900" dirty="0" smtClean="0">
                          <a:solidFill>
                            <a:schemeClr val="tx1"/>
                          </a:solidFill>
                        </a:rPr>
                        <a:t>US</a:t>
                      </a:r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Was CEO, </a:t>
                      </a:r>
                      <a:r>
                        <a:rPr lang="fr-CA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CareFacts</a:t>
                      </a:r>
                      <a:r>
                        <a:rPr lang="fr-CA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 Systems, Inc. </a:t>
                      </a:r>
                      <a:endParaRPr lang="en-CA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CB6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Notes on new wiki page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Add team members that are regulars. Include profile notes.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IHE PCCP IHE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Peter and Laura connected and reviewed what IHE did</a:t>
            </a:r>
          </a:p>
          <a:p>
            <a:pPr lvl="1"/>
            <a:r>
              <a:rPr lang="en-CA" sz="1800" dirty="0" smtClean="0"/>
              <a:t>Included AU work done</a:t>
            </a:r>
          </a:p>
          <a:p>
            <a:r>
              <a:rPr lang="en-CA" sz="2000" dirty="0" smtClean="0"/>
              <a:t>Key documents: need to extract business requirements and principles</a:t>
            </a:r>
          </a:p>
          <a:p>
            <a:pPr lvl="1"/>
            <a:r>
              <a:rPr lang="en-CA" sz="1600" dirty="0" smtClean="0"/>
              <a:t>PCCP Patient Centered Coordination Plan (Ian- compare to Swedish)</a:t>
            </a:r>
          </a:p>
          <a:p>
            <a:pPr lvl="2"/>
            <a:r>
              <a:rPr lang="en-CA" sz="1600" dirty="0" smtClean="0"/>
              <a:t>Scoped back for the USA</a:t>
            </a:r>
          </a:p>
          <a:p>
            <a:pPr lvl="2"/>
            <a:r>
              <a:rPr lang="en-CA" sz="1600" dirty="0" smtClean="0"/>
              <a:t>Full version</a:t>
            </a:r>
          </a:p>
          <a:p>
            <a:pPr lvl="1"/>
            <a:r>
              <a:rPr lang="en-CA" sz="1600" dirty="0" smtClean="0"/>
              <a:t>Patient Plan of Care: for nursing (Jay)</a:t>
            </a:r>
          </a:p>
          <a:p>
            <a:pPr lvl="1"/>
            <a:r>
              <a:rPr lang="en-CA" sz="1600" dirty="0" err="1" smtClean="0"/>
              <a:t>eNursing</a:t>
            </a:r>
            <a:r>
              <a:rPr lang="en-CA" sz="1600" dirty="0" smtClean="0"/>
              <a:t> summary (Peter and Stephen)</a:t>
            </a:r>
          </a:p>
          <a:p>
            <a:r>
              <a:rPr lang="en-CA" sz="2000" dirty="0" smtClean="0"/>
              <a:t>Volume 1 and 2: IHE specific constructs: may not be useful</a:t>
            </a:r>
          </a:p>
          <a:p>
            <a:r>
              <a:rPr lang="en-CA" sz="2000" dirty="0" smtClean="0"/>
              <a:t>Get ok from IHE that we can post on wiki: </a:t>
            </a:r>
            <a:r>
              <a:rPr lang="en-CA" sz="2000" dirty="0" err="1" smtClean="0"/>
              <a:t>pdf</a:t>
            </a:r>
            <a:r>
              <a:rPr lang="en-CA" sz="2000" dirty="0" smtClean="0"/>
              <a:t> versions?</a:t>
            </a:r>
          </a:p>
          <a:p>
            <a:r>
              <a:rPr lang="en-CA" sz="2000" dirty="0" smtClean="0"/>
              <a:t>Some harmonization would be required</a:t>
            </a:r>
          </a:p>
          <a:p>
            <a:r>
              <a:rPr lang="en-CA" sz="2000" dirty="0" smtClean="0"/>
              <a:t>May need to consider 2 architectures: one central dynamic CP, and a series of CP interconnected</a:t>
            </a:r>
            <a:endParaRPr lang="en-CA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S&amp;I Framework in the USA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3 topics:</a:t>
            </a:r>
          </a:p>
          <a:p>
            <a:r>
              <a:rPr lang="en-CA" dirty="0" smtClean="0"/>
              <a:t>Transfer of care: 3 sub-groups</a:t>
            </a:r>
          </a:p>
          <a:p>
            <a:pPr lvl="1"/>
            <a:r>
              <a:rPr lang="en-CA" dirty="0" smtClean="0"/>
              <a:t>Discharge summary</a:t>
            </a:r>
          </a:p>
          <a:p>
            <a:pPr lvl="1"/>
            <a:r>
              <a:rPr lang="en-CA" dirty="0" smtClean="0"/>
              <a:t>Care plan</a:t>
            </a:r>
          </a:p>
          <a:p>
            <a:pPr lvl="1"/>
            <a:r>
              <a:rPr lang="en-CA" dirty="0" smtClean="0"/>
              <a:t>Laura presented on what we are doing with CP. </a:t>
            </a:r>
          </a:p>
          <a:p>
            <a:pPr lvl="2"/>
            <a:r>
              <a:rPr lang="en-CA" dirty="0" smtClean="0"/>
              <a:t>3 calls with them since</a:t>
            </a:r>
          </a:p>
          <a:p>
            <a:pPr lvl="1"/>
            <a:r>
              <a:rPr lang="en-CA" dirty="0" smtClean="0"/>
              <a:t>Identifying data elements and instructions</a:t>
            </a:r>
          </a:p>
          <a:p>
            <a:pPr lvl="1"/>
            <a:r>
              <a:rPr lang="en-CA" dirty="0" smtClean="0"/>
              <a:t>Discharge summary is a retrospective view of transition data</a:t>
            </a:r>
          </a:p>
          <a:p>
            <a:pPr lvl="2"/>
            <a:r>
              <a:rPr lang="en-CA" dirty="0" smtClean="0"/>
              <a:t>Would it contain care plan? Not settled where it sits</a:t>
            </a:r>
          </a:p>
          <a:p>
            <a:pPr lvl="1"/>
            <a:r>
              <a:rPr lang="en-CA" dirty="0" smtClean="0"/>
              <a:t>Patient instructions is a prospective view and patient facing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I_10 04 07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HI_10 04 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accent1">
              <a:lumMod val="75000"/>
              <a:lumOff val="25000"/>
            </a:schemeClr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200" b="0" i="1" u="sng" dirty="0" smtClean="0">
            <a:solidFill>
              <a:srgbClr val="FF0000"/>
            </a:solidFill>
          </a:defRPr>
        </a:defPPr>
      </a:lstStyle>
    </a:txDef>
  </a:objectDefaults>
  <a:extraClrSchemeLst>
    <a:extraClrScheme>
      <a:clrScheme name="CHI_10 04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I_10 04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I_10 04 07 13">
        <a:dk1>
          <a:srgbClr val="87856A"/>
        </a:dk1>
        <a:lt1>
          <a:srgbClr val="FFFFFF"/>
        </a:lt1>
        <a:dk2>
          <a:srgbClr val="AF3219"/>
        </a:dk2>
        <a:lt2>
          <a:srgbClr val="555759"/>
        </a:lt2>
        <a:accent1>
          <a:srgbClr val="003A62"/>
        </a:accent1>
        <a:accent2>
          <a:srgbClr val="812740"/>
        </a:accent2>
        <a:accent3>
          <a:srgbClr val="FFFFFF"/>
        </a:accent3>
        <a:accent4>
          <a:srgbClr val="727159"/>
        </a:accent4>
        <a:accent5>
          <a:srgbClr val="AAAEB7"/>
        </a:accent5>
        <a:accent6>
          <a:srgbClr val="742239"/>
        </a:accent6>
        <a:hlink>
          <a:srgbClr val="1486CE"/>
        </a:hlink>
        <a:folHlink>
          <a:srgbClr val="55A94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11864</TotalTime>
  <Words>1495</Words>
  <Application>Microsoft Office PowerPoint</Application>
  <PresentationFormat>Affichage à l'écran (4:3)</PresentationFormat>
  <Paragraphs>257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CHI_10 04 07</vt:lpstr>
      <vt:lpstr>Care Plan (CP) Team Meeting Notes (As updated during meeting)</vt:lpstr>
      <vt:lpstr>Agenda for March 23rd, 2011</vt:lpstr>
      <vt:lpstr>Agenda for March 30th</vt:lpstr>
      <vt:lpstr>Done on March 16th</vt:lpstr>
      <vt:lpstr>Participants- Meetg of 2011-03-23 p1</vt:lpstr>
      <vt:lpstr>Participants- Meetg of 2011-03-23 p2</vt:lpstr>
      <vt:lpstr>Notes on new wiki page</vt:lpstr>
      <vt:lpstr>IHE PCCP IHE</vt:lpstr>
      <vt:lpstr>S&amp;I Framework in the USA</vt:lpstr>
      <vt:lpstr>Diapositive 10</vt:lpstr>
      <vt:lpstr>Danny’s work on story boards</vt:lpstr>
      <vt:lpstr>Diapositive 12</vt:lpstr>
      <vt:lpstr>DRAFT- Scope of 2011 Care Plan Initiative</vt:lpstr>
      <vt:lpstr>Action Items as of 2011-03-23</vt:lpstr>
      <vt:lpstr>Appendix</vt:lpstr>
      <vt:lpstr>Definition of Care Plan on Wiki</vt:lpstr>
    </vt:vector>
  </TitlesOfParts>
  <Company>Canada Health Infoway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Canada Health Infoway</dc:creator>
  <cp:lastModifiedBy>André Boudreau</cp:lastModifiedBy>
  <cp:revision>844</cp:revision>
  <dcterms:created xsi:type="dcterms:W3CDTF">2007-10-04T22:02:14Z</dcterms:created>
  <dcterms:modified xsi:type="dcterms:W3CDTF">2011-04-04T23:49:06Z</dcterms:modified>
</cp:coreProperties>
</file>