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0798-8741-4817-A5A1-C568B34686BB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C030-2389-47C0-A744-36D07C7CA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92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0798-8741-4817-A5A1-C568B34686BB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C030-2389-47C0-A744-36D07C7CA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893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0798-8741-4817-A5A1-C568B34686BB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C030-2389-47C0-A744-36D07C7CA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990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0798-8741-4817-A5A1-C568B34686BB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C030-2389-47C0-A744-36D07C7CA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47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0798-8741-4817-A5A1-C568B34686BB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C030-2389-47C0-A744-36D07C7CA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153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0798-8741-4817-A5A1-C568B34686BB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C030-2389-47C0-A744-36D07C7CA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46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0798-8741-4817-A5A1-C568B34686BB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C030-2389-47C0-A744-36D07C7CA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510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0798-8741-4817-A5A1-C568B34686BB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C030-2389-47C0-A744-36D07C7CA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60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0798-8741-4817-A5A1-C568B34686BB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C030-2389-47C0-A744-36D07C7CA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69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0798-8741-4817-A5A1-C568B34686BB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C030-2389-47C0-A744-36D07C7CA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6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50798-8741-4817-A5A1-C568B34686BB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AC030-2389-47C0-A744-36D07C7CA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47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50798-8741-4817-A5A1-C568B34686BB}" type="datetimeFigureOut">
              <a:rPr lang="en-US" smtClean="0"/>
              <a:t>7/22/2016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AC030-2389-47C0-A744-36D07C7CA5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535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CIMI Semantic Binding Issue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seems to be widely agreed that model binding can align CIMI model properties with the semantics of SNOMED CT concept model attributes, where appropriate.</a:t>
            </a:r>
          </a:p>
          <a:p>
            <a:r>
              <a:rPr lang="en-US" dirty="0"/>
              <a:t>But those attributes are predicated on the root concept of the respective concept models. There is no “is root” attribute in SNOMED.</a:t>
            </a:r>
          </a:p>
          <a:p>
            <a:r>
              <a:rPr lang="en-US" dirty="0"/>
              <a:t>The observable model, for instance, specifies a “precondition” property, but no attribute to define the observable subject of the “has precondition” predicate.</a:t>
            </a:r>
          </a:p>
        </p:txBody>
      </p:sp>
    </p:spTree>
    <p:extLst>
      <p:ext uri="{BB962C8B-B14F-4D97-AF65-F5344CB8AC3E}">
        <p14:creationId xmlns:p14="http://schemas.microsoft.com/office/powerpoint/2010/main" val="322338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idx="1"/>
          </p:nvPr>
        </p:nvSpPr>
        <p:spPr>
          <a:xfrm>
            <a:off x="838200" y="1359801"/>
            <a:ext cx="10515600" cy="4351338"/>
          </a:xfrm>
        </p:spPr>
        <p:txBody>
          <a:bodyPr/>
          <a:lstStyle/>
          <a:p>
            <a:r>
              <a:rPr lang="en-US" dirty="0"/>
              <a:t>In this example, it’s difficult to infer an expression:</a:t>
            </a:r>
          </a:p>
          <a:p>
            <a:pPr lvl="1"/>
            <a:r>
              <a:rPr lang="en-US" dirty="0"/>
              <a:t>There is a bound “precondition” attribute.</a:t>
            </a:r>
          </a:p>
          <a:p>
            <a:pPr lvl="1"/>
            <a:r>
              <a:rPr lang="en-US" dirty="0"/>
              <a:t>It has a value binding to a conformant value set.</a:t>
            </a:r>
          </a:p>
          <a:p>
            <a:pPr lvl="1"/>
            <a:r>
              <a:rPr lang="en-US" dirty="0"/>
              <a:t>But the subject cannot be identified without some very specific assumptions about where to find the observable (e.g., “in observation models, use the value of the </a:t>
            </a:r>
            <a:r>
              <a:rPr lang="en-US" i="1" dirty="0"/>
              <a:t>code</a:t>
            </a:r>
            <a:r>
              <a:rPr lang="en-US" dirty="0"/>
              <a:t> property”).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355015" y="3717970"/>
            <a:ext cx="6280030" cy="2093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CIMI Model for SBP Observation</a:t>
            </a:r>
          </a:p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32653" y="4947771"/>
            <a:ext cx="2984740" cy="56071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Element: body position</a:t>
            </a:r>
          </a:p>
          <a:p>
            <a:pPr algn="ctr"/>
            <a:r>
              <a:rPr lang="en-US" dirty="0"/>
              <a:t>Bound attribute: Precondition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495030" y="4947771"/>
            <a:ext cx="2984740" cy="56071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Value: body position value set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432653" y="4254782"/>
            <a:ext cx="2984740" cy="56071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Element: ?</a:t>
            </a:r>
          </a:p>
          <a:p>
            <a:pPr algn="ctr"/>
            <a:r>
              <a:rPr lang="en-US" dirty="0"/>
              <a:t>Bound attribute: 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495030" y="4254782"/>
            <a:ext cx="2984740" cy="560717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Value: SBP observable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030672" y="5857581"/>
            <a:ext cx="4953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Expression:                   </a:t>
            </a:r>
            <a:r>
              <a:rPr lang="en-US" dirty="0">
                <a:solidFill>
                  <a:srgbClr val="FF0000"/>
                </a:solidFill>
              </a:rPr>
              <a:t>???</a:t>
            </a:r>
            <a:r>
              <a:rPr lang="en-US" dirty="0"/>
              <a:t>     :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Precondition</a:t>
            </a:r>
            <a:r>
              <a:rPr lang="en-US" dirty="0"/>
              <a:t> =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sitting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252737" y="6225639"/>
            <a:ext cx="44903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Focal concept</a:t>
            </a:r>
            <a:r>
              <a:rPr lang="en-US" dirty="0"/>
              <a:t>  :   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attribute</a:t>
            </a:r>
            <a:r>
              <a:rPr lang="en-US" dirty="0"/>
              <a:t>   =  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attribute value</a:t>
            </a:r>
          </a:p>
        </p:txBody>
      </p:sp>
    </p:spTree>
    <p:extLst>
      <p:ext uri="{BB962C8B-B14F-4D97-AF65-F5344CB8AC3E}">
        <p14:creationId xmlns:p14="http://schemas.microsoft.com/office/powerpoint/2010/main" val="3174028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It has been suggested that the model may contain an “is-a” binding to a concept model root concept.</a:t>
            </a:r>
          </a:p>
          <a:p>
            <a:r>
              <a:rPr lang="en-US" dirty="0"/>
              <a:t>The model would then represent a subset of the instances represented by the concept in the value of that property, and the attributes asserted would be attributes of that subtype.</a:t>
            </a:r>
          </a:p>
          <a:p>
            <a:r>
              <a:rPr lang="en-US" dirty="0"/>
              <a:t>Issue: We don’t model concepts in information models. We model assertions.</a:t>
            </a:r>
          </a:p>
          <a:p>
            <a:r>
              <a:rPr lang="en-US" dirty="0"/>
              <a:t>However, such an approach may work perfectly well for the Topic axis of the proposed CIMI compositional approach.</a:t>
            </a:r>
          </a:p>
          <a:p>
            <a:r>
              <a:rPr lang="en-US" dirty="0"/>
              <a:t>This will require (or enable) leveraging other axes for the assertion.</a:t>
            </a:r>
          </a:p>
        </p:txBody>
      </p:sp>
    </p:spTree>
    <p:extLst>
      <p:ext uri="{BB962C8B-B14F-4D97-AF65-F5344CB8AC3E}">
        <p14:creationId xmlns:p14="http://schemas.microsoft.com/office/powerpoint/2010/main" val="3152961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753821" y="4723301"/>
            <a:ext cx="6280030" cy="204946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CIMI Model for SBP Topic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261612"/>
            <a:ext cx="10515600" cy="1325563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5831459" y="6087760"/>
            <a:ext cx="2984740" cy="56071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Element: body position</a:t>
            </a:r>
          </a:p>
          <a:p>
            <a:pPr algn="ctr"/>
            <a:r>
              <a:rPr lang="en-US" dirty="0"/>
              <a:t>Bound attribute: Precondition </a:t>
            </a:r>
          </a:p>
        </p:txBody>
      </p:sp>
      <p:sp>
        <p:nvSpPr>
          <p:cNvPr id="6" name="Rectangle 5"/>
          <p:cNvSpPr/>
          <p:nvPr/>
        </p:nvSpPr>
        <p:spPr>
          <a:xfrm>
            <a:off x="8893836" y="6087760"/>
            <a:ext cx="2984740" cy="56071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Value: body position value set</a:t>
            </a:r>
          </a:p>
        </p:txBody>
      </p:sp>
      <p:sp>
        <p:nvSpPr>
          <p:cNvPr id="8" name="Rectangle 7"/>
          <p:cNvSpPr/>
          <p:nvPr/>
        </p:nvSpPr>
        <p:spPr>
          <a:xfrm>
            <a:off x="5831459" y="5353771"/>
            <a:ext cx="2984740" cy="5607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Element: code </a:t>
            </a:r>
          </a:p>
          <a:p>
            <a:pPr algn="ctr"/>
            <a:r>
              <a:rPr lang="en-US" dirty="0"/>
              <a:t>Bound code: Is-a</a:t>
            </a:r>
          </a:p>
        </p:txBody>
      </p:sp>
      <p:sp>
        <p:nvSpPr>
          <p:cNvPr id="9" name="Rectangle 8"/>
          <p:cNvSpPr/>
          <p:nvPr/>
        </p:nvSpPr>
        <p:spPr>
          <a:xfrm>
            <a:off x="8893836" y="5353770"/>
            <a:ext cx="2984740" cy="56071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chemeClr val="accent2">
                  <a:lumMod val="75000"/>
                </a:schemeClr>
              </a:gs>
            </a:gsLst>
            <a:lin ang="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Value: SBP </a:t>
            </a:r>
            <a:r>
              <a:rPr lang="en-US" b="1" dirty="0"/>
              <a:t>observable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33244" y="4487120"/>
            <a:ext cx="2679943" cy="560717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Observable concept model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33244" y="5049288"/>
            <a:ext cx="2679943" cy="56071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Finding concept model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33244" y="5611456"/>
            <a:ext cx="2679943" cy="5607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Situation concept model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753821" y="1338752"/>
            <a:ext cx="6280030" cy="296321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CIMI Model for SBP Observation</a:t>
            </a:r>
          </a:p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endParaRPr lang="en-US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31459" y="2703214"/>
            <a:ext cx="2984740" cy="83101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Element: method</a:t>
            </a:r>
          </a:p>
          <a:p>
            <a:pPr algn="ctr"/>
            <a:r>
              <a:rPr lang="en-US" dirty="0"/>
              <a:t>Bound attribute: finding method</a:t>
            </a:r>
          </a:p>
        </p:txBody>
      </p:sp>
      <p:sp>
        <p:nvSpPr>
          <p:cNvPr id="22" name="Rectangle 21"/>
          <p:cNvSpPr/>
          <p:nvPr/>
        </p:nvSpPr>
        <p:spPr>
          <a:xfrm>
            <a:off x="8893836" y="2703214"/>
            <a:ext cx="2984740" cy="56071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Value: SBP method value set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831459" y="1969225"/>
            <a:ext cx="2984740" cy="5607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Element: code </a:t>
            </a:r>
          </a:p>
          <a:p>
            <a:pPr algn="ctr"/>
            <a:r>
              <a:rPr lang="en-US" dirty="0"/>
              <a:t>Bound code: Is-a</a:t>
            </a:r>
          </a:p>
        </p:txBody>
      </p:sp>
      <p:sp>
        <p:nvSpPr>
          <p:cNvPr id="24" name="Rectangle 23"/>
          <p:cNvSpPr/>
          <p:nvPr/>
        </p:nvSpPr>
        <p:spPr>
          <a:xfrm>
            <a:off x="8893836" y="1969224"/>
            <a:ext cx="2984740" cy="560717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Value: SBP </a:t>
            </a:r>
            <a:r>
              <a:rPr lang="en-US" b="1" dirty="0"/>
              <a:t>finding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831459" y="3583475"/>
            <a:ext cx="2984740" cy="56071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Element: code </a:t>
            </a:r>
          </a:p>
          <a:p>
            <a:pPr algn="ctr"/>
            <a:r>
              <a:rPr lang="en-US" dirty="0"/>
              <a:t>Bound attribute: interprets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8893836" y="3583474"/>
            <a:ext cx="2984740" cy="56071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Value: Observable</a:t>
            </a:r>
          </a:p>
          <a:p>
            <a:pPr algn="ctr"/>
            <a:r>
              <a:rPr lang="en-US" dirty="0"/>
              <a:t>(SBP Topic)</a:t>
            </a:r>
          </a:p>
        </p:txBody>
      </p:sp>
      <p:sp>
        <p:nvSpPr>
          <p:cNvPr id="27" name="Down Arrow 26"/>
          <p:cNvSpPr/>
          <p:nvPr/>
        </p:nvSpPr>
        <p:spPr>
          <a:xfrm>
            <a:off x="11049004" y="4115975"/>
            <a:ext cx="905774" cy="718521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7512" y="1338752"/>
            <a:ext cx="5506528" cy="296321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CIMI Model for statement of presence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143776" y="2656130"/>
            <a:ext cx="2984740" cy="76595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Element: ?</a:t>
            </a:r>
          </a:p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Bound attribute: finding context</a:t>
            </a:r>
          </a:p>
        </p:txBody>
      </p:sp>
      <p:sp>
        <p:nvSpPr>
          <p:cNvPr id="37" name="Rectangle 36"/>
          <p:cNvSpPr/>
          <p:nvPr/>
        </p:nvSpPr>
        <p:spPr>
          <a:xfrm>
            <a:off x="3197527" y="2780210"/>
            <a:ext cx="2047334" cy="5607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Value: confirmed present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35150" y="2011717"/>
            <a:ext cx="2984740" cy="5607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Element: code </a:t>
            </a:r>
          </a:p>
          <a:p>
            <a:pPr algn="ctr"/>
            <a:r>
              <a:rPr lang="en-US" dirty="0"/>
              <a:t>Bound code: Is-a</a:t>
            </a:r>
          </a:p>
        </p:txBody>
      </p:sp>
      <p:sp>
        <p:nvSpPr>
          <p:cNvPr id="39" name="Rectangle 38"/>
          <p:cNvSpPr/>
          <p:nvPr/>
        </p:nvSpPr>
        <p:spPr>
          <a:xfrm>
            <a:off x="3197527" y="2011716"/>
            <a:ext cx="2047334" cy="5607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Value: </a:t>
            </a:r>
            <a:r>
              <a:rPr lang="en-US" b="1" dirty="0">
                <a:solidFill>
                  <a:schemeClr val="accent3">
                    <a:lumMod val="50000"/>
                  </a:schemeClr>
                </a:solidFill>
              </a:rPr>
              <a:t>Situation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50965" y="3513448"/>
            <a:ext cx="2984740" cy="73425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Element: ?</a:t>
            </a:r>
          </a:p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Bound code: associated finding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213342" y="3699546"/>
            <a:ext cx="2047334" cy="56071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Value: Finding</a:t>
            </a:r>
          </a:p>
        </p:txBody>
      </p:sp>
      <p:sp>
        <p:nvSpPr>
          <p:cNvPr id="42" name="Right Arrow 41"/>
          <p:cNvSpPr/>
          <p:nvPr/>
        </p:nvSpPr>
        <p:spPr>
          <a:xfrm>
            <a:off x="5106839" y="3583474"/>
            <a:ext cx="690116" cy="718489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733244" y="6164998"/>
            <a:ext cx="2679943" cy="5607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CIMI</a:t>
            </a:r>
          </a:p>
        </p:txBody>
      </p:sp>
      <p:sp>
        <p:nvSpPr>
          <p:cNvPr id="44" name="Rectangle 43"/>
          <p:cNvSpPr/>
          <p:nvPr/>
        </p:nvSpPr>
        <p:spPr>
          <a:xfrm rot="16200000">
            <a:off x="-666412" y="5326058"/>
            <a:ext cx="2238596" cy="56071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1793789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and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 SNOMED CT </a:t>
            </a:r>
            <a:r>
              <a:rPr lang="en-US" i="1" dirty="0"/>
              <a:t>Situation with Explicit Context </a:t>
            </a:r>
            <a:r>
              <a:rPr lang="en-US" dirty="0"/>
              <a:t>model right?</a:t>
            </a:r>
          </a:p>
          <a:p>
            <a:pPr lvl="1"/>
            <a:r>
              <a:rPr lang="en-US" dirty="0"/>
              <a:t>Do we need to enhance it?</a:t>
            </a:r>
          </a:p>
          <a:p>
            <a:pPr lvl="2"/>
            <a:r>
              <a:rPr lang="en-US" dirty="0"/>
              <a:t>If so, via IHTSDO, NLM, CIMI, SOLOR?</a:t>
            </a:r>
          </a:p>
          <a:p>
            <a:pPr lvl="1"/>
            <a:r>
              <a:rPr lang="en-US" dirty="0"/>
              <a:t>Do we need to replace it?</a:t>
            </a:r>
          </a:p>
          <a:p>
            <a:pPr lvl="2"/>
            <a:r>
              <a:rPr lang="en-US" dirty="0"/>
              <a:t>If so, under what semantic regime?</a:t>
            </a:r>
          </a:p>
          <a:p>
            <a:pPr lvl="1"/>
            <a:r>
              <a:rPr lang="en-US" dirty="0"/>
              <a:t>Is there some other way we can or should specify these semantics?</a:t>
            </a:r>
          </a:p>
          <a:p>
            <a:r>
              <a:rPr lang="en-US" dirty="0"/>
              <a:t>Does the binding directionality of this model break (or inform) navigability assumptions of the compositional approach to CIMI?</a:t>
            </a:r>
          </a:p>
          <a:p>
            <a:r>
              <a:rPr lang="en-US" dirty="0"/>
              <a:t>Does this affect or depend on assumptions about creation of additional concept model attributes? </a:t>
            </a:r>
          </a:p>
        </p:txBody>
      </p:sp>
    </p:spTree>
    <p:extLst>
      <p:ext uri="{BB962C8B-B14F-4D97-AF65-F5344CB8AC3E}">
        <p14:creationId xmlns:p14="http://schemas.microsoft.com/office/powerpoint/2010/main" val="1866350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520</Words>
  <Application>Microsoft Office PowerPoint</Application>
  <PresentationFormat>Widescreen</PresentationFormat>
  <Paragraphs>86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CIMI Semantic Binding Issue</vt:lpstr>
      <vt:lpstr>Example</vt:lpstr>
      <vt:lpstr>Suggestion</vt:lpstr>
      <vt:lpstr>Example</vt:lpstr>
      <vt:lpstr>Questions and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Candidate Approach for Semantic Binding</dc:title>
  <dc:creator>Jay Lyle</dc:creator>
  <cp:lastModifiedBy>Jay Lyle</cp:lastModifiedBy>
  <cp:revision>14</cp:revision>
  <dcterms:created xsi:type="dcterms:W3CDTF">2016-07-22T15:32:19Z</dcterms:created>
  <dcterms:modified xsi:type="dcterms:W3CDTF">2016-07-22T19:01:35Z</dcterms:modified>
</cp:coreProperties>
</file>