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92" r:id="rId3"/>
    <p:sldId id="301" r:id="rId4"/>
    <p:sldId id="289" r:id="rId5"/>
    <p:sldId id="302" r:id="rId6"/>
    <p:sldId id="303" r:id="rId7"/>
    <p:sldId id="306" r:id="rId8"/>
    <p:sldId id="307" r:id="rId9"/>
    <p:sldId id="309" r:id="rId10"/>
    <p:sldId id="257" r:id="rId11"/>
    <p:sldId id="294" r:id="rId12"/>
    <p:sldId id="30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Hufnagel" initials="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240"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EF49ED2-3CBA-4D4D-92A8-ED32E18EFED4}" type="datetimeFigureOut">
              <a:rPr lang="en-US"/>
              <a:pPr>
                <a:defRPr/>
              </a:pPr>
              <a:t>2/24/2012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89C221A-C0CF-4216-BE44-6FC47F565E08}" type="slidenum">
              <a:rPr lang="en-US"/>
              <a:pPr>
                <a:defRPr/>
              </a:pPr>
              <a:t>‹#›</a:t>
            </a:fld>
            <a:endParaRPr lang="en-US"/>
          </a:p>
        </p:txBody>
      </p:sp>
    </p:spTree>
    <p:extLst>
      <p:ext uri="{BB962C8B-B14F-4D97-AF65-F5344CB8AC3E}">
        <p14:creationId xmlns:p14="http://schemas.microsoft.com/office/powerpoint/2010/main" val="345612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2</a:t>
            </a:fld>
            <a:endParaRPr lang="en-US"/>
          </a:p>
        </p:txBody>
      </p:sp>
    </p:spTree>
    <p:extLst>
      <p:ext uri="{BB962C8B-B14F-4D97-AF65-F5344CB8AC3E}">
        <p14:creationId xmlns:p14="http://schemas.microsoft.com/office/powerpoint/2010/main" val="89921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3</a:t>
            </a:fld>
            <a:endParaRPr lang="en-US"/>
          </a:p>
        </p:txBody>
      </p:sp>
    </p:spTree>
    <p:extLst>
      <p:ext uri="{BB962C8B-B14F-4D97-AF65-F5344CB8AC3E}">
        <p14:creationId xmlns:p14="http://schemas.microsoft.com/office/powerpoint/2010/main" val="899214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12</a:t>
            </a:fld>
            <a:endParaRPr lang="en-US"/>
          </a:p>
        </p:txBody>
      </p:sp>
    </p:spTree>
    <p:extLst>
      <p:ext uri="{BB962C8B-B14F-4D97-AF65-F5344CB8AC3E}">
        <p14:creationId xmlns:p14="http://schemas.microsoft.com/office/powerpoint/2010/main" val="89921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5AFB10F-782B-40BC-8D67-6E207F29FA23}" type="datetime1">
              <a:rPr lang="en-US"/>
              <a:pPr>
                <a:defRPr/>
              </a:pPr>
              <a:t>2/24/2012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0FC67A67-0488-438B-B90A-F0E70D1A6D6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DB6EDF-D852-42B9-A0C1-1566451CA616}" type="datetime1">
              <a:rPr lang="en-US"/>
              <a:pPr>
                <a:defRPr/>
              </a:pPr>
              <a:t>2/24/2012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A4F920FC-D7A2-4CAF-85BD-534F7FA767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C99E0-ACA0-49B8-B244-1A55A509FE2D}" type="datetime1">
              <a:rPr lang="en-US"/>
              <a:pPr>
                <a:defRPr/>
              </a:pPr>
              <a:t>2/24/2012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968494F8-62A0-4501-A0AD-239695FBCF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1788E4-D98E-4BAD-B4F6-60B9EF37E7B0}" type="datetime1">
              <a:rPr lang="en-US"/>
              <a:pPr>
                <a:defRPr/>
              </a:pPr>
              <a:t>2/24/2012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3DD54A6A-0F0E-4D61-8B34-8AFEBEED5A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8276A3-5FB1-468F-A110-8E6F365B117F}" type="datetime1">
              <a:rPr lang="en-US"/>
              <a:pPr>
                <a:defRPr/>
              </a:pPr>
              <a:t>2/24/2012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EE768F80-680B-44C5-AC37-D575BF806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9B941A-3234-48C4-AFBA-DFAE74D04C20}" type="datetime1">
              <a:rPr lang="en-US"/>
              <a:pPr>
                <a:defRPr/>
              </a:pPr>
              <a:t>2/24/2012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924EEB54-DD8D-46C6-9917-1349D6714D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DA15712-3B23-46F1-8DD8-EFEDA1EE6583}" type="datetime1">
              <a:rPr lang="en-US"/>
              <a:pPr>
                <a:defRPr/>
              </a:pPr>
              <a:t>2/24/2012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9" name="Slide Number Placeholder 5"/>
          <p:cNvSpPr>
            <a:spLocks noGrp="1"/>
          </p:cNvSpPr>
          <p:nvPr>
            <p:ph type="sldNum" sz="quarter" idx="12"/>
          </p:nvPr>
        </p:nvSpPr>
        <p:spPr/>
        <p:txBody>
          <a:bodyPr/>
          <a:lstStyle>
            <a:lvl1pPr>
              <a:defRPr/>
            </a:lvl1pPr>
          </a:lstStyle>
          <a:p>
            <a:pPr>
              <a:defRPr/>
            </a:pPr>
            <a:fld id="{CDC89AB4-5A4C-405B-81E6-D4C0B43835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5E4E59-E6F3-4DCD-A450-CC465235A885}" type="datetime1">
              <a:rPr lang="en-US"/>
              <a:pPr>
                <a:defRPr/>
              </a:pPr>
              <a:t>2/24/2012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5" name="Slide Number Placeholder 5"/>
          <p:cNvSpPr>
            <a:spLocks noGrp="1"/>
          </p:cNvSpPr>
          <p:nvPr>
            <p:ph type="sldNum" sz="quarter" idx="12"/>
          </p:nvPr>
        </p:nvSpPr>
        <p:spPr/>
        <p:txBody>
          <a:bodyPr/>
          <a:lstStyle>
            <a:lvl1pPr>
              <a:defRPr/>
            </a:lvl1pPr>
          </a:lstStyle>
          <a:p>
            <a:pPr>
              <a:defRPr/>
            </a:pPr>
            <a:fld id="{A00DAE4D-658E-401A-AD5D-2C57E6E893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8C6824-A049-4A43-BB35-6FDC14FE9378}" type="datetime1">
              <a:rPr lang="en-US"/>
              <a:pPr>
                <a:defRPr/>
              </a:pPr>
              <a:t>2/24/2012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4" name="Slide Number Placeholder 5"/>
          <p:cNvSpPr>
            <a:spLocks noGrp="1"/>
          </p:cNvSpPr>
          <p:nvPr>
            <p:ph type="sldNum" sz="quarter" idx="12"/>
          </p:nvPr>
        </p:nvSpPr>
        <p:spPr/>
        <p:txBody>
          <a:bodyPr/>
          <a:lstStyle>
            <a:lvl1pPr>
              <a:defRPr/>
            </a:lvl1pPr>
          </a:lstStyle>
          <a:p>
            <a:pPr>
              <a:defRPr/>
            </a:pPr>
            <a:fld id="{A3F399E7-43BD-403E-96C3-E6E39692A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5E791-C54F-45F6-BBC6-C2E6FEDFC35D}" type="datetime1">
              <a:rPr lang="en-US"/>
              <a:pPr>
                <a:defRPr/>
              </a:pPr>
              <a:t>2/24/2012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383D9113-38E8-4AC8-9412-8FE6983177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EEE2F8-F6CB-4927-BCB6-84CDD64D0B7F}" type="datetime1">
              <a:rPr lang="en-US"/>
              <a:pPr>
                <a:defRPr/>
              </a:pPr>
              <a:t>2/24/2012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FD6DF241-C008-4535-A726-C7AE1AFF56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5B3D6A-E27A-41F6-9B4E-C9AA719B41A0}" type="datetime1">
              <a:rPr lang="en-US"/>
              <a:pPr>
                <a:defRPr/>
              </a:pPr>
              <a:t>2/24/2012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DRAFT WORKING DOCUMENT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D806EB9-47B8-4C9E-8A79-2094CCA9D0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tephen.Hufnagel@tma.osd.mil" TargetMode="External"/><Relationship Id="rId1" Type="http://schemas.openxmlformats.org/officeDocument/2006/relationships/slideLayout" Target="../slideLayouts/slideLayout1.xml"/><Relationship Id="rId4" Type="http://schemas.openxmlformats.org/officeDocument/2006/relationships/hyperlink" Target="http://wiki.hl7.org/index.php?title=EHR_Interoperability_W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52400" y="0"/>
            <a:ext cx="8991600" cy="3276600"/>
          </a:xfrm>
        </p:spPr>
        <p:txBody>
          <a:bodyPr/>
          <a:lstStyle/>
          <a:p>
            <a:pPr eaLnBrk="1" hangingPunct="1"/>
            <a:r>
              <a:rPr lang="en-US" sz="3200" b="1" dirty="0"/>
              <a:t>EHR System Function </a:t>
            </a:r>
            <a:br>
              <a:rPr lang="en-US" sz="3200" b="1" dirty="0"/>
            </a:br>
            <a:r>
              <a:rPr lang="en-US" sz="3200" b="1" dirty="0"/>
              <a:t>and Information Model </a:t>
            </a:r>
            <a:br>
              <a:rPr lang="en-US" sz="3200" b="1" dirty="0"/>
            </a:br>
            <a:r>
              <a:rPr lang="en-US" sz="3200" b="1" dirty="0"/>
              <a:t>(EHR-S FIM is based on EHR-S FM R2.0)</a:t>
            </a:r>
            <a:r>
              <a:rPr lang="en-US" sz="3200" b="1" dirty="0" smtClean="0"/>
              <a:t/>
            </a:r>
            <a:br>
              <a:rPr lang="en-US" sz="3200" b="1" dirty="0" smtClean="0"/>
            </a:br>
            <a:r>
              <a:rPr lang="en-US" sz="3200" b="1" dirty="0" smtClean="0"/>
              <a:t> </a:t>
            </a:r>
            <a:br>
              <a:rPr lang="en-US" sz="3200" b="1" dirty="0" smtClean="0"/>
            </a:br>
            <a:r>
              <a:rPr lang="en-US" sz="3200" b="1" dirty="0" smtClean="0">
                <a:solidFill>
                  <a:srgbClr val="0000CC"/>
                </a:solidFill>
              </a:rPr>
              <a:t>CP.1.6 Manage Immunization List</a:t>
            </a:r>
            <a:br>
              <a:rPr lang="en-US" sz="3200" b="1" dirty="0" smtClean="0">
                <a:solidFill>
                  <a:srgbClr val="0000CC"/>
                </a:solidFill>
              </a:rPr>
            </a:br>
            <a:r>
              <a:rPr lang="en-US" sz="3200" b="1" dirty="0">
                <a:solidFill>
                  <a:srgbClr val="0000CC"/>
                </a:solidFill>
              </a:rPr>
              <a:t>aka DC.1.4.4 in </a:t>
            </a:r>
            <a:r>
              <a:rPr lang="en-US" sz="3200" b="1" dirty="0" smtClean="0">
                <a:solidFill>
                  <a:srgbClr val="0000CC"/>
                </a:solidFill>
              </a:rPr>
              <a:t>EHR-S FM R1.1</a:t>
            </a:r>
            <a:endParaRPr lang="en-US" sz="3200" b="1" dirty="0">
              <a:solidFill>
                <a:srgbClr val="0000CC"/>
              </a:solidFill>
            </a:endParaRPr>
          </a:p>
        </p:txBody>
      </p:sp>
      <p:sp>
        <p:nvSpPr>
          <p:cNvPr id="14338" name="Subtitle 2"/>
          <p:cNvSpPr>
            <a:spLocks noGrp="1"/>
          </p:cNvSpPr>
          <p:nvPr>
            <p:ph type="subTitle" idx="1"/>
          </p:nvPr>
        </p:nvSpPr>
        <p:spPr>
          <a:xfrm>
            <a:off x="1371600" y="3352800"/>
            <a:ext cx="7010400" cy="1828800"/>
          </a:xfrm>
        </p:spPr>
        <p:txBody>
          <a:bodyPr/>
          <a:lstStyle/>
          <a:p>
            <a:pPr eaLnBrk="1" hangingPunct="1"/>
            <a:r>
              <a:rPr lang="en-US" sz="3000" dirty="0" smtClean="0">
                <a:solidFill>
                  <a:srgbClr val="898989"/>
                </a:solidFill>
                <a:hlinkClick r:id="rId2"/>
              </a:rPr>
              <a:t>Stephen.Hufnagel@tma.osd.mil</a:t>
            </a:r>
            <a:r>
              <a:rPr lang="en-US" sz="3000" dirty="0" smtClean="0">
                <a:solidFill>
                  <a:srgbClr val="898989"/>
                </a:solidFill>
              </a:rPr>
              <a:t> , facilitator</a:t>
            </a:r>
          </a:p>
          <a:p>
            <a:pPr eaLnBrk="1" hangingPunct="1"/>
            <a:r>
              <a:rPr lang="en-US" sz="3000" dirty="0" smtClean="0">
                <a:solidFill>
                  <a:srgbClr val="898989"/>
                </a:solidFill>
              </a:rPr>
              <a:t>January 14, 2012, Original</a:t>
            </a:r>
          </a:p>
          <a:p>
            <a:pPr eaLnBrk="1" hangingPunct="1"/>
            <a:r>
              <a:rPr lang="en-US" sz="3000" dirty="0" smtClean="0">
                <a:solidFill>
                  <a:srgbClr val="898989"/>
                </a:solidFill>
              </a:rPr>
              <a:t>February 24, 2012, Last Updated</a:t>
            </a:r>
          </a:p>
        </p:txBody>
      </p:sp>
      <p:sp>
        <p:nvSpPr>
          <p:cNvPr id="4" name="Date Placeholder 3"/>
          <p:cNvSpPr>
            <a:spLocks noGrp="1"/>
          </p:cNvSpPr>
          <p:nvPr>
            <p:ph type="dt" sz="quarter" idx="10"/>
          </p:nvPr>
        </p:nvSpPr>
        <p:spPr>
          <a:xfrm>
            <a:off x="457200" y="6492875"/>
            <a:ext cx="2133600" cy="365125"/>
          </a:xfrm>
        </p:spPr>
        <p:txBody>
          <a:bodyPr/>
          <a:lstStyle/>
          <a:p>
            <a:pPr>
              <a:defRPr/>
            </a:pPr>
            <a:fld id="{1E0288CD-4F2C-449B-AF58-49110641B3C3}" type="datetime1">
              <a:rPr lang="en-US"/>
              <a:pPr>
                <a:defRPr/>
              </a:pPr>
              <a:t>2/24/2012</a:t>
            </a:fld>
            <a:endParaRPr lang="en-US"/>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6553200" y="6492875"/>
            <a:ext cx="2133600" cy="365125"/>
          </a:xfrm>
        </p:spPr>
        <p:txBody>
          <a:bodyPr/>
          <a:lstStyle/>
          <a:p>
            <a:pPr>
              <a:defRPr/>
            </a:pPr>
            <a:fld id="{DBFCCA51-7E5E-4B1D-BC0F-1BC7B06D981F}" type="slidenum">
              <a:rPr lang="en-US"/>
              <a:pPr>
                <a:defRPr/>
              </a:pPr>
              <a:t>1</a:t>
            </a:fld>
            <a:endParaRPr lang="en-US"/>
          </a:p>
        </p:txBody>
      </p:sp>
      <p:pic>
        <p:nvPicPr>
          <p:cNvPr id="14342" name="Picture 13" descr="HL7 International Logo"/>
          <p:cNvPicPr>
            <a:picLocks noChangeAspect="1" noChangeArrowheads="1"/>
          </p:cNvPicPr>
          <p:nvPr/>
        </p:nvPicPr>
        <p:blipFill>
          <a:blip r:embed="rId3"/>
          <a:srcRect/>
          <a:stretch>
            <a:fillRect/>
          </a:stretch>
        </p:blipFill>
        <p:spPr bwMode="auto">
          <a:xfrm>
            <a:off x="8077200" y="0"/>
            <a:ext cx="1109662" cy="1143000"/>
          </a:xfrm>
          <a:prstGeom prst="rect">
            <a:avLst/>
          </a:prstGeom>
          <a:noFill/>
          <a:ln w="9525">
            <a:noFill/>
            <a:miter lim="800000"/>
            <a:headEnd/>
            <a:tailEnd/>
          </a:ln>
        </p:spPr>
      </p:pic>
      <p:sp>
        <p:nvSpPr>
          <p:cNvPr id="14343" name="Line 5"/>
          <p:cNvSpPr>
            <a:spLocks noChangeShapeType="1"/>
          </p:cNvSpPr>
          <p:nvPr/>
        </p:nvSpPr>
        <p:spPr bwMode="auto">
          <a:xfrm>
            <a:off x="461963" y="3276600"/>
            <a:ext cx="8296275" cy="0"/>
          </a:xfrm>
          <a:prstGeom prst="line">
            <a:avLst/>
          </a:prstGeom>
          <a:noFill/>
          <a:ln w="38100">
            <a:solidFill>
              <a:srgbClr val="FF0000"/>
            </a:solidFill>
            <a:round/>
            <a:headEnd/>
            <a:tailEnd/>
          </a:ln>
        </p:spPr>
        <p:txBody>
          <a:bodyPr/>
          <a:lstStyle/>
          <a:p>
            <a:endParaRPr lang="en-US"/>
          </a:p>
        </p:txBody>
      </p:sp>
      <p:sp>
        <p:nvSpPr>
          <p:cNvPr id="9" name="TextBox 8"/>
          <p:cNvSpPr txBox="1"/>
          <p:nvPr/>
        </p:nvSpPr>
        <p:spPr>
          <a:xfrm>
            <a:off x="0" y="5518475"/>
            <a:ext cx="9144000" cy="1015663"/>
          </a:xfrm>
          <a:prstGeom prst="rect">
            <a:avLst/>
          </a:prstGeom>
          <a:noFill/>
        </p:spPr>
        <p:txBody>
          <a:bodyPr wrap="square" rtlCol="0">
            <a:spAutoFit/>
          </a:bodyPr>
          <a:lstStyle/>
          <a:p>
            <a:pPr algn="ctr"/>
            <a:r>
              <a:rPr lang="en-US" dirty="0" smtClean="0">
                <a:solidFill>
                  <a:srgbClr val="0000CC"/>
                </a:solidFill>
                <a:latin typeface="Comic Sans MS" pitchFamily="66" charset="0"/>
              </a:rPr>
              <a:t>Call for Participation</a:t>
            </a:r>
          </a:p>
          <a:p>
            <a:pPr algn="ctr"/>
            <a:r>
              <a:rPr lang="en-US" sz="1400" dirty="0" smtClean="0">
                <a:latin typeface="Arial" pitchFamily="34" charset="0"/>
                <a:cs typeface="Arial" pitchFamily="34" charset="0"/>
              </a:rPr>
              <a:t>This work is being done by the HL7 EHR Interoperability Work-group, </a:t>
            </a:r>
          </a:p>
          <a:p>
            <a:pPr algn="ctr"/>
            <a:r>
              <a:rPr lang="en-US" sz="1400" dirty="0" smtClean="0">
                <a:latin typeface="Arial" pitchFamily="34" charset="0"/>
                <a:cs typeface="Arial" pitchFamily="34" charset="0"/>
              </a:rPr>
              <a:t>meeting every Tuesday at 4PM ET, dial-in: 1-770-657-9270</a:t>
            </a:r>
            <a:r>
              <a:rPr lang="en-US" sz="1400" dirty="0">
                <a:latin typeface="Arial" pitchFamily="34" charset="0"/>
                <a:cs typeface="Arial" pitchFamily="34" charset="0"/>
              </a:rPr>
              <a:t>, Passcode: 510269# </a:t>
            </a:r>
          </a:p>
          <a:p>
            <a:pPr algn="ctr"/>
            <a:r>
              <a:rPr lang="en-US" sz="1400" dirty="0">
                <a:latin typeface="Arial" pitchFamily="34" charset="0"/>
                <a:cs typeface="Arial" pitchFamily="34" charset="0"/>
              </a:rPr>
              <a:t> The most current artifacts are at: </a:t>
            </a:r>
            <a:r>
              <a:rPr lang="en-US" sz="1400" u="sng" dirty="0">
                <a:latin typeface="Arial" pitchFamily="34" charset="0"/>
                <a:cs typeface="Arial" pitchFamily="34" charset="0"/>
                <a:hlinkClick r:id="rId4"/>
              </a:rPr>
              <a:t>http://wiki.hl7.org/index.php?title=EHR_Interoperability_WG</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45275"/>
            <a:ext cx="2133600" cy="212725"/>
          </a:xfrm>
        </p:spPr>
        <p:txBody>
          <a:bodyPr/>
          <a:lstStyle/>
          <a:p>
            <a:pPr>
              <a:defRPr/>
            </a:pPr>
            <a:fld id="{9AA5803A-C54C-45CF-9D31-DD3EF279C821}" type="datetime1">
              <a:rPr lang="en-US"/>
              <a:pPr>
                <a:defRPr/>
              </a:pPr>
              <a:t>2/24/2012</a:t>
            </a:fld>
            <a:endParaRPr lang="en-US" dirty="0"/>
          </a:p>
        </p:txBody>
      </p:sp>
      <p:sp>
        <p:nvSpPr>
          <p:cNvPr id="3" name="Footer Placeholder 2"/>
          <p:cNvSpPr>
            <a:spLocks noGrp="1"/>
          </p:cNvSpPr>
          <p:nvPr>
            <p:ph type="ftr" sz="quarter" idx="11"/>
          </p:nvPr>
        </p:nvSpPr>
        <p:spPr>
          <a:xfrm>
            <a:off x="3124200" y="6645275"/>
            <a:ext cx="2895600" cy="212725"/>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705600"/>
            <a:ext cx="2133600" cy="136525"/>
          </a:xfrm>
        </p:spPr>
        <p:txBody>
          <a:bodyPr/>
          <a:lstStyle/>
          <a:p>
            <a:pPr>
              <a:defRPr/>
            </a:pPr>
            <a:fld id="{19AC79AF-36C2-4145-B24E-A7377A790B85}" type="slidenum">
              <a:rPr lang="en-US"/>
              <a:pPr>
                <a:defRPr/>
              </a:pPr>
              <a:t>10</a:t>
            </a:fld>
            <a:endParaRPr lang="en-US" dirty="0"/>
          </a:p>
        </p:txBody>
      </p:sp>
      <p:sp>
        <p:nvSpPr>
          <p:cNvPr id="6" name="Title 1"/>
          <p:cNvSpPr>
            <a:spLocks noGrp="1"/>
          </p:cNvSpPr>
          <p:nvPr>
            <p:ph type="title"/>
          </p:nvPr>
        </p:nvSpPr>
        <p:spPr>
          <a:xfrm>
            <a:off x="381000" y="76200"/>
            <a:ext cx="8229600" cy="838200"/>
          </a:xfrm>
        </p:spPr>
        <p:txBody>
          <a:bodyPr>
            <a:normAutofit fontScale="90000"/>
          </a:bodyPr>
          <a:lstStyle/>
          <a:p>
            <a:pPr eaLnBrk="1" hangingPunct="1">
              <a:lnSpc>
                <a:spcPct val="80000"/>
              </a:lnSpc>
            </a:pPr>
            <a:r>
              <a:rPr lang="en-US" sz="4000" b="1" dirty="0" smtClean="0"/>
              <a:t>CP.1.6 Immunization List Requirements </a:t>
            </a:r>
            <a:r>
              <a:rPr lang="en-US" sz="2800" dirty="0" smtClean="0"/>
              <a:t/>
            </a:r>
            <a:br>
              <a:rPr lang="en-US" sz="2800" dirty="0" smtClean="0"/>
            </a:br>
            <a:r>
              <a:rPr lang="en-US" sz="2800" dirty="0" smtClean="0"/>
              <a:t>based on EHR-S FM CP.1.6 Statement and Description</a:t>
            </a:r>
            <a:endParaRPr lang="en-US" sz="4000" dirty="0" smtClean="0"/>
          </a:p>
        </p:txBody>
      </p:sp>
      <p:sp>
        <p:nvSpPr>
          <p:cNvPr id="5" name="TextBox 4"/>
          <p:cNvSpPr txBox="1"/>
          <p:nvPr/>
        </p:nvSpPr>
        <p:spPr>
          <a:xfrm>
            <a:off x="76200" y="1143000"/>
            <a:ext cx="9067800" cy="3693319"/>
          </a:xfrm>
          <a:prstGeom prst="rect">
            <a:avLst/>
          </a:prstGeom>
          <a:noFill/>
        </p:spPr>
        <p:txBody>
          <a:bodyPr wrap="square" rtlCol="0">
            <a:spAutoFit/>
          </a:bodyPr>
          <a:lstStyle/>
          <a:p>
            <a:pPr marL="342900" indent="-342900">
              <a:buFont typeface="+mj-lt"/>
              <a:buAutoNum type="arabicPeriod"/>
            </a:pPr>
            <a:r>
              <a:rPr lang="en-US" dirty="0" smtClean="0">
                <a:latin typeface="Arial Narrow" pitchFamily="34" charset="0"/>
              </a:rPr>
              <a:t>The </a:t>
            </a:r>
            <a:r>
              <a:rPr lang="en-US" dirty="0">
                <a:latin typeface="Arial Narrow" pitchFamily="34" charset="0"/>
              </a:rPr>
              <a:t>system </a:t>
            </a:r>
            <a:r>
              <a:rPr lang="en-US" b="1" dirty="0">
                <a:latin typeface="Arial Narrow" pitchFamily="34" charset="0"/>
              </a:rPr>
              <a:t>SHALL</a:t>
            </a:r>
            <a:r>
              <a:rPr lang="en-US" dirty="0">
                <a:latin typeface="Arial Narrow" pitchFamily="34" charset="0"/>
              </a:rPr>
              <a:t> provide the ability to manage all immunizations associated with a patient.</a:t>
            </a:r>
          </a:p>
          <a:p>
            <a:pPr marL="342900" indent="-342900">
              <a:buFont typeface="+mj-lt"/>
              <a:buAutoNum type="arabicPeriod"/>
            </a:pPr>
            <a:r>
              <a:rPr lang="en-US" dirty="0" smtClean="0">
                <a:latin typeface="Arial Narrow" pitchFamily="34" charset="0"/>
              </a:rPr>
              <a:t>The </a:t>
            </a:r>
            <a:r>
              <a:rPr lang="en-US" dirty="0">
                <a:latin typeface="Arial Narrow" pitchFamily="34" charset="0"/>
              </a:rPr>
              <a:t>system </a:t>
            </a:r>
            <a:r>
              <a:rPr lang="en-US" b="1" dirty="0">
                <a:latin typeface="Arial Narrow" pitchFamily="34" charset="0"/>
              </a:rPr>
              <a:t>SHALL</a:t>
            </a:r>
            <a:r>
              <a:rPr lang="en-US" dirty="0">
                <a:latin typeface="Arial Narrow" pitchFamily="34" charset="0"/>
              </a:rPr>
              <a:t> provide the ability to manage, as discrete data elements, data associated with any immunization given including date and time of administration, immunization type and series,  lot number and manufacturer, dose and administration site or route, and administering provider</a:t>
            </a:r>
            <a:r>
              <a:rPr lang="en-US" dirty="0" smtClean="0">
                <a:latin typeface="Arial Narrow" pitchFamily="34" charset="0"/>
              </a:rPr>
              <a:t>.</a:t>
            </a:r>
            <a:endParaRPr lang="en-US" dirty="0">
              <a:latin typeface="Arial Narrow" pitchFamily="34" charset="0"/>
            </a:endParaRPr>
          </a:p>
          <a:p>
            <a:pPr marL="342900" indent="-342900">
              <a:buFont typeface="+mj-lt"/>
              <a:buAutoNum type="arabicPeriod"/>
            </a:pP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manage,  as discrete elements,  data associated with any immunization withheld (including date and time, immunization type, series, exception reason and immunization-withholding provider).</a:t>
            </a:r>
          </a:p>
          <a:p>
            <a:pPr marL="342900" indent="-342900">
              <a:buFont typeface="+mj-lt"/>
              <a:buAutoNum type="arabicPeriod"/>
            </a:pPr>
            <a:r>
              <a:rPr lang="en-US" dirty="0" smtClean="0">
                <a:latin typeface="Arial Narrow" pitchFamily="34" charset="0"/>
              </a:rPr>
              <a:t>The </a:t>
            </a:r>
            <a:r>
              <a:rPr lang="en-US" dirty="0">
                <a:latin typeface="Arial Narrow" pitchFamily="34" charset="0"/>
              </a:rPr>
              <a:t>system </a:t>
            </a:r>
            <a:r>
              <a:rPr lang="en-US" b="1" dirty="0">
                <a:latin typeface="Arial Narrow" pitchFamily="34" charset="0"/>
              </a:rPr>
              <a:t>SHOULD</a:t>
            </a:r>
            <a:r>
              <a:rPr lang="en-US" dirty="0">
                <a:latin typeface="Arial Narrow" pitchFamily="34" charset="0"/>
              </a:rPr>
              <a:t> provide the ability to render a report of a patient's immunization history (e.g., for appropriate authorities such as schools, day-care centers or public health immunization registries) according to scope of practice, organizational policy and/or jurisdictional law.</a:t>
            </a:r>
          </a:p>
          <a:p>
            <a:pPr marL="342900" indent="-342900">
              <a:buFont typeface="+mj-lt"/>
              <a:buAutoNum type="arabicPeriod"/>
            </a:pP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capture the currently recommended date for an immunization booster dose with each immunization, if needed.</a:t>
            </a:r>
          </a:p>
          <a:p>
            <a:pPr marL="342900" indent="-342900">
              <a:buFont typeface="+mj-lt"/>
              <a:buAutoNum type="arabicPeriod"/>
            </a:pPr>
            <a:endParaRPr lang="en-US" dirty="0">
              <a:latin typeface="Arial Narrow" pitchFamily="34" charset="0"/>
            </a:endParaRPr>
          </a:p>
        </p:txBody>
      </p:sp>
      <p:sp>
        <p:nvSpPr>
          <p:cNvPr id="7" name="TextBox 6"/>
          <p:cNvSpPr txBox="1"/>
          <p:nvPr/>
        </p:nvSpPr>
        <p:spPr>
          <a:xfrm>
            <a:off x="76200" y="5486400"/>
            <a:ext cx="9067800" cy="369332"/>
          </a:xfrm>
          <a:prstGeom prst="rect">
            <a:avLst/>
          </a:prstGeom>
          <a:noFill/>
        </p:spPr>
        <p:txBody>
          <a:bodyPr wrap="square" rtlCol="0">
            <a:spAutoFit/>
          </a:bodyPr>
          <a:lstStyle/>
          <a:p>
            <a:r>
              <a:rPr lang="en-US" b="1" dirty="0" smtClean="0"/>
              <a:t>RECOMMENDATION</a:t>
            </a:r>
            <a:r>
              <a:rPr lang="en-US" dirty="0" smtClean="0"/>
              <a:t>: group all SHALLs together.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168275"/>
            <a:ext cx="9144000" cy="593725"/>
          </a:xfrm>
        </p:spPr>
        <p:txBody>
          <a:bodyPr/>
          <a:lstStyle/>
          <a:p>
            <a:pPr eaLnBrk="1" hangingPunct="1"/>
            <a:r>
              <a:rPr lang="en-US" sz="2800" b="1" dirty="0" smtClean="0">
                <a:latin typeface="Arial Narrow" pitchFamily="34" charset="0"/>
              </a:rPr>
              <a:t>CP.1.6 Manage Immunization List </a:t>
            </a:r>
            <a:r>
              <a:rPr lang="en-US" sz="2800" b="1" i="1" u="sng" dirty="0" smtClean="0">
                <a:latin typeface="Arial Narrow" pitchFamily="34" charset="0"/>
              </a:rPr>
              <a:t>Dependencies</a:t>
            </a:r>
            <a:endParaRPr lang="en-US" sz="2000" b="1" dirty="0" smtClean="0">
              <a:latin typeface="Arial Narrow" pitchFamily="34" charset="0"/>
            </a:endParaRPr>
          </a:p>
        </p:txBody>
      </p:sp>
      <p:sp>
        <p:nvSpPr>
          <p:cNvPr id="22530" name="Rectangle 3"/>
          <p:cNvSpPr>
            <a:spLocks noGrp="1"/>
          </p:cNvSpPr>
          <p:nvPr>
            <p:ph type="body" idx="1"/>
          </p:nvPr>
        </p:nvSpPr>
        <p:spPr>
          <a:xfrm>
            <a:off x="457200" y="868363"/>
            <a:ext cx="8229600" cy="5989637"/>
          </a:xfrm>
        </p:spPr>
        <p:txBody>
          <a:bodyPr/>
          <a:lstStyle/>
          <a:p>
            <a:pPr eaLnBrk="1" hangingPunct="1">
              <a:lnSpc>
                <a:spcPct val="80000"/>
              </a:lnSpc>
            </a:pPr>
            <a:r>
              <a:rPr lang="en-US" sz="2000" dirty="0">
                <a:latin typeface="Arial Narrow" pitchFamily="34" charset="0"/>
              </a:rPr>
              <a:t>CP.3.3 </a:t>
            </a:r>
            <a:r>
              <a:rPr lang="en-US" sz="2000" dirty="0"/>
              <a:t>Manage Clinical Documents and Notes (DC.1.8.5)</a:t>
            </a:r>
          </a:p>
          <a:p>
            <a:pPr eaLnBrk="1" hangingPunct="1">
              <a:lnSpc>
                <a:spcPct val="80000"/>
              </a:lnSpc>
            </a:pPr>
            <a:r>
              <a:rPr lang="en-US" sz="2000" dirty="0" smtClean="0">
                <a:latin typeface="Arial Narrow" pitchFamily="34" charset="0"/>
              </a:rPr>
              <a:t>CP.6.2 </a:t>
            </a:r>
            <a:r>
              <a:rPr lang="en-US" sz="2000" dirty="0"/>
              <a:t>Manage </a:t>
            </a:r>
            <a:r>
              <a:rPr lang="en-US" sz="2000" dirty="0" smtClean="0"/>
              <a:t>Immunization Administration (DC.1.8.2)</a:t>
            </a:r>
          </a:p>
          <a:p>
            <a:pPr eaLnBrk="1" hangingPunct="1">
              <a:lnSpc>
                <a:spcPct val="80000"/>
              </a:lnSpc>
            </a:pPr>
            <a:r>
              <a:rPr lang="en-US" sz="2000" dirty="0" smtClean="0">
                <a:latin typeface="Arial Narrow" pitchFamily="34" charset="0"/>
              </a:rPr>
              <a:t>OVERARCHING:</a:t>
            </a:r>
          </a:p>
          <a:p>
            <a:pPr lvl="1" eaLnBrk="1" hangingPunct="1">
              <a:lnSpc>
                <a:spcPct val="80000"/>
              </a:lnSpc>
            </a:pPr>
            <a:r>
              <a:rPr lang="en-US" sz="1600" dirty="0" smtClean="0">
                <a:latin typeface="Arial Narrow" pitchFamily="34" charset="0"/>
              </a:rPr>
              <a:t>Trust Infrastructure</a:t>
            </a:r>
          </a:p>
          <a:p>
            <a:pPr lvl="1" eaLnBrk="1" hangingPunct="1">
              <a:lnSpc>
                <a:spcPct val="80000"/>
              </a:lnSpc>
            </a:pPr>
            <a:r>
              <a:rPr lang="en-US" sz="1600" dirty="0" smtClean="0">
                <a:latin typeface="Arial Narrow" pitchFamily="34" charset="0"/>
              </a:rPr>
              <a:t>Record  Infrastructure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a:bodyPr>
          <a:lstStyle/>
          <a:p>
            <a:pPr eaLnBrk="1" hangingPunct="1">
              <a:lnSpc>
                <a:spcPct val="80000"/>
              </a:lnSpc>
            </a:pPr>
            <a:r>
              <a:rPr lang="en-US" sz="2400" b="1" dirty="0" smtClean="0"/>
              <a:t>CP.1.6 Manage Immunization List (Notional Scenario) </a:t>
            </a:r>
            <a:r>
              <a:rPr lang="en-US" sz="2400" dirty="0" smtClean="0"/>
              <a:t/>
            </a:r>
            <a:br>
              <a:rPr lang="en-US" sz="2400" dirty="0" smtClean="0"/>
            </a:br>
            <a:r>
              <a:rPr lang="en-US" sz="2400" dirty="0" smtClean="0"/>
              <a:t>based on EHR-S FM CP.1.6 </a:t>
            </a:r>
            <a:r>
              <a:rPr lang="en-US" sz="2400" b="1" dirty="0" smtClean="0">
                <a:solidFill>
                  <a:srgbClr val="0000CC"/>
                </a:solidFill>
              </a:rPr>
              <a:t>Example</a:t>
            </a:r>
          </a:p>
        </p:txBody>
      </p:sp>
      <p:sp>
        <p:nvSpPr>
          <p:cNvPr id="3" name="Date Placeholder 2"/>
          <p:cNvSpPr>
            <a:spLocks noGrp="1"/>
          </p:cNvSpPr>
          <p:nvPr>
            <p:ph type="dt" sz="quarter" idx="10"/>
          </p:nvPr>
        </p:nvSpPr>
        <p:spPr>
          <a:xfrm>
            <a:off x="457200" y="6492875"/>
            <a:ext cx="2133600" cy="365125"/>
          </a:xfrm>
        </p:spPr>
        <p:txBody>
          <a:bodyPr/>
          <a:lstStyle/>
          <a:p>
            <a:pPr>
              <a:defRPr/>
            </a:pPr>
            <a:fld id="{0AE0901C-85C9-47E6-B6B1-6A00C64E8494}" type="datetime1">
              <a:rPr lang="en-US"/>
              <a:pPr>
                <a:defRPr/>
              </a:pPr>
              <a:t>2/24/2012</a:t>
            </a:fld>
            <a:endParaRPr lang="en-US"/>
          </a:p>
        </p:txBody>
      </p:sp>
      <p:sp>
        <p:nvSpPr>
          <p:cNvPr id="4" name="Footer Placeholder 3"/>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5" name="Slide Number Placeholder 4"/>
          <p:cNvSpPr>
            <a:spLocks noGrp="1"/>
          </p:cNvSpPr>
          <p:nvPr>
            <p:ph type="sldNum" sz="quarter" idx="12"/>
          </p:nvPr>
        </p:nvSpPr>
        <p:spPr>
          <a:xfrm>
            <a:off x="6553200" y="6492875"/>
            <a:ext cx="2133600" cy="365125"/>
          </a:xfrm>
        </p:spPr>
        <p:txBody>
          <a:bodyPr/>
          <a:lstStyle/>
          <a:p>
            <a:pPr>
              <a:defRPr/>
            </a:pPr>
            <a:fld id="{979990B5-52E7-47B4-8C9D-492A6DD6077B}" type="slidenum">
              <a:rPr lang="en-US"/>
              <a:pPr>
                <a:defRPr/>
              </a:pPr>
              <a:t>12</a:t>
            </a:fld>
            <a:endParaRPr lang="en-US" dirty="0"/>
          </a:p>
        </p:txBody>
      </p:sp>
      <p:sp>
        <p:nvSpPr>
          <p:cNvPr id="17414" name="Line 5"/>
          <p:cNvSpPr>
            <a:spLocks noChangeShapeType="1"/>
          </p:cNvSpPr>
          <p:nvPr/>
        </p:nvSpPr>
        <p:spPr bwMode="auto">
          <a:xfrm>
            <a:off x="461963" y="990600"/>
            <a:ext cx="8296275" cy="0"/>
          </a:xfrm>
          <a:prstGeom prst="line">
            <a:avLst/>
          </a:prstGeom>
          <a:noFill/>
          <a:ln w="38100">
            <a:solidFill>
              <a:srgbClr val="FF0000"/>
            </a:solidFill>
            <a:round/>
            <a:headEnd/>
            <a:tailEnd/>
          </a:ln>
        </p:spPr>
        <p:txBody>
          <a:bodyPr/>
          <a:lstStyle/>
          <a:p>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 y="990600"/>
            <a:ext cx="9274049"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8710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838200"/>
          </a:xfrm>
        </p:spPr>
        <p:txBody>
          <a:bodyPr>
            <a:normAutofit/>
          </a:bodyPr>
          <a:lstStyle/>
          <a:p>
            <a:pPr eaLnBrk="1" hangingPunct="1">
              <a:lnSpc>
                <a:spcPct val="80000"/>
              </a:lnSpc>
            </a:pPr>
            <a:r>
              <a:rPr lang="en-US" sz="3100" b="1" dirty="0" smtClean="0">
                <a:latin typeface="Arial Narrow" pitchFamily="34" charset="0"/>
              </a:rPr>
              <a:t>CP.1.6 Manage Immunization List </a:t>
            </a:r>
            <a:r>
              <a:rPr lang="en-US" sz="2800" dirty="0" smtClean="0"/>
              <a:t/>
            </a:r>
            <a:br>
              <a:rPr lang="en-US" sz="2800" dirty="0" smtClean="0"/>
            </a:br>
            <a:r>
              <a:rPr lang="en-US" sz="2400" dirty="0" smtClean="0"/>
              <a:t>based on EHR-S FM CP.1.6 Statement and Description</a:t>
            </a:r>
            <a:endParaRPr lang="en-US" sz="3600" dirty="0" smtClean="0"/>
          </a:p>
        </p:txBody>
      </p:sp>
      <p:sp>
        <p:nvSpPr>
          <p:cNvPr id="3" name="Date Placeholder 2"/>
          <p:cNvSpPr>
            <a:spLocks noGrp="1"/>
          </p:cNvSpPr>
          <p:nvPr>
            <p:ph type="dt" sz="quarter" idx="10"/>
          </p:nvPr>
        </p:nvSpPr>
        <p:spPr>
          <a:xfrm>
            <a:off x="457200" y="6492875"/>
            <a:ext cx="2133600" cy="365125"/>
          </a:xfrm>
        </p:spPr>
        <p:txBody>
          <a:bodyPr/>
          <a:lstStyle/>
          <a:p>
            <a:pPr>
              <a:defRPr/>
            </a:pPr>
            <a:fld id="{0AE0901C-85C9-47E6-B6B1-6A00C64E8494}" type="datetime1">
              <a:rPr lang="en-US"/>
              <a:pPr>
                <a:defRPr/>
              </a:pPr>
              <a:t>2/24/2012</a:t>
            </a:fld>
            <a:endParaRPr lang="en-US"/>
          </a:p>
        </p:txBody>
      </p:sp>
      <p:sp>
        <p:nvSpPr>
          <p:cNvPr id="4" name="Footer Placeholder 3"/>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5" name="Slide Number Placeholder 4"/>
          <p:cNvSpPr>
            <a:spLocks noGrp="1"/>
          </p:cNvSpPr>
          <p:nvPr>
            <p:ph type="sldNum" sz="quarter" idx="12"/>
          </p:nvPr>
        </p:nvSpPr>
        <p:spPr>
          <a:xfrm>
            <a:off x="6553200" y="6492875"/>
            <a:ext cx="2133600" cy="365125"/>
          </a:xfrm>
        </p:spPr>
        <p:txBody>
          <a:bodyPr/>
          <a:lstStyle/>
          <a:p>
            <a:pPr>
              <a:defRPr/>
            </a:pPr>
            <a:fld id="{979990B5-52E7-47B4-8C9D-492A6DD6077B}" type="slidenum">
              <a:rPr lang="en-US"/>
              <a:pPr>
                <a:defRPr/>
              </a:pPr>
              <a:t>2</a:t>
            </a:fld>
            <a:endParaRPr lang="en-US" dirty="0"/>
          </a:p>
        </p:txBody>
      </p:sp>
      <p:sp>
        <p:nvSpPr>
          <p:cNvPr id="17414" name="Line 5"/>
          <p:cNvSpPr>
            <a:spLocks noChangeShapeType="1"/>
          </p:cNvSpPr>
          <p:nvPr/>
        </p:nvSpPr>
        <p:spPr bwMode="auto">
          <a:xfrm>
            <a:off x="461963" y="990600"/>
            <a:ext cx="8296275" cy="0"/>
          </a:xfrm>
          <a:prstGeom prst="line">
            <a:avLst/>
          </a:prstGeom>
          <a:noFill/>
          <a:ln w="38100">
            <a:solidFill>
              <a:srgbClr val="FF0000"/>
            </a:solidFill>
            <a:round/>
            <a:headEnd/>
            <a:tailEnd/>
          </a:ln>
        </p:spPr>
        <p:txBody>
          <a:bodyPr/>
          <a:lstStyle/>
          <a:p>
            <a:endParaRPr lang="en-US"/>
          </a:p>
        </p:txBody>
      </p:sp>
      <p:sp>
        <p:nvSpPr>
          <p:cNvPr id="7" name="TextBox 6"/>
          <p:cNvSpPr txBox="1"/>
          <p:nvPr/>
        </p:nvSpPr>
        <p:spPr>
          <a:xfrm>
            <a:off x="76200" y="1273076"/>
            <a:ext cx="9067800" cy="3416320"/>
          </a:xfrm>
          <a:prstGeom prst="rect">
            <a:avLst/>
          </a:prstGeom>
          <a:noFill/>
        </p:spPr>
        <p:txBody>
          <a:bodyPr wrap="square" rtlCol="0">
            <a:spAutoFit/>
          </a:bodyPr>
          <a:lstStyle/>
          <a:p>
            <a:r>
              <a:rPr lang="en-US" b="1" dirty="0">
                <a:latin typeface="Arial Narrow" pitchFamily="34" charset="0"/>
              </a:rPr>
              <a:t>Statement</a:t>
            </a:r>
            <a:r>
              <a:rPr lang="en-US" dirty="0">
                <a:latin typeface="Arial Narrow" pitchFamily="34" charset="0"/>
              </a:rPr>
              <a:t>: </a:t>
            </a:r>
            <a:r>
              <a:rPr lang="en-US" b="1" dirty="0" smtClean="0">
                <a:solidFill>
                  <a:srgbClr val="0000CC"/>
                </a:solidFill>
                <a:latin typeface="Arial Narrow" pitchFamily="34" charset="0"/>
              </a:rPr>
              <a:t>The purpose of this function is to </a:t>
            </a:r>
            <a:r>
              <a:rPr lang="en-US" dirty="0" smtClean="0">
                <a:latin typeface="Arial Narrow" pitchFamily="34" charset="0"/>
              </a:rPr>
              <a:t>create </a:t>
            </a:r>
            <a:r>
              <a:rPr lang="en-US" dirty="0">
                <a:latin typeface="Arial Narrow" pitchFamily="34" charset="0"/>
              </a:rPr>
              <a:t>and maintain patient-specific and health care delivery organization administered immunization lists</a:t>
            </a:r>
            <a:r>
              <a:rPr lang="en-US" dirty="0" smtClean="0">
                <a:latin typeface="Arial Narrow" pitchFamily="34" charset="0"/>
              </a:rPr>
              <a:t>.</a:t>
            </a:r>
          </a:p>
          <a:p>
            <a:endParaRPr lang="en-US" b="1" dirty="0" smtClean="0">
              <a:latin typeface="Arial Narrow" pitchFamily="34" charset="0"/>
            </a:endParaRPr>
          </a:p>
          <a:p>
            <a:r>
              <a:rPr lang="en-US" b="1" dirty="0" smtClean="0">
                <a:latin typeface="Arial Narrow" pitchFamily="34" charset="0"/>
              </a:rPr>
              <a:t>Description</a:t>
            </a:r>
            <a:r>
              <a:rPr lang="en-US" dirty="0">
                <a:latin typeface="Arial Narrow" pitchFamily="34" charset="0"/>
              </a:rPr>
              <a:t>: Immunization lists are managed over </a:t>
            </a:r>
            <a:r>
              <a:rPr lang="en-US" dirty="0" smtClean="0">
                <a:latin typeface="Arial Narrow" pitchFamily="34" charset="0"/>
              </a:rPr>
              <a:t>time through a range of encounters (e.g., </a:t>
            </a:r>
            <a:r>
              <a:rPr lang="en-US" dirty="0">
                <a:latin typeface="Arial Narrow" pitchFamily="34" charset="0"/>
              </a:rPr>
              <a:t>a visit or </a:t>
            </a:r>
            <a:r>
              <a:rPr lang="en-US" dirty="0" smtClean="0">
                <a:latin typeface="Arial Narrow" pitchFamily="34" charset="0"/>
              </a:rPr>
              <a:t>hospital stay) over </a:t>
            </a:r>
            <a:r>
              <a:rPr lang="en-US" dirty="0">
                <a:latin typeface="Arial Narrow" pitchFamily="34" charset="0"/>
              </a:rPr>
              <a:t>the lifetime of a patient. Details of immunizations </a:t>
            </a:r>
            <a:r>
              <a:rPr lang="en-US" dirty="0" smtClean="0">
                <a:latin typeface="Arial Narrow" pitchFamily="34" charset="0"/>
              </a:rPr>
              <a:t>administered </a:t>
            </a:r>
            <a:r>
              <a:rPr lang="en-US" b="1" dirty="0" smtClean="0">
                <a:solidFill>
                  <a:srgbClr val="0000CC"/>
                </a:solidFill>
                <a:latin typeface="Arial Narrow" pitchFamily="34" charset="0"/>
              </a:rPr>
              <a:t> </a:t>
            </a:r>
            <a:r>
              <a:rPr lang="en-US" dirty="0" smtClean="0">
                <a:latin typeface="Arial Narrow" pitchFamily="34" charset="0"/>
              </a:rPr>
              <a:t>are </a:t>
            </a:r>
            <a:r>
              <a:rPr lang="en-US" dirty="0">
                <a:latin typeface="Arial Narrow" pitchFamily="34" charset="0"/>
              </a:rPr>
              <a:t>captured as discrete data elements </a:t>
            </a:r>
            <a:r>
              <a:rPr lang="en-US" dirty="0">
                <a:solidFill>
                  <a:srgbClr val="FF0000"/>
                </a:solidFill>
                <a:latin typeface="Arial Narrow" pitchFamily="34" charset="0"/>
              </a:rPr>
              <a:t>including date, type, manufacturer and lot number</a:t>
            </a:r>
            <a:r>
              <a:rPr lang="en-US" dirty="0">
                <a:latin typeface="Arial Narrow" pitchFamily="34" charset="0"/>
              </a:rPr>
              <a:t>. The entire immunization history is viewable</a:t>
            </a:r>
            <a:r>
              <a:rPr lang="en-US" dirty="0" smtClean="0">
                <a:latin typeface="Arial Narrow" pitchFamily="34" charset="0"/>
              </a:rPr>
              <a:t>.</a:t>
            </a:r>
          </a:p>
          <a:p>
            <a:endParaRPr lang="en-US" b="1" dirty="0" smtClean="0">
              <a:solidFill>
                <a:srgbClr val="0000CC"/>
              </a:solidFill>
              <a:latin typeface="Arial Narrow" pitchFamily="34" charset="0"/>
            </a:endParaRPr>
          </a:p>
          <a:p>
            <a:r>
              <a:rPr lang="en-US" b="1" dirty="0" smtClean="0">
                <a:solidFill>
                  <a:srgbClr val="0000CC"/>
                </a:solidFill>
                <a:latin typeface="Arial Narrow" pitchFamily="34" charset="0"/>
              </a:rPr>
              <a:t>Example</a:t>
            </a:r>
            <a:r>
              <a:rPr lang="en-US" dirty="0">
                <a:solidFill>
                  <a:srgbClr val="0000CC"/>
                </a:solidFill>
                <a:latin typeface="Arial Narrow" pitchFamily="34" charset="0"/>
              </a:rPr>
              <a:t>: </a:t>
            </a:r>
            <a:r>
              <a:rPr lang="en-US" dirty="0" smtClean="0">
                <a:solidFill>
                  <a:srgbClr val="0000CC"/>
                </a:solidFill>
                <a:latin typeface="Arial Narrow" pitchFamily="34" charset="0"/>
              </a:rPr>
              <a:t>(Notional Scenario) During </a:t>
            </a:r>
            <a:r>
              <a:rPr lang="en-US" dirty="0">
                <a:solidFill>
                  <a:srgbClr val="0000CC"/>
                </a:solidFill>
                <a:latin typeface="Arial Narrow" pitchFamily="34" charset="0"/>
              </a:rPr>
              <a:t>an encounter, a health care professional </a:t>
            </a:r>
            <a:r>
              <a:rPr lang="en-US" dirty="0" smtClean="0">
                <a:solidFill>
                  <a:srgbClr val="0000CC"/>
                </a:solidFill>
                <a:latin typeface="Arial Narrow" pitchFamily="34" charset="0"/>
              </a:rPr>
              <a:t>might </a:t>
            </a:r>
            <a:r>
              <a:rPr lang="en-US" dirty="0">
                <a:solidFill>
                  <a:srgbClr val="0000CC"/>
                </a:solidFill>
                <a:latin typeface="Arial Narrow" pitchFamily="34" charset="0"/>
              </a:rPr>
              <a:t>view a patient’s immunization history and </a:t>
            </a:r>
            <a:r>
              <a:rPr lang="en-US" dirty="0" smtClean="0">
                <a:solidFill>
                  <a:srgbClr val="0000CC"/>
                </a:solidFill>
                <a:latin typeface="Arial Narrow" pitchFamily="34" charset="0"/>
              </a:rPr>
              <a:t>should </a:t>
            </a:r>
            <a:r>
              <a:rPr lang="en-US" dirty="0">
                <a:solidFill>
                  <a:srgbClr val="0000CC"/>
                </a:solidFill>
                <a:latin typeface="Arial Narrow" pitchFamily="34" charset="0"/>
              </a:rPr>
              <a:t>manage </a:t>
            </a:r>
            <a:r>
              <a:rPr lang="en-US" dirty="0" smtClean="0">
                <a:solidFill>
                  <a:srgbClr val="0000CC"/>
                </a:solidFill>
                <a:latin typeface="Arial Narrow" pitchFamily="34" charset="0"/>
              </a:rPr>
              <a:t>a </a:t>
            </a:r>
            <a:r>
              <a:rPr lang="en-US" dirty="0">
                <a:solidFill>
                  <a:srgbClr val="0000CC"/>
                </a:solidFill>
                <a:latin typeface="Arial Narrow" pitchFamily="34" charset="0"/>
              </a:rPr>
              <a:t>patient’s  immunization list when an immunization event, denial-of-immunization or required booster schedule needs to be added to the immunization </a:t>
            </a:r>
            <a:r>
              <a:rPr lang="en-US" dirty="0" smtClean="0">
                <a:solidFill>
                  <a:srgbClr val="0000CC"/>
                </a:solidFill>
                <a:latin typeface="Arial Narrow" pitchFamily="34" charset="0"/>
              </a:rPr>
              <a:t>list, </a:t>
            </a:r>
            <a:r>
              <a:rPr lang="en-US" dirty="0">
                <a:solidFill>
                  <a:srgbClr val="0000CC"/>
                </a:solidFill>
                <a:latin typeface="Arial Narrow" pitchFamily="34" charset="0"/>
              </a:rPr>
              <a:t>according to scope of practice, organizational policy and/or jurisdictional law</a:t>
            </a:r>
            <a:r>
              <a:rPr lang="en-US" dirty="0" smtClean="0">
                <a:solidFill>
                  <a:srgbClr val="0000CC"/>
                </a:solidFill>
                <a:latin typeface="Arial Narrow" pitchFamily="34" charset="0"/>
              </a:rPr>
              <a:t>.</a:t>
            </a:r>
            <a:endParaRPr lang="en-US" dirty="0">
              <a:latin typeface="Arial Narrow" pitchFamily="34" charset="0"/>
            </a:endParaRPr>
          </a:p>
        </p:txBody>
      </p:sp>
      <p:sp>
        <p:nvSpPr>
          <p:cNvPr id="8" name="TextBox 7"/>
          <p:cNvSpPr txBox="1"/>
          <p:nvPr/>
        </p:nvSpPr>
        <p:spPr>
          <a:xfrm>
            <a:off x="2938955" y="6165841"/>
            <a:ext cx="3200400" cy="369332"/>
          </a:xfrm>
          <a:prstGeom prst="rect">
            <a:avLst/>
          </a:prstGeom>
          <a:no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eaLnBrk="1" hangingPunct="1"/>
            <a:r>
              <a:rPr lang="en-US" sz="2800" b="1" dirty="0" smtClean="0">
                <a:solidFill>
                  <a:srgbClr val="0000CC"/>
                </a:solidFill>
              </a:rPr>
              <a:t>CP.1.6 Manage Immunization List </a:t>
            </a:r>
            <a:br>
              <a:rPr lang="en-US" sz="2800" b="1" dirty="0" smtClean="0">
                <a:solidFill>
                  <a:srgbClr val="0000CC"/>
                </a:solidFill>
              </a:rPr>
            </a:br>
            <a:r>
              <a:rPr lang="en-US" sz="2800" b="1" dirty="0"/>
              <a:t>Activities Mapped-to System-Components</a:t>
            </a:r>
            <a:endParaRPr lang="en-US" sz="2800" b="1" dirty="0" smtClean="0"/>
          </a:p>
        </p:txBody>
      </p:sp>
      <p:sp>
        <p:nvSpPr>
          <p:cNvPr id="3" name="Date Placeholder 2"/>
          <p:cNvSpPr>
            <a:spLocks noGrp="1"/>
          </p:cNvSpPr>
          <p:nvPr>
            <p:ph type="dt" sz="quarter" idx="10"/>
          </p:nvPr>
        </p:nvSpPr>
        <p:spPr>
          <a:xfrm>
            <a:off x="0" y="6705600"/>
            <a:ext cx="2133600" cy="152400"/>
          </a:xfrm>
        </p:spPr>
        <p:txBody>
          <a:bodyPr/>
          <a:lstStyle/>
          <a:p>
            <a:pPr>
              <a:defRPr/>
            </a:pPr>
            <a:fld id="{0AE0901C-85C9-47E6-B6B1-6A00C64E8494}" type="datetime1">
              <a:rPr lang="en-US"/>
              <a:pPr>
                <a:defRPr/>
              </a:pPr>
              <a:t>2/24/2012</a:t>
            </a:fld>
            <a:endParaRPr lang="en-US" dirty="0"/>
          </a:p>
        </p:txBody>
      </p:sp>
      <p:sp>
        <p:nvSpPr>
          <p:cNvPr id="4" name="Footer Placeholder 3"/>
          <p:cNvSpPr>
            <a:spLocks noGrp="1"/>
          </p:cNvSpPr>
          <p:nvPr>
            <p:ph type="ftr" sz="quarter" idx="11"/>
          </p:nvPr>
        </p:nvSpPr>
        <p:spPr>
          <a:xfrm>
            <a:off x="3124200" y="6705600"/>
            <a:ext cx="2895600" cy="152400"/>
          </a:xfrm>
        </p:spPr>
        <p:txBody>
          <a:bodyPr/>
          <a:lstStyle/>
          <a:p>
            <a:pPr>
              <a:defRPr/>
            </a:pPr>
            <a:r>
              <a:rPr lang="en-US" dirty="0"/>
              <a:t>DRAFT WORKING DOCUMENT</a:t>
            </a:r>
          </a:p>
        </p:txBody>
      </p:sp>
      <p:sp>
        <p:nvSpPr>
          <p:cNvPr id="5" name="Slide Number Placeholder 4"/>
          <p:cNvSpPr>
            <a:spLocks noGrp="1"/>
          </p:cNvSpPr>
          <p:nvPr>
            <p:ph type="sldNum" sz="quarter" idx="12"/>
          </p:nvPr>
        </p:nvSpPr>
        <p:spPr>
          <a:xfrm>
            <a:off x="7010400" y="6705600"/>
            <a:ext cx="2133600" cy="152400"/>
          </a:xfrm>
        </p:spPr>
        <p:txBody>
          <a:bodyPr/>
          <a:lstStyle/>
          <a:p>
            <a:pPr>
              <a:defRPr/>
            </a:pPr>
            <a:fld id="{979990B5-52E7-47B4-8C9D-492A6DD6077B}" type="slidenum">
              <a:rPr lang="en-US"/>
              <a:pPr>
                <a:defRPr/>
              </a:pPr>
              <a:t>3</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4" y="984984"/>
            <a:ext cx="9145604" cy="5949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518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1066800"/>
          </a:xfrm>
        </p:spPr>
        <p:txBody>
          <a:bodyPr/>
          <a:lstStyle/>
          <a:p>
            <a:pPr eaLnBrk="1" hangingPunct="1"/>
            <a:r>
              <a:rPr lang="en-US" sz="2800" b="1" dirty="0">
                <a:solidFill>
                  <a:srgbClr val="0000CC"/>
                </a:solidFill>
                <a:latin typeface="Arial Narrow" pitchFamily="34" charset="0"/>
              </a:rPr>
              <a:t>CP.1.6 Manage Immunization List </a:t>
            </a:r>
            <a:r>
              <a:rPr lang="en-US" sz="2800" b="1" dirty="0" smtClean="0">
                <a:latin typeface="Arial Narrow" pitchFamily="34" charset="0"/>
              </a:rPr>
              <a:t/>
            </a:r>
            <a:br>
              <a:rPr lang="en-US" sz="2800" b="1" dirty="0" smtClean="0">
                <a:latin typeface="Arial Narrow" pitchFamily="34" charset="0"/>
              </a:rPr>
            </a:br>
            <a:r>
              <a:rPr lang="en-US" sz="2400" b="1" dirty="0" smtClean="0">
                <a:latin typeface="Arial Narrow" pitchFamily="34" charset="0"/>
              </a:rPr>
              <a:t>Conceptual Information Model (CIM</a:t>
            </a:r>
            <a:r>
              <a:rPr lang="en-US" sz="2400" b="1" dirty="0">
                <a:latin typeface="Arial Narrow" pitchFamily="34" charset="0"/>
              </a:rPr>
              <a:t>) Mapped to EHR-S Functions</a:t>
            </a:r>
            <a:endParaRPr lang="en-US" sz="2400" b="1" dirty="0" smtClean="0">
              <a:latin typeface="Arial Narrow" pitchFamily="34" charset="0"/>
            </a:endParaRPr>
          </a:p>
        </p:txBody>
      </p:sp>
      <p:sp>
        <p:nvSpPr>
          <p:cNvPr id="4" name="Date Placeholder 3"/>
          <p:cNvSpPr>
            <a:spLocks noGrp="1"/>
          </p:cNvSpPr>
          <p:nvPr>
            <p:ph type="dt" sz="quarter" idx="10"/>
          </p:nvPr>
        </p:nvSpPr>
        <p:spPr>
          <a:xfrm>
            <a:off x="0" y="6661150"/>
            <a:ext cx="2133600" cy="196850"/>
          </a:xfrm>
        </p:spPr>
        <p:txBody>
          <a:bodyPr/>
          <a:lstStyle/>
          <a:p>
            <a:pPr>
              <a:defRPr/>
            </a:pPr>
            <a:fld id="{6BD98FEB-5F35-4773-8716-8B508CF9F68C}" type="datetime1">
              <a:rPr lang="en-US"/>
              <a:pPr>
                <a:defRPr/>
              </a:pPr>
              <a:t>2/24/2012</a:t>
            </a:fld>
            <a:endParaRPr lang="en-US" dirty="0"/>
          </a:p>
        </p:txBody>
      </p:sp>
      <p:sp>
        <p:nvSpPr>
          <p:cNvPr id="5" name="Footer Placeholder 4"/>
          <p:cNvSpPr>
            <a:spLocks noGrp="1"/>
          </p:cNvSpPr>
          <p:nvPr>
            <p:ph type="ftr" sz="quarter" idx="11"/>
          </p:nvPr>
        </p:nvSpPr>
        <p:spPr>
          <a:xfrm>
            <a:off x="3124200" y="6661150"/>
            <a:ext cx="2895600" cy="196850"/>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661150"/>
            <a:ext cx="2133600" cy="196850"/>
          </a:xfrm>
        </p:spPr>
        <p:txBody>
          <a:bodyPr/>
          <a:lstStyle/>
          <a:p>
            <a:pPr>
              <a:defRPr/>
            </a:pPr>
            <a:fld id="{0B9465D5-9439-49AB-BB2B-103200E6A028}" type="slidenum">
              <a:rPr lang="en-US"/>
              <a:pPr>
                <a:defRPr/>
              </a:pPr>
              <a:t>4</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14400"/>
            <a:ext cx="9144000" cy="595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a:xfrm>
            <a:off x="0" y="6661150"/>
            <a:ext cx="2133600" cy="196850"/>
          </a:xfrm>
        </p:spPr>
        <p:txBody>
          <a:bodyPr/>
          <a:lstStyle/>
          <a:p>
            <a:pPr>
              <a:defRPr/>
            </a:pPr>
            <a:fld id="{6BD98FEB-5F35-4773-8716-8B508CF9F68C}" type="datetime1">
              <a:rPr lang="en-US"/>
              <a:pPr>
                <a:defRPr/>
              </a:pPr>
              <a:t>2/24/2012</a:t>
            </a:fld>
            <a:endParaRPr lang="en-US" dirty="0"/>
          </a:p>
        </p:txBody>
      </p:sp>
      <p:sp>
        <p:nvSpPr>
          <p:cNvPr id="5" name="Footer Placeholder 4"/>
          <p:cNvSpPr>
            <a:spLocks noGrp="1"/>
          </p:cNvSpPr>
          <p:nvPr>
            <p:ph type="ftr" sz="quarter" idx="11"/>
          </p:nvPr>
        </p:nvSpPr>
        <p:spPr>
          <a:xfrm>
            <a:off x="3124200" y="6661150"/>
            <a:ext cx="2895600" cy="196850"/>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661150"/>
            <a:ext cx="2133600" cy="196850"/>
          </a:xfrm>
        </p:spPr>
        <p:txBody>
          <a:bodyPr/>
          <a:lstStyle/>
          <a:p>
            <a:pPr>
              <a:defRPr/>
            </a:pPr>
            <a:fld id="{0B9465D5-9439-49AB-BB2B-103200E6A028}" type="slidenum">
              <a:rPr lang="en-US"/>
              <a:pPr>
                <a:defRPr/>
              </a:pPr>
              <a:t>5</a:t>
            </a:fld>
            <a:endParaRPr lang="en-US" dirty="0"/>
          </a:p>
        </p:txBody>
      </p:sp>
      <p:sp>
        <p:nvSpPr>
          <p:cNvPr id="3" name="TextBox 2"/>
          <p:cNvSpPr txBox="1"/>
          <p:nvPr/>
        </p:nvSpPr>
        <p:spPr>
          <a:xfrm>
            <a:off x="-8823" y="76200"/>
            <a:ext cx="8771823" cy="646331"/>
          </a:xfrm>
          <a:prstGeom prst="rect">
            <a:avLst/>
          </a:prstGeom>
          <a:noFill/>
        </p:spPr>
        <p:txBody>
          <a:bodyPr wrap="square" rtlCol="0">
            <a:spAutoFit/>
          </a:bodyPr>
          <a:lstStyle/>
          <a:p>
            <a:pPr algn="ctr"/>
            <a:r>
              <a:rPr lang="en-US" b="1" dirty="0">
                <a:solidFill>
                  <a:srgbClr val="0000CC"/>
                </a:solidFill>
              </a:rPr>
              <a:t>CP.1.6 Manage Immunization List </a:t>
            </a:r>
            <a:r>
              <a:rPr lang="en-US" b="1" dirty="0"/>
              <a:t/>
            </a:r>
            <a:br>
              <a:rPr lang="en-US" b="1" dirty="0"/>
            </a:br>
            <a:r>
              <a:rPr lang="en-US" b="1" dirty="0"/>
              <a:t>Conceptual </a:t>
            </a:r>
            <a:r>
              <a:rPr lang="en-US" b="1" dirty="0" smtClean="0"/>
              <a:t>Data </a:t>
            </a:r>
            <a:r>
              <a:rPr lang="en-US" b="1" dirty="0"/>
              <a:t>Model (</a:t>
            </a:r>
            <a:r>
              <a:rPr lang="en-US" b="1" dirty="0" smtClean="0"/>
              <a:t>CDM</a:t>
            </a:r>
            <a:r>
              <a:rPr lang="en-US" b="1" dirty="0"/>
              <a:t>)</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9" y="762000"/>
            <a:ext cx="9231429" cy="612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8078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2/24/2012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6</a:t>
            </a:fld>
            <a:endParaRPr lang="en-US" dirty="0"/>
          </a:p>
        </p:txBody>
      </p:sp>
      <p:sp>
        <p:nvSpPr>
          <p:cNvPr id="6" name="Title 1"/>
          <p:cNvSpPr>
            <a:spLocks noGrp="1"/>
          </p:cNvSpPr>
          <p:nvPr>
            <p:ph type="title"/>
          </p:nvPr>
        </p:nvSpPr>
        <p:spPr>
          <a:xfrm>
            <a:off x="0" y="0"/>
            <a:ext cx="9144000" cy="838200"/>
          </a:xfrm>
        </p:spPr>
        <p:txBody>
          <a:bodyPr>
            <a:noAutofit/>
          </a:bodyPr>
          <a:lstStyle/>
          <a:p>
            <a:pPr eaLnBrk="1" hangingPunct="1">
              <a:lnSpc>
                <a:spcPct val="80000"/>
              </a:lnSpc>
            </a:pPr>
            <a:r>
              <a:rPr lang="en-US" sz="2800" b="1" dirty="0">
                <a:solidFill>
                  <a:srgbClr val="0000CC"/>
                </a:solidFill>
              </a:rPr>
              <a:t>CP.1.6 Manage Immunization List</a:t>
            </a:r>
            <a:r>
              <a:rPr lang="en-US" sz="2800" dirty="0">
                <a:latin typeface="Arial Narrow" pitchFamily="34" charset="0"/>
              </a:rPr>
              <a:t/>
            </a:r>
            <a:br>
              <a:rPr lang="en-US" sz="2800" dirty="0">
                <a:latin typeface="Arial Narrow" pitchFamily="34" charset="0"/>
              </a:rPr>
            </a:br>
            <a:r>
              <a:rPr lang="en-US" sz="2800" dirty="0"/>
              <a:t>CDM Requirements-Traceability </a:t>
            </a:r>
            <a:endParaRPr lang="en-US" sz="2800" dirty="0" smtClean="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84225"/>
            <a:ext cx="9220200" cy="607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3934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0"/>
            <a:ext cx="9144000" cy="708112"/>
          </a:xfrm>
        </p:spPr>
        <p:txBody>
          <a:bodyPr/>
          <a:lstStyle/>
          <a:p>
            <a:pPr eaLnBrk="1" hangingPunct="1">
              <a:lnSpc>
                <a:spcPct val="85000"/>
              </a:lnSpc>
            </a:pPr>
            <a:r>
              <a:rPr lang="en-US" sz="2800" b="1" dirty="0" smtClean="0">
                <a:solidFill>
                  <a:srgbClr val="0000CC"/>
                </a:solidFill>
                <a:latin typeface="Arial Narrow" pitchFamily="34" charset="0"/>
              </a:rPr>
              <a:t>CP.1.6 Manage Immunization List </a:t>
            </a:r>
            <a:r>
              <a:rPr lang="en-US" sz="2800" b="1" dirty="0" smtClean="0">
                <a:latin typeface="Arial Narrow" pitchFamily="34" charset="0"/>
              </a:rPr>
              <a:t/>
            </a:r>
            <a:br>
              <a:rPr lang="en-US" sz="2800" b="1" dirty="0" smtClean="0">
                <a:latin typeface="Arial Narrow" pitchFamily="34" charset="0"/>
              </a:rPr>
            </a:br>
            <a:r>
              <a:rPr lang="en-US" sz="2800" b="1" dirty="0" smtClean="0">
                <a:latin typeface="Arial Narrow" pitchFamily="34" charset="0"/>
              </a:rPr>
              <a:t>Dependencies</a:t>
            </a:r>
            <a:endParaRPr lang="en-US" sz="2000" b="1" dirty="0" smtClean="0">
              <a:latin typeface="Arial Narrow"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08112"/>
            <a:ext cx="9220200" cy="618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1"/>
          <p:cNvSpPr>
            <a:spLocks noGrp="1"/>
          </p:cNvSpPr>
          <p:nvPr>
            <p:ph type="dt" sz="quarter" idx="10"/>
          </p:nvPr>
        </p:nvSpPr>
        <p:spPr>
          <a:xfrm>
            <a:off x="0" y="6645275"/>
            <a:ext cx="2133600" cy="212725"/>
          </a:xfrm>
        </p:spPr>
        <p:txBody>
          <a:bodyPr/>
          <a:lstStyle/>
          <a:p>
            <a:pPr>
              <a:defRPr/>
            </a:pPr>
            <a:fld id="{9AA5803A-C54C-45CF-9D31-DD3EF279C821}" type="datetime1">
              <a:rPr lang="en-US"/>
              <a:pPr>
                <a:defRPr/>
              </a:pPr>
              <a:t>2/24/2012</a:t>
            </a:fld>
            <a:endParaRPr lang="en-US" dirty="0"/>
          </a:p>
        </p:txBody>
      </p:sp>
      <p:sp>
        <p:nvSpPr>
          <p:cNvPr id="7" name="Footer Placeholder 2"/>
          <p:cNvSpPr>
            <a:spLocks noGrp="1"/>
          </p:cNvSpPr>
          <p:nvPr>
            <p:ph type="ftr" sz="quarter" idx="11"/>
          </p:nvPr>
        </p:nvSpPr>
        <p:spPr>
          <a:xfrm>
            <a:off x="3124200" y="6645275"/>
            <a:ext cx="2895600" cy="212725"/>
          </a:xfrm>
        </p:spPr>
        <p:txBody>
          <a:bodyPr/>
          <a:lstStyle/>
          <a:p>
            <a:pPr>
              <a:defRPr/>
            </a:pPr>
            <a:r>
              <a:rPr lang="en-US" dirty="0"/>
              <a:t>DRAFT WORKING DOCUMENT</a:t>
            </a:r>
          </a:p>
        </p:txBody>
      </p:sp>
      <p:sp>
        <p:nvSpPr>
          <p:cNvPr id="8" name="Slide Number Placeholder 3"/>
          <p:cNvSpPr>
            <a:spLocks noGrp="1"/>
          </p:cNvSpPr>
          <p:nvPr>
            <p:ph type="sldNum" sz="quarter" idx="12"/>
          </p:nvPr>
        </p:nvSpPr>
        <p:spPr>
          <a:xfrm>
            <a:off x="7010400" y="6705600"/>
            <a:ext cx="2133600" cy="136525"/>
          </a:xfrm>
        </p:spPr>
        <p:txBody>
          <a:bodyPr/>
          <a:lstStyle/>
          <a:p>
            <a:pPr>
              <a:defRPr/>
            </a:pPr>
            <a:fld id="{19AC79AF-36C2-4145-B24E-A7377A790B85}" type="slidenum">
              <a:rPr lang="en-US"/>
              <a:pPr>
                <a:defRPr/>
              </a:pPr>
              <a:t>7</a:t>
            </a:fld>
            <a:endParaRPr lang="en-US" dirty="0"/>
          </a:p>
        </p:txBody>
      </p:sp>
    </p:spTree>
    <p:extLst>
      <p:ext uri="{BB962C8B-B14F-4D97-AF65-F5344CB8AC3E}">
        <p14:creationId xmlns:p14="http://schemas.microsoft.com/office/powerpoint/2010/main" val="79916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Verb Hierarches</a:t>
            </a:r>
            <a:endParaRPr lang="en-US" dirty="0"/>
          </a:p>
        </p:txBody>
      </p:sp>
      <p:sp>
        <p:nvSpPr>
          <p:cNvPr id="4" name="Date Placeholder 3"/>
          <p:cNvSpPr>
            <a:spLocks noGrp="1"/>
          </p:cNvSpPr>
          <p:nvPr>
            <p:ph type="dt" sz="half" idx="10"/>
          </p:nvPr>
        </p:nvSpPr>
        <p:spPr>
          <a:xfrm>
            <a:off x="0" y="6629400"/>
            <a:ext cx="2133600" cy="228600"/>
          </a:xfrm>
        </p:spPr>
        <p:txBody>
          <a:bodyPr/>
          <a:lstStyle/>
          <a:p>
            <a:pPr>
              <a:defRPr/>
            </a:pPr>
            <a:fld id="{B81788E4-D98E-4BAD-B4F6-60B9EF37E7B0}" type="datetime1">
              <a:rPr lang="en-US" smtClean="0"/>
              <a:pPr>
                <a:defRPr/>
              </a:pPr>
              <a:t>2/24/2012</a:t>
            </a:fld>
            <a:endParaRPr lang="en-US" dirty="0"/>
          </a:p>
        </p:txBody>
      </p:sp>
      <p:sp>
        <p:nvSpPr>
          <p:cNvPr id="5" name="Footer Placeholder 4"/>
          <p:cNvSpPr>
            <a:spLocks noGrp="1"/>
          </p:cNvSpPr>
          <p:nvPr>
            <p:ph type="ftr" sz="quarter" idx="11"/>
          </p:nvPr>
        </p:nvSpPr>
        <p:spPr>
          <a:xfrm>
            <a:off x="3124200" y="6629400"/>
            <a:ext cx="2895600" cy="228600"/>
          </a:xfrm>
        </p:spPr>
        <p:txBody>
          <a:bodyPr/>
          <a:lstStyle/>
          <a:p>
            <a:pPr>
              <a:defRPr/>
            </a:pPr>
            <a:r>
              <a:rPr lang="en-US" dirty="0" smtClean="0"/>
              <a:t>DRAFT WORKING DOCUMENT</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p>
            <a:pPr>
              <a:defRPr/>
            </a:pPr>
            <a:fld id="{3DD54A6A-0F0E-4D61-8B34-8AFEBEED5A2B}" type="slidenum">
              <a:rPr lang="en-US" smtClean="0"/>
              <a:pPr>
                <a:defRPr/>
              </a:pPr>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65583921"/>
              </p:ext>
            </p:extLst>
          </p:nvPr>
        </p:nvGraphicFramePr>
        <p:xfrm>
          <a:off x="2" y="1219200"/>
          <a:ext cx="9143997" cy="4881841"/>
        </p:xfrm>
        <a:graphic>
          <a:graphicData uri="http://schemas.openxmlformats.org/drawingml/2006/table">
            <a:tbl>
              <a:tblPr firstRow="1" firstCol="1" bandRow="1" bandCol="1">
                <a:tableStyleId>{5C22544A-7EE6-4342-B048-85BDC9FD1C3A}</a:tableStyleId>
              </a:tblPr>
              <a:tblGrid>
                <a:gridCol w="838198"/>
                <a:gridCol w="838200"/>
                <a:gridCol w="914400"/>
                <a:gridCol w="762000"/>
                <a:gridCol w="762000"/>
                <a:gridCol w="838200"/>
                <a:gridCol w="838200"/>
                <a:gridCol w="914400"/>
                <a:gridCol w="762000"/>
                <a:gridCol w="685800"/>
                <a:gridCol w="990599"/>
              </a:tblGrid>
              <a:tr h="345479">
                <a:tc gridSpan="11">
                  <a:txBody>
                    <a:bodyPr/>
                    <a:lstStyle/>
                    <a:p>
                      <a:pPr marL="0" marR="0" algn="ctr">
                        <a:spcBef>
                          <a:spcPts val="300"/>
                        </a:spcBef>
                        <a:spcAft>
                          <a:spcPts val="300"/>
                        </a:spcAft>
                      </a:pPr>
                      <a:r>
                        <a:rPr lang="en-US" sz="2800" dirty="0">
                          <a:effectLst/>
                          <a:latin typeface="Arial Narrow" pitchFamily="34" charset="0"/>
                        </a:rPr>
                        <a:t>Manage (Data)</a:t>
                      </a:r>
                      <a:endParaRPr lang="en-US" sz="3600" b="1" dirty="0">
                        <a:effectLst/>
                        <a:latin typeface="Arial Narrow" pitchFamily="34" charset="0"/>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2520">
                <a:tc>
                  <a:txBody>
                    <a:bodyPr/>
                    <a:lstStyle/>
                    <a:p>
                      <a:pPr marL="0" marR="0" algn="ctr">
                        <a:spcBef>
                          <a:spcPts val="300"/>
                        </a:spcBef>
                        <a:spcAft>
                          <a:spcPts val="300"/>
                        </a:spcAft>
                      </a:pPr>
                      <a:r>
                        <a:rPr lang="en-US" sz="1600">
                          <a:effectLst/>
                        </a:rPr>
                        <a:t>Capture</a:t>
                      </a:r>
                      <a:endParaRPr lang="en-US" sz="2000" b="1">
                        <a:effectLst/>
                        <a:latin typeface="Arial"/>
                        <a:ea typeface="Times New Roman"/>
                      </a:endParaRPr>
                    </a:p>
                  </a:txBody>
                  <a:tcPr marL="68580" marR="68580" marT="0" marB="0" anchor="ctr"/>
                </a:tc>
                <a:tc gridSpan="3">
                  <a:txBody>
                    <a:bodyPr/>
                    <a:lstStyle/>
                    <a:p>
                      <a:pPr marL="0" marR="0" algn="ctr">
                        <a:spcBef>
                          <a:spcPts val="300"/>
                        </a:spcBef>
                        <a:spcAft>
                          <a:spcPts val="300"/>
                        </a:spcAft>
                      </a:pPr>
                      <a:r>
                        <a:rPr lang="en-US" sz="1600" dirty="0">
                          <a:effectLst/>
                          <a:latin typeface="Arial Narrow" pitchFamily="34" charset="0"/>
                        </a:rPr>
                        <a:t>Maintain</a:t>
                      </a:r>
                      <a:endParaRPr lang="en-US" sz="2000" b="1" dirty="0">
                        <a:effectLst/>
                        <a:latin typeface="Arial Narrow" pitchFamily="34" charset="0"/>
                        <a:ea typeface="Times New Roman"/>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600">
                          <a:effectLst/>
                          <a:latin typeface="Arial Narrow" pitchFamily="34" charset="0"/>
                        </a:rPr>
                        <a:t>Render</a:t>
                      </a:r>
                      <a:endParaRPr lang="en-US" sz="2000" b="1">
                        <a:effectLst/>
                        <a:latin typeface="Arial Narrow" pitchFamily="34" charset="0"/>
                        <a:ea typeface="Times New Roman"/>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600">
                          <a:effectLst/>
                          <a:latin typeface="Arial Narrow" pitchFamily="34" charset="0"/>
                        </a:rPr>
                        <a:t>Exchange</a:t>
                      </a:r>
                      <a:endParaRPr lang="en-US" sz="2000" b="1">
                        <a:effectLst/>
                        <a:latin typeface="Arial Narrow" pitchFamily="34" charset="0"/>
                        <a:ea typeface="Times New Roman"/>
                      </a:endParaRPr>
                    </a:p>
                  </a:txBody>
                  <a:tcPr marL="68580" marR="68580" marT="0" marB="0" anchor="ctr"/>
                </a:tc>
                <a:tc gridSpan="2">
                  <a:txBody>
                    <a:bodyPr/>
                    <a:lstStyle/>
                    <a:p>
                      <a:pPr marL="0" marR="0" algn="ctr">
                        <a:spcBef>
                          <a:spcPts val="300"/>
                        </a:spcBef>
                        <a:spcAft>
                          <a:spcPts val="300"/>
                        </a:spcAft>
                      </a:pPr>
                      <a:r>
                        <a:rPr lang="en-US" sz="1600">
                          <a:effectLst/>
                          <a:latin typeface="Arial Narrow" pitchFamily="34" charset="0"/>
                        </a:rPr>
                        <a:t>Determine</a:t>
                      </a:r>
                      <a:endParaRPr lang="en-US" sz="2000" b="1">
                        <a:effectLst/>
                        <a:latin typeface="Arial Narrow" pitchFamily="34" charset="0"/>
                        <a:ea typeface="Times New Roman"/>
                      </a:endParaRPr>
                    </a:p>
                  </a:txBody>
                  <a:tcPr marL="68580" marR="68580" marT="0" marB="0" anchor="ctr"/>
                </a:tc>
                <a:tc hMerge="1">
                  <a:txBody>
                    <a:bodyPr/>
                    <a:lstStyle/>
                    <a:p>
                      <a:endParaRPr lang="en-US"/>
                    </a:p>
                  </a:txBody>
                  <a:tcPr/>
                </a:tc>
                <a:tc>
                  <a:txBody>
                    <a:bodyPr/>
                    <a:lstStyle/>
                    <a:p>
                      <a:pPr marL="0" marR="0" algn="ctr">
                        <a:spcBef>
                          <a:spcPts val="300"/>
                        </a:spcBef>
                        <a:spcAft>
                          <a:spcPts val="300"/>
                        </a:spcAft>
                      </a:pPr>
                      <a:r>
                        <a:rPr lang="en-US" sz="1600" dirty="0">
                          <a:effectLst/>
                          <a:latin typeface="Arial Narrow" pitchFamily="34" charset="0"/>
                        </a:rPr>
                        <a:t>Manage-Data-Visibility</a:t>
                      </a:r>
                      <a:endParaRPr lang="en-US" sz="2000" b="1" dirty="0">
                        <a:effectLst/>
                        <a:latin typeface="Arial Narrow" pitchFamily="34" charset="0"/>
                        <a:ea typeface="Times New Roman"/>
                      </a:endParaRPr>
                    </a:p>
                  </a:txBody>
                  <a:tcPr marL="68580" marR="68580" marT="0" marB="0"/>
                </a:tc>
              </a:tr>
              <a:tr h="618767">
                <a:tc rowSpan="2">
                  <a:txBody>
                    <a:bodyPr/>
                    <a:lstStyle/>
                    <a:p>
                      <a:pPr marL="0" marR="0">
                        <a:spcBef>
                          <a:spcPts val="0"/>
                        </a:spcBef>
                        <a:spcAft>
                          <a:spcPts val="0"/>
                        </a:spcAft>
                      </a:pPr>
                      <a:r>
                        <a:rPr lang="pt-BR" sz="1400">
                          <a:effectLst/>
                        </a:rPr>
                        <a:t>Auto-Populate</a:t>
                      </a:r>
                      <a:endParaRPr lang="en-US" sz="1400">
                        <a:effectLst/>
                      </a:endParaRPr>
                    </a:p>
                    <a:p>
                      <a:pPr marL="0" marR="0">
                        <a:spcBef>
                          <a:spcPts val="0"/>
                        </a:spcBef>
                        <a:spcAft>
                          <a:spcPts val="0"/>
                        </a:spcAft>
                      </a:pPr>
                      <a:r>
                        <a:rPr lang="pt-BR" sz="1400">
                          <a:effectLst/>
                        </a:rPr>
                        <a:t>Enter</a:t>
                      </a:r>
                      <a:endParaRPr lang="en-US" sz="1400">
                        <a:effectLst/>
                      </a:endParaRPr>
                    </a:p>
                    <a:p>
                      <a:pPr marL="0" marR="0">
                        <a:spcBef>
                          <a:spcPts val="0"/>
                        </a:spcBef>
                        <a:spcAft>
                          <a:spcPts val="0"/>
                        </a:spcAft>
                      </a:pPr>
                      <a:r>
                        <a:rPr lang="pt-BR" sz="1400">
                          <a:effectLst/>
                        </a:rPr>
                        <a:t>Import</a:t>
                      </a:r>
                      <a:endParaRPr lang="en-US" sz="1400">
                        <a:effectLst/>
                      </a:endParaRPr>
                    </a:p>
                    <a:p>
                      <a:pPr marL="0" marR="0">
                        <a:spcBef>
                          <a:spcPts val="0"/>
                        </a:spcBef>
                        <a:spcAft>
                          <a:spcPts val="0"/>
                        </a:spcAft>
                      </a:pPr>
                      <a:r>
                        <a:rPr lang="pt-BR" sz="1400">
                          <a:effectLst/>
                        </a:rPr>
                        <a:t>Receive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latin typeface="Arial Narrow" pitchFamily="34" charset="0"/>
                        </a:rPr>
                        <a:t>Store</a:t>
                      </a:r>
                      <a:endParaRPr lang="en-US" sz="1400">
                        <a:effectLst/>
                        <a:latin typeface="Arial Narrow" pitchFamily="34" charset="0"/>
                        <a:ea typeface="Times New Roman"/>
                        <a:cs typeface="Calibri"/>
                      </a:endParaRPr>
                    </a:p>
                  </a:txBody>
                  <a:tcPr marL="68580" marR="68580" marT="0" marB="0"/>
                </a:tc>
                <a:tc>
                  <a:txBody>
                    <a:bodyPr/>
                    <a:lstStyle/>
                    <a:p>
                      <a:pPr marL="0" marR="0">
                        <a:spcBef>
                          <a:spcPts val="0"/>
                        </a:spcBef>
                        <a:spcAft>
                          <a:spcPts val="0"/>
                        </a:spcAft>
                      </a:pPr>
                      <a:r>
                        <a:rPr lang="pt-BR" sz="1400">
                          <a:effectLst/>
                          <a:latin typeface="Arial Narrow" pitchFamily="34" charset="0"/>
                        </a:rPr>
                        <a:t>Update</a:t>
                      </a:r>
                      <a:endParaRPr lang="en-US" sz="1400">
                        <a:effectLst/>
                        <a:latin typeface="Arial Narrow" pitchFamily="34" charset="0"/>
                        <a:ea typeface="Times New Roman"/>
                        <a:cs typeface="Calibri"/>
                      </a:endParaRPr>
                    </a:p>
                  </a:txBody>
                  <a:tcPr marL="68580" marR="68580" marT="0" marB="0"/>
                </a:tc>
                <a:tc>
                  <a:txBody>
                    <a:bodyPr/>
                    <a:lstStyle/>
                    <a:p>
                      <a:pPr marL="0" marR="0">
                        <a:spcBef>
                          <a:spcPts val="0"/>
                        </a:spcBef>
                        <a:spcAft>
                          <a:spcPts val="0"/>
                        </a:spcAft>
                      </a:pPr>
                      <a:r>
                        <a:rPr lang="pt-BR" sz="1400" dirty="0">
                          <a:effectLst/>
                          <a:latin typeface="Arial Narrow" pitchFamily="34" charset="0"/>
                        </a:rPr>
                        <a:t>Remove</a:t>
                      </a:r>
                      <a:endParaRPr lang="en-US" sz="1400" dirty="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dirty="0">
                          <a:effectLst/>
                          <a:latin typeface="Arial Narrow" pitchFamily="34" charset="0"/>
                        </a:rPr>
                        <a:t>Extract</a:t>
                      </a:r>
                      <a:endParaRPr lang="en-US" sz="1400" dirty="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dirty="0">
                          <a:effectLst/>
                          <a:latin typeface="Arial Narrow" pitchFamily="34" charset="0"/>
                        </a:rPr>
                        <a:t>Present</a:t>
                      </a:r>
                      <a:endParaRPr lang="en-US" sz="1400" dirty="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dirty="0">
                          <a:effectLst/>
                          <a:latin typeface="Arial Narrow" pitchFamily="34" charset="0"/>
                        </a:rPr>
                        <a:t>Transmit</a:t>
                      </a:r>
                      <a:endParaRPr lang="en-US" sz="1400" dirty="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dirty="0">
                          <a:effectLst/>
                          <a:latin typeface="Arial Narrow" pitchFamily="34" charset="0"/>
                        </a:rPr>
                        <a:t>Export</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Import</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Receive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Transmit</a:t>
                      </a:r>
                      <a:endParaRPr lang="en-US" sz="1400" dirty="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a:effectLst/>
                          <a:latin typeface="Arial Narrow" pitchFamily="34" charset="0"/>
                        </a:rPr>
                        <a:t>Analyze</a:t>
                      </a:r>
                      <a:endParaRPr lang="en-US" sz="140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a:effectLst/>
                          <a:latin typeface="Arial Narrow" pitchFamily="34" charset="0"/>
                        </a:rPr>
                        <a:t>Decide</a:t>
                      </a:r>
                      <a:endParaRPr lang="en-US" sz="1400">
                        <a:effectLst/>
                        <a:latin typeface="Arial Narrow" pitchFamily="34" charset="0"/>
                        <a:ea typeface="Times New Roman"/>
                        <a:cs typeface="Calibri"/>
                      </a:endParaRPr>
                    </a:p>
                  </a:txBody>
                  <a:tcPr marL="68580" marR="68580" marT="0" marB="0"/>
                </a:tc>
                <a:tc rowSpan="2">
                  <a:txBody>
                    <a:bodyPr/>
                    <a:lstStyle/>
                    <a:p>
                      <a:pPr marL="0" marR="0">
                        <a:spcBef>
                          <a:spcPts val="0"/>
                        </a:spcBef>
                        <a:spcAft>
                          <a:spcPts val="0"/>
                        </a:spcAft>
                      </a:pPr>
                      <a:r>
                        <a:rPr lang="pt-BR" sz="1400" dirty="0">
                          <a:effectLst/>
                          <a:latin typeface="Arial Narrow" pitchFamily="34" charset="0"/>
                        </a:rPr>
                        <a:t>De-Identify</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Hide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Mask</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Re-Identify</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Unhide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Unmask</a:t>
                      </a:r>
                      <a:endParaRPr lang="en-US" sz="1400" dirty="0">
                        <a:effectLst/>
                        <a:latin typeface="Arial Narrow" pitchFamily="34" charset="0"/>
                        <a:ea typeface="Times New Roman"/>
                        <a:cs typeface="Calibri"/>
                      </a:endParaRPr>
                    </a:p>
                  </a:txBody>
                  <a:tcPr marL="68580" marR="68580" marT="0" marB="0"/>
                </a:tc>
              </a:tr>
              <a:tr h="3093834">
                <a:tc vMerge="1">
                  <a:txBody>
                    <a:bodyPr/>
                    <a:lstStyle/>
                    <a:p>
                      <a:endParaRPr lang="en-US"/>
                    </a:p>
                  </a:txBody>
                  <a:tcPr/>
                </a:tc>
                <a:tc>
                  <a:txBody>
                    <a:bodyPr/>
                    <a:lstStyle/>
                    <a:p>
                      <a:pPr marL="0" marR="0">
                        <a:spcBef>
                          <a:spcPts val="0"/>
                        </a:spcBef>
                        <a:spcAft>
                          <a:spcPts val="0"/>
                        </a:spcAft>
                      </a:pPr>
                      <a:r>
                        <a:rPr lang="pt-BR" sz="1400">
                          <a:effectLst/>
                          <a:latin typeface="Arial Narrow" pitchFamily="34" charset="0"/>
                        </a:rPr>
                        <a:t>Archive</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Backup</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Decrypt</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Encrypt</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Recover</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Restore</a:t>
                      </a:r>
                      <a:endParaRPr lang="en-US" sz="1400">
                        <a:effectLst/>
                        <a:latin typeface="Arial Narrow" pitchFamily="34" charset="0"/>
                      </a:endParaRPr>
                    </a:p>
                    <a:p>
                      <a:pPr marL="0" marR="0">
                        <a:spcBef>
                          <a:spcPts val="0"/>
                        </a:spcBef>
                        <a:spcAft>
                          <a:spcPts val="0"/>
                        </a:spcAft>
                      </a:pPr>
                      <a:r>
                        <a:rPr lang="pt-BR" sz="1400">
                          <a:effectLst/>
                          <a:latin typeface="Arial Narrow" pitchFamily="34" charset="0"/>
                        </a:rPr>
                        <a:t>Save</a:t>
                      </a:r>
                      <a:endParaRPr lang="en-US" sz="1400">
                        <a:effectLst/>
                        <a:latin typeface="Arial Narrow" pitchFamily="34" charset="0"/>
                        <a:ea typeface="Times New Roman"/>
                        <a:cs typeface="Calibri"/>
                      </a:endParaRPr>
                    </a:p>
                  </a:txBody>
                  <a:tcPr marL="68580" marR="68580" marT="0" marB="0"/>
                </a:tc>
                <a:tc>
                  <a:txBody>
                    <a:bodyPr/>
                    <a:lstStyle/>
                    <a:p>
                      <a:pPr marL="0" marR="0">
                        <a:spcBef>
                          <a:spcPts val="0"/>
                        </a:spcBef>
                        <a:spcAft>
                          <a:spcPts val="0"/>
                        </a:spcAft>
                      </a:pPr>
                      <a:r>
                        <a:rPr lang="pt-BR" sz="1400" dirty="0">
                          <a:effectLst/>
                          <a:latin typeface="Arial Narrow" pitchFamily="34" charset="0"/>
                        </a:rPr>
                        <a:t>Annotate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Attest</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Edit</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Harmonize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Integrate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Link</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Tag</a:t>
                      </a:r>
                      <a:endParaRPr lang="en-US" sz="1400" dirty="0">
                        <a:effectLst/>
                        <a:latin typeface="Arial Narrow" pitchFamily="34" charset="0"/>
                        <a:ea typeface="Times New Roman"/>
                        <a:cs typeface="Calibri"/>
                      </a:endParaRPr>
                    </a:p>
                  </a:txBody>
                  <a:tcPr marL="68580" marR="68580" marT="0" marB="0"/>
                </a:tc>
                <a:tc>
                  <a:txBody>
                    <a:bodyPr/>
                    <a:lstStyle/>
                    <a:p>
                      <a:pPr marL="0" marR="0">
                        <a:spcBef>
                          <a:spcPts val="0"/>
                        </a:spcBef>
                        <a:spcAft>
                          <a:spcPts val="0"/>
                        </a:spcAft>
                      </a:pPr>
                      <a:r>
                        <a:rPr lang="pt-BR" sz="1400" dirty="0">
                          <a:effectLst/>
                          <a:latin typeface="Arial Narrow" pitchFamily="34" charset="0"/>
                        </a:rPr>
                        <a:t>Delete</a:t>
                      </a:r>
                      <a:endParaRPr lang="en-US" sz="1400" dirty="0">
                        <a:effectLst/>
                        <a:latin typeface="Arial Narrow" pitchFamily="34" charset="0"/>
                      </a:endParaRPr>
                    </a:p>
                    <a:p>
                      <a:pPr marL="0" marR="0">
                        <a:spcBef>
                          <a:spcPts val="0"/>
                        </a:spcBef>
                        <a:spcAft>
                          <a:spcPts val="0"/>
                        </a:spcAft>
                      </a:pPr>
                      <a:r>
                        <a:rPr lang="pt-BR" sz="1400" dirty="0">
                          <a:effectLst/>
                          <a:latin typeface="Arial Narrow" pitchFamily="34" charset="0"/>
                        </a:rPr>
                        <a:t>Purge</a:t>
                      </a:r>
                      <a:endParaRPr lang="en-US" sz="1400" dirty="0">
                        <a:effectLst/>
                        <a:latin typeface="Arial Narrow" pitchFamily="34" charset="0"/>
                        <a:ea typeface="Times New Roman"/>
                        <a:cs typeface="Calibri"/>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968296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a:t>
            </a:r>
            <a:endParaRPr lang="en-US" dirty="0"/>
          </a:p>
        </p:txBody>
      </p:sp>
      <p:sp>
        <p:nvSpPr>
          <p:cNvPr id="3" name="Content Placeholder 2"/>
          <p:cNvSpPr>
            <a:spLocks noGrp="1"/>
          </p:cNvSpPr>
          <p:nvPr>
            <p:ph idx="1"/>
          </p:nvPr>
        </p:nvSpPr>
        <p:spPr/>
        <p:txBody>
          <a:bodyPr/>
          <a:lstStyle/>
          <a:p>
            <a:r>
              <a:rPr lang="en-US" dirty="0" smtClean="0"/>
              <a:t>Older slides</a:t>
            </a:r>
            <a:endParaRPr lang="en-US" dirty="0"/>
          </a:p>
        </p:txBody>
      </p:sp>
      <p:sp>
        <p:nvSpPr>
          <p:cNvPr id="4" name="Date Placeholder 3"/>
          <p:cNvSpPr>
            <a:spLocks noGrp="1"/>
          </p:cNvSpPr>
          <p:nvPr>
            <p:ph type="dt" sz="half" idx="10"/>
          </p:nvPr>
        </p:nvSpPr>
        <p:spPr/>
        <p:txBody>
          <a:bodyPr/>
          <a:lstStyle/>
          <a:p>
            <a:pPr>
              <a:defRPr/>
            </a:pPr>
            <a:fld id="{B81788E4-D98E-4BAD-B4F6-60B9EF37E7B0}" type="datetime1">
              <a:rPr lang="en-US" smtClean="0"/>
              <a:pPr>
                <a:defRPr/>
              </a:pPr>
              <a:t>2/24/2012</a:t>
            </a:fld>
            <a:endParaRPr lang="en-US"/>
          </a:p>
        </p:txBody>
      </p:sp>
      <p:sp>
        <p:nvSpPr>
          <p:cNvPr id="5" name="Footer Placeholder 4"/>
          <p:cNvSpPr>
            <a:spLocks noGrp="1"/>
          </p:cNvSpPr>
          <p:nvPr>
            <p:ph type="ftr" sz="quarter" idx="11"/>
          </p:nvPr>
        </p:nvSpPr>
        <p:spPr/>
        <p:txBody>
          <a:bodyPr/>
          <a:lstStyle/>
          <a:p>
            <a:pPr>
              <a:defRPr/>
            </a:pPr>
            <a:r>
              <a:rPr lang="en-US" smtClean="0"/>
              <a:t>DRAFT WORKING DOCUMENT</a:t>
            </a:r>
            <a:endParaRPr lang="en-US"/>
          </a:p>
        </p:txBody>
      </p:sp>
      <p:sp>
        <p:nvSpPr>
          <p:cNvPr id="6" name="Slide Number Placeholder 5"/>
          <p:cNvSpPr>
            <a:spLocks noGrp="1"/>
          </p:cNvSpPr>
          <p:nvPr>
            <p:ph type="sldNum" sz="quarter" idx="12"/>
          </p:nvPr>
        </p:nvSpPr>
        <p:spPr/>
        <p:txBody>
          <a:bodyPr/>
          <a:lstStyle/>
          <a:p>
            <a:pPr>
              <a:defRPr/>
            </a:pPr>
            <a:fld id="{3DD54A6A-0F0E-4D61-8B34-8AFEBEED5A2B}" type="slidenum">
              <a:rPr lang="en-US" smtClean="0"/>
              <a:pPr>
                <a:defRPr/>
              </a:pPr>
              <a:t>9</a:t>
            </a:fld>
            <a:endParaRPr lang="en-US"/>
          </a:p>
        </p:txBody>
      </p:sp>
    </p:spTree>
    <p:extLst>
      <p:ext uri="{BB962C8B-B14F-4D97-AF65-F5344CB8AC3E}">
        <p14:creationId xmlns:p14="http://schemas.microsoft.com/office/powerpoint/2010/main" val="1913793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5013</TotalTime>
  <Words>542</Words>
  <Application>Microsoft Office PowerPoint</Application>
  <PresentationFormat>On-screen Show (4:3)</PresentationFormat>
  <Paragraphs>118</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EHR System Function  and Information Model  (EHR-S FIM is based on EHR-S FM R2.0)   CP.1.6 Manage Immunization List aka DC.1.4.4 in EHR-S FM R1.1</vt:lpstr>
      <vt:lpstr>CP.1.6 Manage Immunization List  based on EHR-S FM CP.1.6 Statement and Description</vt:lpstr>
      <vt:lpstr>CP.1.6 Manage Immunization List  Activities Mapped-to System-Components</vt:lpstr>
      <vt:lpstr>CP.1.6 Manage Immunization List  Conceptual Information Model (CIM) Mapped to EHR-S Functions</vt:lpstr>
      <vt:lpstr>PowerPoint Presentation</vt:lpstr>
      <vt:lpstr>CP.1.6 Manage Immunization List CDM Requirements-Traceability </vt:lpstr>
      <vt:lpstr>CP.1.6 Manage Immunization List  Dependencies</vt:lpstr>
      <vt:lpstr>Action Verb Hierarches</vt:lpstr>
      <vt:lpstr>Archive</vt:lpstr>
      <vt:lpstr>CP.1.6 Immunization List Requirements  based on EHR-S FM CP.1.6 Statement and Description</vt:lpstr>
      <vt:lpstr>CP.1.6 Manage Immunization List Dependencies</vt:lpstr>
      <vt:lpstr>CP.1.6 Manage Immunization List (Notional Scenario)  based on EHR-S FM CP.1.6 Example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Hufnagel</dc:creator>
  <cp:lastModifiedBy>Steve Hufnagel</cp:lastModifiedBy>
  <cp:revision>165</cp:revision>
  <dcterms:created xsi:type="dcterms:W3CDTF">2011-11-03T13:07:09Z</dcterms:created>
  <dcterms:modified xsi:type="dcterms:W3CDTF">2012-02-24T16:54:22Z</dcterms:modified>
</cp:coreProperties>
</file>