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7" r:id="rId4"/>
    <p:sldId id="288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3832" autoAdjust="0"/>
  </p:normalViewPr>
  <p:slideViewPr>
    <p:cSldViewPr>
      <p:cViewPr varScale="1">
        <p:scale>
          <a:sx n="85" d="100"/>
          <a:sy n="85" d="100"/>
        </p:scale>
        <p:origin x="-904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DBEB4-5348-41E4-B33F-2AEED595BA11}" type="datetimeFigureOut">
              <a:rPr lang="en-US" smtClean="0"/>
              <a:t>5/9/13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D589E-563F-4815-B96C-C690F1C95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47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D589E-563F-4815-B96C-C690F1C95F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35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D589E-563F-4815-B96C-C690F1C95F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11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D589E-563F-4815-B96C-C690F1C95F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11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D589E-563F-4815-B96C-C690F1C95F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1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94CC5-B43C-45CD-AB8B-D476B8D86B9E}" type="datetimeFigureOut">
              <a:rPr lang="en-US" smtClean="0"/>
              <a:t>5/9/13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66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2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14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67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94CC5-B43C-45CD-AB8B-D476B8D86B9E}" type="datetimeFigureOut">
              <a:rPr lang="en-US" smtClean="0"/>
              <a:t>5/9/13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3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94CC5-B43C-45CD-AB8B-D476B8D86B9E}" type="datetimeFigureOut">
              <a:rPr lang="en-US" smtClean="0"/>
              <a:t>5/9/13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5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98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38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42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Official-Cognitive-Logo-Larg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01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94CC5-B43C-45CD-AB8B-D476B8D86B9E}" type="datetimeFigureOut">
              <a:rPr lang="en-US" smtClean="0"/>
              <a:t>5/9/13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BC1C6-6DEC-4E8E-9EEB-BC8A4F74F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0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lobal.gotomeeting.com/join/533830005" TargetMode="External"/><Relationship Id="rId4" Type="http://schemas.openxmlformats.org/officeDocument/2006/relationships/hyperlink" Target="http://hssp.wikispaces.com/comm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lobal.gotomeeting.com/join/625289733" TargetMode="External"/><Relationship Id="rId4" Type="http://schemas.openxmlformats.org/officeDocument/2006/relationships/hyperlink" Target="http://hssp.wikispaces.com/order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lobal.gotomeeting.com/join/160395781" TargetMode="External"/><Relationship Id="rId4" Type="http://schemas.openxmlformats.org/officeDocument/2006/relationships/hyperlink" Target="http://hssp.wikispaces.com/pubsub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eafry@cognitivemedicine.com" TargetMode="Externa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41546" y="3872939"/>
            <a:ext cx="5825341" cy="3135581"/>
            <a:chOff x="1870860" y="2209800"/>
            <a:chExt cx="5825341" cy="3135581"/>
          </a:xfrm>
        </p:grpSpPr>
        <p:grpSp>
          <p:nvGrpSpPr>
            <p:cNvPr id="5" name="Group 4"/>
            <p:cNvGrpSpPr/>
            <p:nvPr/>
          </p:nvGrpSpPr>
          <p:grpSpPr>
            <a:xfrm>
              <a:off x="1870860" y="2754581"/>
              <a:ext cx="3733800" cy="2590800"/>
              <a:chOff x="1870860" y="2754581"/>
              <a:chExt cx="3733800" cy="25908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/>
              <p:cNvCxnSpPr>
                <a:stCxn id="29" idx="7"/>
                <a:endCxn id="31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31" idx="4"/>
                <a:endCxn id="30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1" idx="5"/>
                <a:endCxn id="28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28" idx="3"/>
                <a:endCxn id="27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9" idx="5"/>
                <a:endCxn id="26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6" idx="7"/>
                <a:endCxn id="30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30" idx="5"/>
                <a:endCxn id="27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6" idx="6"/>
                <a:endCxn id="27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1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28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7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26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29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 rot="10800000">
              <a:off x="3962401" y="2209800"/>
              <a:ext cx="3733800" cy="2590800"/>
              <a:chOff x="1870860" y="2754581"/>
              <a:chExt cx="3733800" cy="2590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3" name="Straight Connector 12"/>
              <p:cNvCxnSpPr>
                <a:stCxn id="10" idx="7"/>
                <a:endCxn id="12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2" idx="4"/>
                <a:endCxn id="11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2" idx="5"/>
                <a:endCxn id="9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9" idx="3"/>
                <a:endCxn id="8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5"/>
                <a:endCxn id="7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>
                <a:stCxn id="7" idx="7"/>
                <a:endCxn id="11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11" idx="5"/>
                <a:endCxn id="8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7" idx="6"/>
                <a:endCxn id="8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12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>
                <a:stCxn id="9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8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stCxn id="7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10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3825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Service Interface Specification Projects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>
            <a:normAutofit/>
          </a:bodyPr>
          <a:lstStyle/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May </a:t>
            </a:r>
            <a:r>
              <a:rPr lang="en-US" sz="2800" dirty="0" smtClean="0">
                <a:solidFill>
                  <a:schemeClr val="tx1"/>
                </a:solidFill>
              </a:rPr>
              <a:t>7, </a:t>
            </a:r>
            <a:r>
              <a:rPr lang="en-US" sz="2800" dirty="0" smtClean="0">
                <a:solidFill>
                  <a:schemeClr val="tx1"/>
                </a:solidFill>
              </a:rPr>
              <a:t>2013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7" name="Picture 46" descr="Official-Cognitive-Logo-Lar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25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69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Unified Communication </a:t>
            </a:r>
            <a:r>
              <a:rPr lang="en-C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Service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sz="2900" dirty="0" smtClean="0"/>
              <a:t>Service </a:t>
            </a:r>
            <a:r>
              <a:rPr lang="en-CA" sz="2900" dirty="0"/>
              <a:t>Functional Model (SFM) for delivering alerts, recommendations, and other notifications using </a:t>
            </a:r>
            <a:r>
              <a:rPr lang="en-CA" sz="2900" dirty="0" smtClean="0"/>
              <a:t>email</a:t>
            </a:r>
            <a:r>
              <a:rPr lang="en-CA" sz="2900" dirty="0"/>
              <a:t>, SMS, VOIP </a:t>
            </a:r>
            <a:r>
              <a:rPr lang="en-CA" sz="2900" dirty="0" smtClean="0"/>
              <a:t>and other </a:t>
            </a:r>
            <a:r>
              <a:rPr lang="en-CA" sz="2900" dirty="0"/>
              <a:t>communication channels. </a:t>
            </a:r>
            <a:endParaRPr lang="en-CA" sz="2900" dirty="0" smtClean="0"/>
          </a:p>
          <a:p>
            <a:r>
              <a:rPr lang="en-CA" sz="2900" dirty="0" smtClean="0"/>
              <a:t>Provide </a:t>
            </a:r>
            <a:r>
              <a:rPr lang="en-CA" sz="2900" dirty="0"/>
              <a:t>for </a:t>
            </a:r>
            <a:r>
              <a:rPr lang="en-CA" sz="2900" dirty="0" smtClean="0"/>
              <a:t>routing </a:t>
            </a:r>
            <a:r>
              <a:rPr lang="en-CA" sz="2900" dirty="0"/>
              <a:t>and/or </a:t>
            </a:r>
            <a:r>
              <a:rPr lang="en-CA" sz="2900" dirty="0" smtClean="0"/>
              <a:t>escalation.</a:t>
            </a:r>
          </a:p>
          <a:p>
            <a:r>
              <a:rPr lang="en-US" sz="2900" dirty="0"/>
              <a:t>Every other Thursday at 4pm US Eastern Time, starting 5/23 (</a:t>
            </a:r>
            <a:r>
              <a:rPr lang="en-US" sz="2900" dirty="0" err="1"/>
              <a:t>Th</a:t>
            </a:r>
            <a:r>
              <a:rPr lang="en-US" sz="2900" dirty="0"/>
              <a:t>)</a:t>
            </a:r>
          </a:p>
          <a:p>
            <a:r>
              <a:rPr lang="en-US" sz="2900" dirty="0"/>
              <a:t>Web meeting: </a:t>
            </a:r>
            <a:r>
              <a:rPr lang="en-US" sz="2900" u="sng" dirty="0">
                <a:hlinkClick r:id="rId3"/>
              </a:rPr>
              <a:t>https://global.gotomeeting.com/join/533830005</a:t>
            </a:r>
          </a:p>
          <a:p>
            <a:r>
              <a:rPr lang="fr-FR" sz="2900" dirty="0"/>
              <a:t>Phone: +1 770-657-9270, Participant Code: </a:t>
            </a:r>
            <a:r>
              <a:rPr lang="fr-FR" sz="2900" dirty="0" smtClean="0"/>
              <a:t>6870541</a:t>
            </a:r>
          </a:p>
          <a:p>
            <a:r>
              <a:rPr lang="en-US" sz="2800" dirty="0">
                <a:hlinkClick r:id="rId4"/>
              </a:rPr>
              <a:t>http://hssp.wikispaces.com/</a:t>
            </a:r>
            <a:r>
              <a:rPr lang="en-US" sz="2800" dirty="0" smtClean="0">
                <a:hlinkClick r:id="rId4"/>
              </a:rPr>
              <a:t>comms</a:t>
            </a:r>
            <a:endParaRPr lang="en-US" sz="2900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041546" y="3872939"/>
            <a:ext cx="5825341" cy="3135581"/>
            <a:chOff x="1870860" y="2209800"/>
            <a:chExt cx="5825341" cy="3135581"/>
          </a:xfrm>
        </p:grpSpPr>
        <p:grpSp>
          <p:nvGrpSpPr>
            <p:cNvPr id="5" name="Group 4"/>
            <p:cNvGrpSpPr/>
            <p:nvPr/>
          </p:nvGrpSpPr>
          <p:grpSpPr>
            <a:xfrm>
              <a:off x="1870860" y="2754581"/>
              <a:ext cx="3733800" cy="2590800"/>
              <a:chOff x="1870860" y="2754581"/>
              <a:chExt cx="3733800" cy="25908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/>
              <p:cNvCxnSpPr>
                <a:stCxn id="29" idx="7"/>
                <a:endCxn id="31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31" idx="4"/>
                <a:endCxn id="30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1" idx="5"/>
                <a:endCxn id="28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28" idx="3"/>
                <a:endCxn id="27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9" idx="5"/>
                <a:endCxn id="26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6" idx="7"/>
                <a:endCxn id="30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30" idx="5"/>
                <a:endCxn id="27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6" idx="6"/>
                <a:endCxn id="27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1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28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7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26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29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 rot="10800000">
              <a:off x="3962401" y="2209800"/>
              <a:ext cx="3733800" cy="2590800"/>
              <a:chOff x="1870860" y="2754581"/>
              <a:chExt cx="3733800" cy="2590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3" name="Straight Connector 12"/>
              <p:cNvCxnSpPr>
                <a:stCxn id="10" idx="7"/>
                <a:endCxn id="12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2" idx="4"/>
                <a:endCxn id="11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2" idx="5"/>
                <a:endCxn id="9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9" idx="3"/>
                <a:endCxn id="8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5"/>
                <a:endCxn id="7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>
                <a:stCxn id="7" idx="7"/>
                <a:endCxn id="11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11" idx="5"/>
                <a:endCxn id="8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7" idx="6"/>
                <a:endCxn id="8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12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>
                <a:stCxn id="9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8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stCxn id="7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10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6579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>
                <a:solidFill>
                  <a:srgbClr val="558ED5"/>
                </a:solidFill>
              </a:rPr>
              <a:t>Ordering Service </a:t>
            </a:r>
            <a:endParaRPr lang="en-US" b="1" dirty="0">
              <a:solidFill>
                <a:srgbClr val="558ED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CA" dirty="0" smtClean="0"/>
              <a:t>Service </a:t>
            </a:r>
            <a:r>
              <a:rPr lang="en-CA" dirty="0"/>
              <a:t>Functional Model (SFM) for ordering pharmacy, laboratory, radiology, consult and nutritional services. </a:t>
            </a:r>
            <a:endParaRPr lang="en-CA" dirty="0" smtClean="0"/>
          </a:p>
          <a:p>
            <a:r>
              <a:rPr lang="en-CA" dirty="0" smtClean="0"/>
              <a:t>Support applications and </a:t>
            </a:r>
            <a:r>
              <a:rPr lang="en-CA" dirty="0"/>
              <a:t>service-to-service interactions </a:t>
            </a:r>
            <a:r>
              <a:rPr lang="en-CA" dirty="0" smtClean="0"/>
              <a:t>required, for example, by </a:t>
            </a:r>
            <a:r>
              <a:rPr lang="en-US" dirty="0" smtClean="0"/>
              <a:t>CDS.</a:t>
            </a:r>
          </a:p>
          <a:p>
            <a:r>
              <a:rPr lang="en-US" dirty="0"/>
              <a:t>Ordering Service Specification call</a:t>
            </a:r>
          </a:p>
          <a:p>
            <a:r>
              <a:rPr lang="en-US" dirty="0"/>
              <a:t>Every other Wednesday at 4pm US Eastern Time, starting 5/1 (Wed)</a:t>
            </a:r>
          </a:p>
          <a:p>
            <a:r>
              <a:rPr lang="en-US" dirty="0"/>
              <a:t>Web meeting: </a:t>
            </a:r>
            <a:r>
              <a:rPr lang="en-US" u="sng" dirty="0">
                <a:hlinkClick r:id="rId3"/>
              </a:rPr>
              <a:t>https://global.gotomeeting.com/join/625289733</a:t>
            </a:r>
          </a:p>
          <a:p>
            <a:r>
              <a:rPr lang="fr-FR" dirty="0"/>
              <a:t>Phone: +1 770-657-9270, Participant Code: </a:t>
            </a:r>
            <a:r>
              <a:rPr lang="fr-FR" dirty="0" smtClean="0"/>
              <a:t>653212</a:t>
            </a:r>
          </a:p>
          <a:p>
            <a:r>
              <a:rPr lang="en-US" dirty="0">
                <a:hlinkClick r:id="rId4"/>
              </a:rPr>
              <a:t>http://hssp.wikispaces.com/</a:t>
            </a:r>
            <a:r>
              <a:rPr lang="en-US" dirty="0" smtClean="0">
                <a:hlinkClick r:id="rId4"/>
              </a:rPr>
              <a:t>orders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041546" y="3872939"/>
            <a:ext cx="5825341" cy="3135581"/>
            <a:chOff x="1870860" y="2209800"/>
            <a:chExt cx="5825341" cy="3135581"/>
          </a:xfrm>
        </p:grpSpPr>
        <p:grpSp>
          <p:nvGrpSpPr>
            <p:cNvPr id="5" name="Group 4"/>
            <p:cNvGrpSpPr/>
            <p:nvPr/>
          </p:nvGrpSpPr>
          <p:grpSpPr>
            <a:xfrm>
              <a:off x="1870860" y="2754581"/>
              <a:ext cx="3733800" cy="2590800"/>
              <a:chOff x="1870860" y="2754581"/>
              <a:chExt cx="3733800" cy="25908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/>
              <p:cNvCxnSpPr>
                <a:stCxn id="29" idx="7"/>
                <a:endCxn id="31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31" idx="4"/>
                <a:endCxn id="30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1" idx="5"/>
                <a:endCxn id="28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28" idx="3"/>
                <a:endCxn id="27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9" idx="5"/>
                <a:endCxn id="26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6" idx="7"/>
                <a:endCxn id="30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30" idx="5"/>
                <a:endCxn id="27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6" idx="6"/>
                <a:endCxn id="27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1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28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7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26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29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 rot="10800000">
              <a:off x="3962401" y="2209800"/>
              <a:ext cx="3733800" cy="2590800"/>
              <a:chOff x="1870860" y="2754581"/>
              <a:chExt cx="3733800" cy="2590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3" name="Straight Connector 12"/>
              <p:cNvCxnSpPr>
                <a:stCxn id="10" idx="7"/>
                <a:endCxn id="12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2" idx="4"/>
                <a:endCxn id="11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2" idx="5"/>
                <a:endCxn id="9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9" idx="3"/>
                <a:endCxn id="8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5"/>
                <a:endCxn id="7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>
                <a:stCxn id="7" idx="7"/>
                <a:endCxn id="11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11" idx="5"/>
                <a:endCxn id="8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7" idx="6"/>
                <a:endCxn id="8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12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>
                <a:stCxn id="9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8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stCxn id="7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10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02949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>
                <a:solidFill>
                  <a:srgbClr val="558ED5"/>
                </a:solidFill>
              </a:rPr>
              <a:t>Event Publish &amp; Subscribe Service </a:t>
            </a:r>
            <a:endParaRPr lang="en-US" b="1" dirty="0">
              <a:solidFill>
                <a:srgbClr val="558ED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sz="2900" dirty="0" smtClean="0"/>
              <a:t>Service </a:t>
            </a:r>
            <a:r>
              <a:rPr lang="en-CA" sz="2900" dirty="0"/>
              <a:t>Functional Model (SFM) </a:t>
            </a:r>
            <a:r>
              <a:rPr lang="en-CA" sz="2900" dirty="0" smtClean="0"/>
              <a:t>for subscribing </a:t>
            </a:r>
            <a:r>
              <a:rPr lang="en-CA" sz="2900" dirty="0"/>
              <a:t>to clinical events of interest and </a:t>
            </a:r>
            <a:r>
              <a:rPr lang="en-CA" sz="2900" dirty="0" smtClean="0"/>
              <a:t>receiving </a:t>
            </a:r>
            <a:r>
              <a:rPr lang="en-CA" sz="2900" dirty="0"/>
              <a:t>notice when new data </a:t>
            </a:r>
            <a:r>
              <a:rPr lang="en-CA" sz="2900" dirty="0" smtClean="0"/>
              <a:t>is available.</a:t>
            </a:r>
          </a:p>
          <a:p>
            <a:r>
              <a:rPr lang="en-CA" sz="2900" dirty="0" smtClean="0"/>
              <a:t>Support </a:t>
            </a:r>
            <a:r>
              <a:rPr lang="en-CA" sz="2900" dirty="0"/>
              <a:t>two common forms of filtering: topic-based and content-based</a:t>
            </a:r>
            <a:r>
              <a:rPr lang="en-CA" sz="2900" dirty="0" smtClean="0"/>
              <a:t>.</a:t>
            </a:r>
          </a:p>
          <a:p>
            <a:r>
              <a:rPr lang="en-US" sz="2900" dirty="0"/>
              <a:t>Every other Thursday at 4pm US Eastern Time, starting 5/2 (</a:t>
            </a:r>
            <a:r>
              <a:rPr lang="en-US" sz="2900" dirty="0" err="1"/>
              <a:t>Th</a:t>
            </a:r>
            <a:r>
              <a:rPr lang="en-US" sz="2900" dirty="0"/>
              <a:t>)</a:t>
            </a:r>
          </a:p>
          <a:p>
            <a:r>
              <a:rPr lang="en-US" sz="2900" dirty="0"/>
              <a:t>Web meeting: </a:t>
            </a:r>
            <a:r>
              <a:rPr lang="en-US" sz="2900" u="sng" dirty="0">
                <a:hlinkClick r:id="rId3"/>
              </a:rPr>
              <a:t>https://global.gotomeeting.com/join/160395781</a:t>
            </a:r>
          </a:p>
          <a:p>
            <a:r>
              <a:rPr lang="fr-FR" sz="2900" dirty="0"/>
              <a:t>Phone: +1 770-657-9270, Participant Code: </a:t>
            </a:r>
            <a:r>
              <a:rPr lang="fr-FR" sz="2900" dirty="0" smtClean="0"/>
              <a:t>6870541</a:t>
            </a:r>
          </a:p>
          <a:p>
            <a:r>
              <a:rPr lang="en-US" sz="2800" dirty="0">
                <a:hlinkClick r:id="rId4"/>
              </a:rPr>
              <a:t>http://hssp.wikispaces.com/</a:t>
            </a:r>
            <a:r>
              <a:rPr lang="en-US" sz="2800" dirty="0" smtClean="0">
                <a:hlinkClick r:id="rId4"/>
              </a:rPr>
              <a:t>pubsub</a:t>
            </a:r>
            <a:r>
              <a:rPr lang="en-CA" sz="2900" dirty="0" smtClean="0"/>
              <a:t> </a:t>
            </a:r>
            <a:endParaRPr lang="en-US" sz="2900" dirty="0" smtClean="0"/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041546" y="3872939"/>
            <a:ext cx="5825341" cy="3135581"/>
            <a:chOff x="1870860" y="2209800"/>
            <a:chExt cx="5825341" cy="3135581"/>
          </a:xfrm>
        </p:grpSpPr>
        <p:grpSp>
          <p:nvGrpSpPr>
            <p:cNvPr id="5" name="Group 4"/>
            <p:cNvGrpSpPr/>
            <p:nvPr/>
          </p:nvGrpSpPr>
          <p:grpSpPr>
            <a:xfrm>
              <a:off x="1870860" y="2754581"/>
              <a:ext cx="3733800" cy="2590800"/>
              <a:chOff x="1870860" y="2754581"/>
              <a:chExt cx="3733800" cy="25908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2" name="Straight Connector 31"/>
              <p:cNvCxnSpPr>
                <a:stCxn id="29" idx="7"/>
                <a:endCxn id="31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31" idx="4"/>
                <a:endCxn id="30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1" idx="5"/>
                <a:endCxn id="28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28" idx="3"/>
                <a:endCxn id="27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9" idx="5"/>
                <a:endCxn id="26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6" idx="7"/>
                <a:endCxn id="30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30" idx="5"/>
                <a:endCxn id="27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6" idx="6"/>
                <a:endCxn id="27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1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28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7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26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29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 rot="10800000">
              <a:off x="3962401" y="2209800"/>
              <a:ext cx="3733800" cy="2590800"/>
              <a:chOff x="1870860" y="2754581"/>
              <a:chExt cx="3733800" cy="2590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3" name="Straight Connector 12"/>
              <p:cNvCxnSpPr>
                <a:stCxn id="10" idx="7"/>
                <a:endCxn id="12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2" idx="4"/>
                <a:endCxn id="11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2" idx="5"/>
                <a:endCxn id="9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9" idx="3"/>
                <a:endCxn id="8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5"/>
                <a:endCxn id="7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>
                <a:stCxn id="7" idx="7"/>
                <a:endCxn id="11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11" idx="5"/>
                <a:endCxn id="8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7" idx="6"/>
                <a:endCxn id="8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12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>
                <a:stCxn id="9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8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stCxn id="7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10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75267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41546" y="3872939"/>
            <a:ext cx="5825341" cy="3135581"/>
            <a:chOff x="1870860" y="2209800"/>
            <a:chExt cx="5825341" cy="3135581"/>
          </a:xfrm>
        </p:grpSpPr>
        <p:grpSp>
          <p:nvGrpSpPr>
            <p:cNvPr id="6" name="Group 5"/>
            <p:cNvGrpSpPr/>
            <p:nvPr/>
          </p:nvGrpSpPr>
          <p:grpSpPr>
            <a:xfrm>
              <a:off x="1870860" y="2754581"/>
              <a:ext cx="3733800" cy="2590800"/>
              <a:chOff x="1870860" y="2754581"/>
              <a:chExt cx="3733800" cy="259080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3" name="Straight Connector 32"/>
              <p:cNvCxnSpPr>
                <a:stCxn id="30" idx="7"/>
                <a:endCxn id="32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2" idx="4"/>
                <a:endCxn id="31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>
                <a:stCxn id="32" idx="5"/>
                <a:endCxn id="29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9" idx="3"/>
                <a:endCxn id="28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30" idx="5"/>
                <a:endCxn id="27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7" idx="7"/>
                <a:endCxn id="31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31" idx="5"/>
                <a:endCxn id="28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27" idx="6"/>
                <a:endCxn id="28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32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9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28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27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30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/>
            <p:cNvGrpSpPr/>
            <p:nvPr/>
          </p:nvGrpSpPr>
          <p:grpSpPr>
            <a:xfrm rot="10800000">
              <a:off x="3962401" y="2209800"/>
              <a:ext cx="3733800" cy="2590800"/>
              <a:chOff x="1870860" y="2754581"/>
              <a:chExt cx="3733800" cy="2590800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29376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928260" y="45833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376263" y="3936066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475451" y="3897427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408176" y="3951459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432960" y="3135581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4" name="Straight Connector 13"/>
              <p:cNvCxnSpPr>
                <a:stCxn id="11" idx="7"/>
                <a:endCxn id="13" idx="3"/>
              </p:cNvCxnSpPr>
              <p:nvPr/>
            </p:nvCxnSpPr>
            <p:spPr>
              <a:xfrm flipV="1">
                <a:off x="2995777" y="3655907"/>
                <a:ext cx="526457" cy="33079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3" idx="4"/>
                <a:endCxn id="12" idx="0"/>
              </p:cNvCxnSpPr>
              <p:nvPr/>
            </p:nvCxnSpPr>
            <p:spPr>
              <a:xfrm flipH="1">
                <a:off x="3712976" y="3745181"/>
                <a:ext cx="24784" cy="206278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3" idx="5"/>
                <a:endCxn id="10" idx="1"/>
              </p:cNvCxnSpPr>
              <p:nvPr/>
            </p:nvCxnSpPr>
            <p:spPr>
              <a:xfrm>
                <a:off x="3953286" y="3655907"/>
                <a:ext cx="512251" cy="36943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stCxn id="10" idx="3"/>
                <a:endCxn id="9" idx="7"/>
              </p:cNvCxnSpPr>
              <p:nvPr/>
            </p:nvCxnSpPr>
            <p:spPr>
              <a:xfrm flipH="1">
                <a:off x="4448586" y="4456392"/>
                <a:ext cx="16951" cy="21626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>
                <a:stCxn id="11" idx="5"/>
                <a:endCxn id="8" idx="1"/>
              </p:cNvCxnSpPr>
              <p:nvPr/>
            </p:nvCxnSpPr>
            <p:spPr>
              <a:xfrm>
                <a:off x="2995777" y="4417753"/>
                <a:ext cx="31157" cy="254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>
                <a:stCxn id="8" idx="7"/>
                <a:endCxn id="12" idx="3"/>
              </p:cNvCxnSpPr>
              <p:nvPr/>
            </p:nvCxnSpPr>
            <p:spPr>
              <a:xfrm flipV="1">
                <a:off x="3457986" y="4471785"/>
                <a:ext cx="39464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12" idx="5"/>
                <a:endCxn id="9" idx="1"/>
              </p:cNvCxnSpPr>
              <p:nvPr/>
            </p:nvCxnSpPr>
            <p:spPr>
              <a:xfrm>
                <a:off x="3928502" y="4471785"/>
                <a:ext cx="89032" cy="20087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8" idx="6"/>
                <a:endCxn id="9" idx="2"/>
              </p:cNvCxnSpPr>
              <p:nvPr/>
            </p:nvCxnSpPr>
            <p:spPr>
              <a:xfrm>
                <a:off x="3547260" y="4888181"/>
                <a:ext cx="381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>
                <a:stCxn id="13" idx="0"/>
              </p:cNvCxnSpPr>
              <p:nvPr/>
            </p:nvCxnSpPr>
            <p:spPr>
              <a:xfrm flipV="1">
                <a:off x="3737760" y="2754581"/>
                <a:ext cx="0" cy="381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10" idx="6"/>
              </p:cNvCxnSpPr>
              <p:nvPr/>
            </p:nvCxnSpPr>
            <p:spPr>
              <a:xfrm>
                <a:off x="4985863" y="4240866"/>
                <a:ext cx="618797" cy="1539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stCxn id="9" idx="5"/>
              </p:cNvCxnSpPr>
              <p:nvPr/>
            </p:nvCxnSpPr>
            <p:spPr>
              <a:xfrm>
                <a:off x="4448586" y="5103707"/>
                <a:ext cx="232477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stCxn id="8" idx="3"/>
              </p:cNvCxnSpPr>
              <p:nvPr/>
            </p:nvCxnSpPr>
            <p:spPr>
              <a:xfrm flipH="1">
                <a:off x="2780251" y="5103707"/>
                <a:ext cx="246683" cy="2416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>
                <a:stCxn id="11" idx="2"/>
              </p:cNvCxnSpPr>
              <p:nvPr/>
            </p:nvCxnSpPr>
            <p:spPr>
              <a:xfrm flipH="1">
                <a:off x="1870860" y="4202227"/>
                <a:ext cx="60459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470025"/>
          </a:xfrm>
        </p:spPr>
        <p:txBody>
          <a:bodyPr/>
          <a:lstStyle/>
          <a:p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Questions?</a:t>
            </a:r>
            <a:endParaRPr lang="en-US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eafry@cognitivemedicine.com</a:t>
            </a:r>
            <a:endParaRPr lang="en-US" dirty="0"/>
          </a:p>
          <a:p>
            <a:r>
              <a:rPr lang="en-US" dirty="0"/>
              <a:t>cdssoa.lists.hl7.org</a:t>
            </a:r>
          </a:p>
          <a:p>
            <a:endParaRPr lang="en-US" dirty="0"/>
          </a:p>
        </p:txBody>
      </p:sp>
      <p:pic>
        <p:nvPicPr>
          <p:cNvPr id="47" name="Picture 46" descr="Official-Cognitive-Logo-Lar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845"/>
            <a:ext cx="2243455" cy="7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50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9869</TotalTime>
  <Words>288</Words>
  <Application>Microsoft Macintosh PowerPoint</Application>
  <PresentationFormat>On-screen Show (4:3)</PresentationFormat>
  <Paragraphs>32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Service Interface Specification Projects</vt:lpstr>
      <vt:lpstr>Unified Communication Service</vt:lpstr>
      <vt:lpstr>Ordering Service </vt:lpstr>
      <vt:lpstr>Event Publish &amp; Subscribe Service </vt:lpstr>
      <vt:lpstr>Questions?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TAPS D9/D10  Technical Prototypes</dc:title>
  <dc:creator>Rona Suzuki</dc:creator>
  <cp:lastModifiedBy>Emory Fry</cp:lastModifiedBy>
  <cp:revision>113</cp:revision>
  <cp:lastPrinted>2013-05-01T22:18:46Z</cp:lastPrinted>
  <dcterms:created xsi:type="dcterms:W3CDTF">2013-04-24T23:11:03Z</dcterms:created>
  <dcterms:modified xsi:type="dcterms:W3CDTF">2013-05-09T13:56:26Z</dcterms:modified>
</cp:coreProperties>
</file>