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6"/>
  </p:notesMasterIdLst>
  <p:sldIdLst>
    <p:sldId id="256" r:id="rId2"/>
    <p:sldId id="261" r:id="rId3"/>
    <p:sldId id="260" r:id="rId4"/>
    <p:sldId id="262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6" autoAdjust="0"/>
  </p:normalViewPr>
  <p:slideViewPr>
    <p:cSldViewPr>
      <p:cViewPr>
        <p:scale>
          <a:sx n="68" d="100"/>
          <a:sy n="68" d="100"/>
        </p:scale>
        <p:origin x="-1224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592D5FE-85CA-40E6-8273-48A5F35DE0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893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EFF599-57A5-464D-BBDE-DD73E3C700F9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152400" y="152400"/>
            <a:ext cx="8839200" cy="6477000"/>
            <a:chOff x="240" y="288"/>
            <a:chExt cx="5290" cy="3504"/>
          </a:xfrm>
        </p:grpSpPr>
        <p:sp>
          <p:nvSpPr>
            <p:cNvPr id="33795" name="Rectangle 3"/>
            <p:cNvSpPr>
              <a:spLocks noChangeArrowheads="1"/>
            </p:cNvSpPr>
            <p:nvPr/>
          </p:nvSpPr>
          <p:spPr bwMode="blackWhite">
            <a:xfrm>
              <a:off x="240" y="288"/>
              <a:ext cx="5290" cy="3504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3796" name="Rectangle 4"/>
            <p:cNvSpPr>
              <a:spLocks noChangeArrowheads="1"/>
            </p:cNvSpPr>
            <p:nvPr/>
          </p:nvSpPr>
          <p:spPr bwMode="auto">
            <a:xfrm>
              <a:off x="285" y="336"/>
              <a:ext cx="5184" cy="340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3797" name="Line 5"/>
            <p:cNvSpPr>
              <a:spLocks noChangeShapeType="1"/>
            </p:cNvSpPr>
            <p:nvPr/>
          </p:nvSpPr>
          <p:spPr bwMode="auto">
            <a:xfrm>
              <a:off x="576" y="2256"/>
              <a:ext cx="4608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379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400800" cy="18732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3804" name="Rectangle 12"/>
          <p:cNvSpPr>
            <a:spLocks noChangeArrowheads="1"/>
          </p:cNvSpPr>
          <p:nvPr userDrawn="1"/>
        </p:nvSpPr>
        <p:spPr bwMode="auto">
          <a:xfrm>
            <a:off x="76200" y="6629400"/>
            <a:ext cx="5715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600" b="1" dirty="0"/>
              <a:t>© </a:t>
            </a:r>
            <a:r>
              <a:rPr lang="en-US" sz="600" b="1" dirty="0" smtClean="0"/>
              <a:t>2012 </a:t>
            </a:r>
            <a:r>
              <a:rPr lang="en-US" sz="600" b="1" dirty="0"/>
              <a:t>Health Level Seven ® International. All Rights Reserved. </a:t>
            </a:r>
          </a:p>
          <a:p>
            <a:r>
              <a:rPr lang="en-US" sz="600" b="1" dirty="0"/>
              <a:t>HL7 and Health Level Seven are registered trademarks of Health Level Seven International. Reg. U.S. TM Office.</a:t>
            </a:r>
          </a:p>
        </p:txBody>
      </p:sp>
      <p:pic>
        <p:nvPicPr>
          <p:cNvPr id="33805" name="Picture 13" descr="HL7 International 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0163" y="304800"/>
            <a:ext cx="1109662" cy="1143000"/>
          </a:xfrm>
          <a:prstGeom prst="rect">
            <a:avLst/>
          </a:prstGeom>
          <a:noFill/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01/01/2011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8FDF0E-2772-4D89-9F72-F3CB15D8B8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43B471-FB90-46FA-8B98-F55B29ABD840}" type="datetime1">
              <a:rPr lang="en-US"/>
              <a:pPr/>
              <a:t>5/9/2013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07DD071-FAF0-42AF-BCBC-4495406D14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473075"/>
            <a:ext cx="2095500" cy="5775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473075"/>
            <a:ext cx="6134100" cy="57753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DD8C03-4B48-4E6D-AEDF-1A9300C7BAEF}" type="datetime1">
              <a:rPr lang="en-US"/>
              <a:pPr/>
              <a:t>5/9/2013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69C5E0-66B6-492B-B5B1-955EA64CE5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01/01/2011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CD36790-EF9F-4521-A783-189BE19EEE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22CAAC-72B4-49BF-8D8A-B248BD60D0AB}" type="datetime1">
              <a:rPr lang="en-US"/>
              <a:pPr/>
              <a:t>5/9/2013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9717A56-5D33-48BC-B612-81C2A448BE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828800"/>
            <a:ext cx="41148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1148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08C14C-5A61-4D4D-B38C-096C9971D9C2}" type="datetime1">
              <a:rPr lang="en-US"/>
              <a:pPr/>
              <a:t>5/9/2013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9422542-FAC0-4800-BAC9-80AE50E939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C45C78-7BD8-47C0-88A0-6DA77AB0E0BB}" type="datetime1">
              <a:rPr lang="en-US"/>
              <a:pPr/>
              <a:t>5/9/2013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4E51A7F-C561-42D3-BDE2-6604AC35B1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621641-DE6C-4460-BF47-734601E4A699}" type="datetime1">
              <a:rPr lang="en-US"/>
              <a:pPr/>
              <a:t>5/9/2013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429D7E7-1099-47AD-B3F2-624E90DDB7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0E83B5-0457-4AA6-A2AF-7E85AB57C9B7}" type="datetime1">
              <a:rPr lang="en-US"/>
              <a:pPr/>
              <a:t>5/9/2013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E098B49-91C9-4AE6-BCDD-3C6B3DE25E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B80F34-8997-452F-82F9-376965C1575F}" type="datetime1">
              <a:rPr lang="en-US"/>
              <a:pPr/>
              <a:t>5/9/2013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501C3C-0F9F-4B82-B0E4-702459263B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C570FB-6AC0-4D6C-9E03-450BCCB52573}" type="datetime1">
              <a:rPr lang="en-US"/>
              <a:pPr/>
              <a:t>5/9/2013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511F142-224D-427D-930A-AAAE46FDAB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52400" y="152400"/>
            <a:ext cx="8839200" cy="6477000"/>
          </a:xfrm>
          <a:prstGeom prst="rect">
            <a:avLst/>
          </a:prstGeom>
          <a:solidFill>
            <a:schemeClr val="bg1"/>
          </a:solidFill>
          <a:ln w="44450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blackWhite">
          <a:xfrm>
            <a:off x="231775" y="236538"/>
            <a:ext cx="8678863" cy="6289675"/>
          </a:xfrm>
          <a:prstGeom prst="rect">
            <a:avLst/>
          </a:prstGeom>
          <a:solidFill>
            <a:schemeClr val="bg1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461963" y="1600200"/>
            <a:ext cx="8296275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73075"/>
            <a:ext cx="8153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828800"/>
            <a:ext cx="8382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2781" name="Rectangle 13"/>
          <p:cNvSpPr>
            <a:spLocks noChangeArrowheads="1"/>
          </p:cNvSpPr>
          <p:nvPr userDrawn="1"/>
        </p:nvSpPr>
        <p:spPr bwMode="auto">
          <a:xfrm>
            <a:off x="228600" y="6629400"/>
            <a:ext cx="441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600" b="1" dirty="0"/>
              <a:t>© </a:t>
            </a:r>
            <a:r>
              <a:rPr lang="en-US" sz="600" b="1" dirty="0" smtClean="0"/>
              <a:t>2012 </a:t>
            </a:r>
            <a:r>
              <a:rPr lang="en-US" sz="600" b="1" dirty="0"/>
              <a:t>Health Level Seven ® International. All Rights Reserved. </a:t>
            </a:r>
          </a:p>
          <a:p>
            <a:r>
              <a:rPr lang="en-US" sz="600" b="1" dirty="0"/>
              <a:t>HL7 and Health Level Seven are registered trademarks of Health Level Seven International. Reg. U.S. TM Office.</a:t>
            </a:r>
          </a:p>
        </p:txBody>
      </p:sp>
      <p:pic>
        <p:nvPicPr>
          <p:cNvPr id="32783" name="Picture 15" descr="HL7 International Logo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200" y="6629400"/>
            <a:ext cx="228600" cy="228600"/>
          </a:xfrm>
          <a:prstGeom prst="rect">
            <a:avLst/>
          </a:prstGeom>
          <a:noFill/>
        </p:spPr>
      </p:pic>
      <p:sp>
        <p:nvSpPr>
          <p:cNvPr id="3278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077200" y="6629400"/>
            <a:ext cx="838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00"/>
            </a:lvl1pPr>
          </a:lstStyle>
          <a:p>
            <a:r>
              <a:rPr lang="en-US" dirty="0" smtClean="0"/>
              <a:t>01/01/2011</a:t>
            </a:r>
            <a:endParaRPr lang="en-US" dirty="0"/>
          </a:p>
        </p:txBody>
      </p:sp>
      <p:sp>
        <p:nvSpPr>
          <p:cNvPr id="32786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43400" y="6534150"/>
            <a:ext cx="533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/>
            </a:lvl1pPr>
          </a:lstStyle>
          <a:p>
            <a:fld id="{DD8FDF0E-2772-4D89-9F72-F3CB15D8B8A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/>
  <p:txStyles>
    <p:titleStyle>
      <a:lvl1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Ø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ü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ü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ü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ü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ü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838200"/>
            <a:ext cx="6781800" cy="2559050"/>
          </a:xfrm>
        </p:spPr>
        <p:txBody>
          <a:bodyPr anchor="ctr" anchorCtr="1"/>
          <a:lstStyle/>
          <a:p>
            <a:pPr algn="ctr"/>
            <a:r>
              <a:rPr lang="en-US" sz="4400" dirty="0" smtClean="0"/>
              <a:t>Allergy and Intolerances Project</a:t>
            </a:r>
            <a:endParaRPr lang="en-US" sz="44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200" dirty="0" smtClean="0"/>
              <a:t>HL7 WG Meeting 2013</a:t>
            </a:r>
          </a:p>
          <a:p>
            <a:r>
              <a:rPr lang="en-US" sz="3200" dirty="0" smtClean="0"/>
              <a:t>Atlanta</a:t>
            </a:r>
          </a:p>
          <a:p>
            <a:r>
              <a:rPr lang="en-US" sz="3200" dirty="0" smtClean="0"/>
              <a:t>Update to </a:t>
            </a:r>
            <a:r>
              <a:rPr lang="en-US" sz="3200" dirty="0" smtClean="0"/>
              <a:t>OO </a:t>
            </a:r>
            <a:r>
              <a:rPr lang="en-US" sz="3200" dirty="0" smtClean="0"/>
              <a:t>WG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Domain Analysis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z="2200" dirty="0" smtClean="0"/>
              <a:t>Balloted in January and May 2013 (Informative)</a:t>
            </a:r>
            <a:r>
              <a:rPr lang="en-AU" sz="1700" dirty="0" smtClean="0"/>
              <a:t> </a:t>
            </a:r>
            <a:endParaRPr lang="en-AU" sz="1700" dirty="0"/>
          </a:p>
          <a:p>
            <a:pPr lvl="0"/>
            <a:r>
              <a:rPr lang="en-AU" sz="2200" dirty="0" smtClean="0"/>
              <a:t>Now ready for publication</a:t>
            </a:r>
          </a:p>
          <a:p>
            <a:pPr lvl="0"/>
            <a:r>
              <a:rPr lang="en-AU" sz="2200" dirty="0" smtClean="0"/>
              <a:t>Use cases:</a:t>
            </a:r>
          </a:p>
          <a:p>
            <a:pPr lvl="1"/>
            <a:r>
              <a:rPr lang="en-AU" sz="1700" dirty="0" smtClean="0"/>
              <a:t>Observed new allergy</a:t>
            </a:r>
          </a:p>
          <a:p>
            <a:pPr lvl="1"/>
            <a:r>
              <a:rPr lang="en-AU" sz="1700" dirty="0" smtClean="0"/>
              <a:t>New reported intolerance</a:t>
            </a:r>
          </a:p>
          <a:p>
            <a:pPr lvl="1"/>
            <a:r>
              <a:rPr lang="en-AU" sz="1700" dirty="0" smtClean="0"/>
              <a:t>Allergic reaction to a device</a:t>
            </a:r>
          </a:p>
          <a:p>
            <a:pPr lvl="1"/>
            <a:r>
              <a:rPr lang="en-AU" sz="1700" dirty="0" smtClean="0"/>
              <a:t>Misattribution of an allergy</a:t>
            </a:r>
          </a:p>
          <a:p>
            <a:pPr lvl="1"/>
            <a:r>
              <a:rPr lang="en-AU" sz="1700" dirty="0" smtClean="0"/>
              <a:t>Known allergy is resolved</a:t>
            </a:r>
          </a:p>
          <a:p>
            <a:pPr lvl="1"/>
            <a:r>
              <a:rPr lang="en-AU" sz="1700" dirty="0" smtClean="0"/>
              <a:t>Unable to determine triggering agent</a:t>
            </a:r>
          </a:p>
          <a:p>
            <a:pPr lvl="1"/>
            <a:r>
              <a:rPr lang="en-AU" sz="1700" dirty="0" smtClean="0"/>
              <a:t>No known history of allergy or intolerances</a:t>
            </a:r>
          </a:p>
          <a:p>
            <a:pPr lvl="1"/>
            <a:r>
              <a:rPr lang="en-AU" sz="1700" dirty="0" smtClean="0"/>
              <a:t>Allergy and intolerance information not asked</a:t>
            </a:r>
          </a:p>
          <a:p>
            <a:pPr lvl="1"/>
            <a:r>
              <a:rPr lang="en-AU" sz="1700" dirty="0" smtClean="0"/>
              <a:t>Patient documents allergy in a PHR</a:t>
            </a:r>
          </a:p>
          <a:p>
            <a:pPr lvl="1"/>
            <a:r>
              <a:rPr lang="en-AU" sz="1700" dirty="0" smtClean="0"/>
              <a:t>Reconciliation of allergy/intolerance list (new in May ballot)</a:t>
            </a:r>
          </a:p>
          <a:p>
            <a:pPr lvl="1"/>
            <a:endParaRPr lang="en-US" sz="1700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01/01/2011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D36790-EF9F-4521-A783-189BE19EEE4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EHR/PHR Crosswalk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Allergy glossary harmonized with EHR glossary</a:t>
            </a:r>
          </a:p>
          <a:p>
            <a:r>
              <a:rPr lang="en-US" dirty="0" smtClean="0"/>
              <a:t>Allergy and intolerances included in EHR and PHR functional models</a:t>
            </a:r>
          </a:p>
          <a:p>
            <a:r>
              <a:rPr lang="en-US" dirty="0" smtClean="0"/>
              <a:t>NOTE: Preferences were moved to O &amp; O Diet Orders DAM</a:t>
            </a:r>
          </a:p>
          <a:p>
            <a:r>
              <a:rPr lang="en-US" dirty="0" smtClean="0"/>
              <a:t>Clinical models for preferences will be handled </a:t>
            </a:r>
            <a:r>
              <a:rPr lang="en-US" dirty="0" smtClean="0"/>
              <a:t>as </a:t>
            </a:r>
            <a:r>
              <a:rPr lang="en-US" dirty="0" smtClean="0"/>
              <a:t>a separate project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01/01/2011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D36790-EF9F-4521-A783-189BE19EEE4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Two – </a:t>
            </a:r>
            <a:r>
              <a:rPr lang="en-US" dirty="0"/>
              <a:t>C</a:t>
            </a:r>
            <a:r>
              <a:rPr lang="en-US" dirty="0" smtClean="0"/>
              <a:t>linical </a:t>
            </a:r>
            <a:r>
              <a:rPr lang="en-US" dirty="0"/>
              <a:t>M</a:t>
            </a:r>
            <a:r>
              <a:rPr lang="en-US" dirty="0" smtClean="0"/>
              <a:t>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Project Scope:</a:t>
            </a:r>
          </a:p>
          <a:p>
            <a:pPr lvl="1"/>
            <a:r>
              <a:rPr lang="en-US" dirty="0" smtClean="0"/>
              <a:t>Map identified class models to the RIM</a:t>
            </a:r>
          </a:p>
          <a:p>
            <a:pPr lvl="1"/>
            <a:r>
              <a:rPr lang="en-US" dirty="0" smtClean="0"/>
              <a:t>Develop an implementation guide</a:t>
            </a:r>
          </a:p>
          <a:p>
            <a:pPr lvl="1"/>
            <a:r>
              <a:rPr lang="en-US" dirty="0" smtClean="0"/>
              <a:t>Terminology to support clinical models</a:t>
            </a:r>
          </a:p>
          <a:p>
            <a:r>
              <a:rPr lang="en-US" dirty="0" smtClean="0"/>
              <a:t>Outcome – DSTU to support exchange of allergy and intolerance clinical documentation</a:t>
            </a:r>
          </a:p>
          <a:p>
            <a:r>
              <a:rPr lang="en-US" dirty="0" smtClean="0"/>
              <a:t>Seeking </a:t>
            </a:r>
            <a:r>
              <a:rPr lang="en-US" dirty="0" smtClean="0"/>
              <a:t>OO </a:t>
            </a:r>
            <a:r>
              <a:rPr lang="en-US" smtClean="0"/>
              <a:t>and DSS co-sponsorship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01/01/2011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D36790-EF9F-4521-A783-189BE19EEE4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fined">
  <a:themeElements>
    <a:clrScheme name="Refined 6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CC3300"/>
      </a:accent1>
      <a:accent2>
        <a:srgbClr val="666699"/>
      </a:accent2>
      <a:accent3>
        <a:srgbClr val="FFFFFF"/>
      </a:accent3>
      <a:accent4>
        <a:srgbClr val="000000"/>
      </a:accent4>
      <a:accent5>
        <a:srgbClr val="E2ADAA"/>
      </a:accent5>
      <a:accent6>
        <a:srgbClr val="5C5C8A"/>
      </a:accent6>
      <a:hlink>
        <a:srgbClr val="999900"/>
      </a:hlink>
      <a:folHlink>
        <a:srgbClr val="4D4D4D"/>
      </a:folHlink>
    </a:clrScheme>
    <a:fontScheme name="Refined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efined 1">
        <a:dk1>
          <a:srgbClr val="666633"/>
        </a:dk1>
        <a:lt1>
          <a:srgbClr val="FFFFFF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990000"/>
        </a:accent2>
        <a:accent3>
          <a:srgbClr val="AAAAAA"/>
        </a:accent3>
        <a:accent4>
          <a:srgbClr val="DADADA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2">
        <a:dk1>
          <a:srgbClr val="4D4D4D"/>
        </a:dk1>
        <a:lt1>
          <a:srgbClr val="FFFFFF"/>
        </a:lt1>
        <a:dk2>
          <a:srgbClr val="4A1102"/>
        </a:dk2>
        <a:lt2>
          <a:srgbClr val="FFFFFF"/>
        </a:lt2>
        <a:accent1>
          <a:srgbClr val="CC3300"/>
        </a:accent1>
        <a:accent2>
          <a:srgbClr val="666699"/>
        </a:accent2>
        <a:accent3>
          <a:srgbClr val="B1AAAA"/>
        </a:accent3>
        <a:accent4>
          <a:srgbClr val="DADADA"/>
        </a:accent4>
        <a:accent5>
          <a:srgbClr val="E2ADAA"/>
        </a:accent5>
        <a:accent6>
          <a:srgbClr val="5C5C8A"/>
        </a:accent6>
        <a:hlink>
          <a:srgbClr val="FF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3">
        <a:dk1>
          <a:srgbClr val="666699"/>
        </a:dk1>
        <a:lt1>
          <a:srgbClr val="FFFFFF"/>
        </a:lt1>
        <a:dk2>
          <a:srgbClr val="400040"/>
        </a:dk2>
        <a:lt2>
          <a:srgbClr val="FFFFFF"/>
        </a:lt2>
        <a:accent1>
          <a:srgbClr val="FFCC00"/>
        </a:accent1>
        <a:accent2>
          <a:srgbClr val="FF3300"/>
        </a:accent2>
        <a:accent3>
          <a:srgbClr val="AFAAAF"/>
        </a:accent3>
        <a:accent4>
          <a:srgbClr val="DADADA"/>
        </a:accent4>
        <a:accent5>
          <a:srgbClr val="FFE2AA"/>
        </a:accent5>
        <a:accent6>
          <a:srgbClr val="E72D00"/>
        </a:accent6>
        <a:hlink>
          <a:srgbClr val="CC99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4">
        <a:dk1>
          <a:srgbClr val="4D4D4D"/>
        </a:dk1>
        <a:lt1>
          <a:srgbClr val="FFFFFF"/>
        </a:lt1>
        <a:dk2>
          <a:srgbClr val="006699"/>
        </a:dk2>
        <a:lt2>
          <a:srgbClr val="CCECFF"/>
        </a:lt2>
        <a:accent1>
          <a:srgbClr val="339966"/>
        </a:accent1>
        <a:accent2>
          <a:srgbClr val="3366FF"/>
        </a:accent2>
        <a:accent3>
          <a:srgbClr val="AAB8CA"/>
        </a:accent3>
        <a:accent4>
          <a:srgbClr val="DADADA"/>
        </a:accent4>
        <a:accent5>
          <a:srgbClr val="ADCAB8"/>
        </a:accent5>
        <a:accent6>
          <a:srgbClr val="2D5CE7"/>
        </a:accent6>
        <a:hlink>
          <a:srgbClr val="33CC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5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FF66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fined 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3300"/>
        </a:accent1>
        <a:accent2>
          <a:srgbClr val="666699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5C5C8A"/>
        </a:accent6>
        <a:hlink>
          <a:srgbClr val="999900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fined 7">
        <a:dk1>
          <a:srgbClr val="000000"/>
        </a:dk1>
        <a:lt1>
          <a:srgbClr val="FFFFFF"/>
        </a:lt1>
        <a:dk2>
          <a:srgbClr val="000066"/>
        </a:dk2>
        <a:lt2>
          <a:srgbClr val="333399"/>
        </a:lt2>
        <a:accent1>
          <a:srgbClr val="3399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8AE7"/>
        </a:accent6>
        <a:hlink>
          <a:srgbClr val="00CC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424</TotalTime>
  <Words>174</Words>
  <Application>Microsoft Office PowerPoint</Application>
  <PresentationFormat>On-screen Show (4:3)</PresentationFormat>
  <Paragraphs>37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Refined</vt:lpstr>
      <vt:lpstr>Allergy and Intolerances Project</vt:lpstr>
      <vt:lpstr>Domain Analysis Model</vt:lpstr>
      <vt:lpstr>EHR/PHR Crosswalk</vt:lpstr>
      <vt:lpstr>Phase Two – Clinical Models</vt:lpstr>
    </vt:vector>
  </TitlesOfParts>
  <Company>Stewardshop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Shelly Ross</dc:creator>
  <cp:lastModifiedBy>Lenovo User</cp:lastModifiedBy>
  <cp:revision>45</cp:revision>
  <dcterms:created xsi:type="dcterms:W3CDTF">2008-01-21T06:12:12Z</dcterms:created>
  <dcterms:modified xsi:type="dcterms:W3CDTF">2013-05-09T12:57:48Z</dcterms:modified>
</cp:coreProperties>
</file>